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2"/>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Lst>
  <p:sldSz cx="18288000" cy="10287000"/>
  <p:notesSz cx="6858000" cy="9144000"/>
  <p:embeddedFontLst>
    <p:embeddedFont>
      <p:font typeface="Exo 2 Bold" panose="020B0604020202020204" charset="-70"/>
      <p:regular r:id="rId103"/>
    </p:embeddedFont>
    <p:embeddedFont>
      <p:font typeface="Source Sans Pro" panose="020B0503030403020204" pitchFamily="34" charset="0"/>
      <p:regular r:id="rId104"/>
    </p:embeddedFont>
    <p:embeddedFont>
      <p:font typeface="Source Sans Pro Bold" panose="020B0703030403020204" charset="0"/>
      <p:regular r:id="rId10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fntdata"/><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29.12.2025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Tinkercad is a free webpage for 3D design, electronics, and coding.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you press tinkercad logo, you will always return to your dashboard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can bring as many primitives as you like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you press Tinkercad logo, you will always return to your dashboard. In the dashboard you can see your new project. By clicking on the image of the project, you will be taken to the project summary screen.</a:t>
            </a:r>
          </a:p>
          <a:p>
            <a:endParaRPr lang="en-US"/>
          </a:p>
          <a:p>
            <a:r>
              <a:rPr lang="en-US"/>
              <a:t> Which will show you the name of the procects as well as image of the project. You can also view the project in 3D. By cklicking and draging  you can manipulative the camera view in your 3D model. To go to the project work plane ckilck tinker this.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your camera gets all out of the way and you have no idea how to return saying something crazy like this you can always click on the home button on the left side of the screen clicking the home button will return to the default view if you'd like to focus the camera on a specific object say my pyramid is over here and I'd like to focus the camera on the pyramid by selecting the object with the left quick and selecting the second square button right here it will fit to view so that the camera will always be centered on your object and that is how you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take a look at how to manipulate an abject first dragon box onto the word plane </a:t>
            </a:r>
          </a:p>
          <a:p>
            <a:endParaRPr lang="en-US"/>
          </a:p>
          <a:p>
            <a:r>
              <a:rPr lang="en-US"/>
              <a:t>there are three primary techniques to manipulate an object you can stretch move and rotate object your use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your use the white and black squares that are around the edges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to stretch simply quick hold and drag one of the squares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another way of manipulating objects is the object properties</a:t>
            </a:r>
          </a:p>
          <a:p>
            <a:endParaRPr lang="en-US"/>
          </a:p>
          <a:p>
            <a:r>
              <a:rPr lang="en-US"/>
              <a:t>once you've selected an object top right corner you'll see this little arrow button on this arrow will reveal the object properties by adjusting the sliders change different parts of the object including the length width and height this is just one way to be more precise numbers and type in measurement to move in 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need multiple saves on our work plan for this example and brought out a cube in the sphere for any of the shapes on the side until one object there are multiple ways to select two objects click on one hold down the shift key and click on the other would be to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both shapes are selected, ckick on the grouping button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then you'll see the option to change from a solid to a whole solid simply click on which one you'd like your object to be this 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6.jpe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0.png"/><Relationship Id="rId5" Type="http://schemas.openxmlformats.org/officeDocument/2006/relationships/image" Target="../media/image9.png"/><Relationship Id="rId10" Type="http://schemas.openxmlformats.org/officeDocument/2006/relationships/image" Target="../media/image19.svg"/><Relationship Id="rId4" Type="http://schemas.openxmlformats.org/officeDocument/2006/relationships/image" Target="../media/image2.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6.jpeg"/><Relationship Id="rId7" Type="http://schemas.openxmlformats.org/officeDocument/2006/relationships/image" Target="../media/image11.png"/><Relationship Id="rId12"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0.png"/><Relationship Id="rId5" Type="http://schemas.openxmlformats.org/officeDocument/2006/relationships/image" Target="../media/image9.png"/><Relationship Id="rId10" Type="http://schemas.openxmlformats.org/officeDocument/2006/relationships/image" Target="../media/image19.svg"/><Relationship Id="rId4" Type="http://schemas.openxmlformats.org/officeDocument/2006/relationships/image" Target="../media/image2.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6.jpe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5.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6.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6.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6.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6.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6.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6.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6.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6.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jpeg"/><Relationship Id="rId7"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6.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9.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9.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9.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9.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8.jpeg"/><Relationship Id="rId7"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46.png"/></Relationships>
</file>

<file path=ppt/slides/_rels/slide3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8.jpeg"/><Relationship Id="rId7"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9.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9.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8.jpeg"/><Relationship Id="rId7"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9.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8.jpeg"/><Relationship Id="rId7"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9.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9.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jpeg"/><Relationship Id="rId7"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9.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9.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9.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8.jpeg"/><Relationship Id="rId7"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9.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8.jpeg"/><Relationship Id="rId7" Type="http://schemas.openxmlformats.org/officeDocument/2006/relationships/image" Target="../media/image68.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9.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8.jpeg"/><Relationship Id="rId7"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9.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71.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9.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8.jpeg"/><Relationship Id="rId7" Type="http://schemas.openxmlformats.org/officeDocument/2006/relationships/image" Target="../media/image73.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9.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76.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9.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77.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16.jpeg"/><Relationship Id="rId7" Type="http://schemas.openxmlformats.org/officeDocument/2006/relationships/image" Target="../media/image78.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81.png"/><Relationship Id="rId4" Type="http://schemas.openxmlformats.org/officeDocument/2006/relationships/image" Target="../media/image2.png"/><Relationship Id="rId9" Type="http://schemas.openxmlformats.org/officeDocument/2006/relationships/image" Target="../media/image80.png"/></Relationships>
</file>

<file path=ppt/slides/_rels/slide5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6.jpeg"/><Relationship Id="rId7" Type="http://schemas.openxmlformats.org/officeDocument/2006/relationships/image" Target="../media/image82.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85.png"/><Relationship Id="rId4" Type="http://schemas.openxmlformats.org/officeDocument/2006/relationships/image" Target="../media/image2.png"/><Relationship Id="rId9" Type="http://schemas.openxmlformats.org/officeDocument/2006/relationships/image" Target="../media/image84.png"/></Relationships>
</file>

<file path=ppt/slides/_rels/slide5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6.jpeg"/><Relationship Id="rId7" Type="http://schemas.openxmlformats.org/officeDocument/2006/relationships/image" Target="../media/image87.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90.png"/><Relationship Id="rId4" Type="http://schemas.openxmlformats.org/officeDocument/2006/relationships/image" Target="../media/image2.png"/><Relationship Id="rId9" Type="http://schemas.openxmlformats.org/officeDocument/2006/relationships/image" Target="../media/image89.png"/></Relationships>
</file>

<file path=ppt/slides/_rels/slide5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1.jpeg"/><Relationship Id="rId7" Type="http://schemas.openxmlformats.org/officeDocument/2006/relationships/image" Target="../media/image92.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94.png"/></Relationships>
</file>

<file path=ppt/slides/_rels/slide6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86.jpeg"/><Relationship Id="rId7" Type="http://schemas.openxmlformats.org/officeDocument/2006/relationships/image" Target="../media/image95.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97.png"/></Relationships>
</file>

<file path=ppt/slides/_rels/slide6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86.jpeg"/><Relationship Id="rId7" Type="http://schemas.openxmlformats.org/officeDocument/2006/relationships/image" Target="../media/image98.pn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0.png"/></Relationships>
</file>

<file path=ppt/slides/_rels/slide65.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101.pn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102.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86.jpeg"/><Relationship Id="rId7" Type="http://schemas.openxmlformats.org/officeDocument/2006/relationships/image" Target="../media/image103.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86.jpeg"/><Relationship Id="rId7" Type="http://schemas.openxmlformats.org/officeDocument/2006/relationships/image" Target="../media/image105.pn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7.png"/></Relationships>
</file>

<file path=ppt/slides/_rels/slide6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86.jpeg"/><Relationship Id="rId7" Type="http://schemas.openxmlformats.org/officeDocument/2006/relationships/image" Target="../media/image108.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86.jpeg"/><Relationship Id="rId7" Type="http://schemas.openxmlformats.org/officeDocument/2006/relationships/image" Target="../media/image108.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86.jpeg"/><Relationship Id="rId7" Type="http://schemas.openxmlformats.org/officeDocument/2006/relationships/image" Target="../media/image108.pn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86.jpeg"/><Relationship Id="rId7" Type="http://schemas.openxmlformats.org/officeDocument/2006/relationships/image" Target="../media/image111.pn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114.png"/><Relationship Id="rId4" Type="http://schemas.openxmlformats.org/officeDocument/2006/relationships/image" Target="../media/image2.png"/><Relationship Id="rId9" Type="http://schemas.openxmlformats.org/officeDocument/2006/relationships/image" Target="../media/image113.png"/></Relationships>
</file>

<file path=ppt/slides/_rels/slide75.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86.jpeg"/><Relationship Id="rId7" Type="http://schemas.openxmlformats.org/officeDocument/2006/relationships/image" Target="../media/image115.pn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16.png"/></Relationships>
</file>

<file path=ppt/slides/_rels/slide76.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8.pn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117.png"/><Relationship Id="rId5" Type="http://schemas.openxmlformats.org/officeDocument/2006/relationships/image" Target="../media/image6.png"/><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86.jpeg"/><Relationship Id="rId7" Type="http://schemas.openxmlformats.org/officeDocument/2006/relationships/image" Target="../media/image119.pn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23.png"/><Relationship Id="rId5" Type="http://schemas.openxmlformats.org/officeDocument/2006/relationships/image" Target="../media/image3.png"/><Relationship Id="rId10" Type="http://schemas.openxmlformats.org/officeDocument/2006/relationships/image" Target="../media/image122.png"/><Relationship Id="rId4" Type="http://schemas.openxmlformats.org/officeDocument/2006/relationships/image" Target="../media/image2.png"/><Relationship Id="rId9" Type="http://schemas.openxmlformats.org/officeDocument/2006/relationships/image" Target="../media/image121.png"/></Relationships>
</file>

<file path=ppt/slides/_rels/slide8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86.jpeg"/><Relationship Id="rId7" Type="http://schemas.openxmlformats.org/officeDocument/2006/relationships/image" Target="../media/image119.pn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24.png"/></Relationships>
</file>

<file path=ppt/slides/_rels/slide8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86.jpeg"/><Relationship Id="rId7" Type="http://schemas.openxmlformats.org/officeDocument/2006/relationships/image" Target="../media/image125.png"/><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128.png"/><Relationship Id="rId4" Type="http://schemas.openxmlformats.org/officeDocument/2006/relationships/image" Target="../media/image2.png"/><Relationship Id="rId9" Type="http://schemas.openxmlformats.org/officeDocument/2006/relationships/image" Target="../media/image127.png"/></Relationships>
</file>

<file path=ppt/slides/_rels/slide85.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86.jpeg"/><Relationship Id="rId7" Type="http://schemas.openxmlformats.org/officeDocument/2006/relationships/image" Target="../media/image129.pn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132.png"/><Relationship Id="rId4" Type="http://schemas.openxmlformats.org/officeDocument/2006/relationships/image" Target="../media/image2.png"/><Relationship Id="rId9" Type="http://schemas.openxmlformats.org/officeDocument/2006/relationships/image" Target="../media/image131.png"/></Relationships>
</file>

<file path=ppt/slides/_rels/slide8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86.jpeg"/><Relationship Id="rId7" Type="http://schemas.openxmlformats.org/officeDocument/2006/relationships/image" Target="../media/image133.png"/><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88.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86.jpeg"/><Relationship Id="rId7" Type="http://schemas.openxmlformats.org/officeDocument/2006/relationships/image" Target="../media/image135.png"/><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86.jpeg"/><Relationship Id="rId7" Type="http://schemas.openxmlformats.org/officeDocument/2006/relationships/image" Target="../media/image137.pn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9.png"/></Relationships>
</file>

<file path=ppt/slides/_rels/slide91.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86.jpeg"/><Relationship Id="rId7" Type="http://schemas.openxmlformats.org/officeDocument/2006/relationships/image" Target="../media/image140.png"/><Relationship Id="rId2" Type="http://schemas.openxmlformats.org/officeDocument/2006/relationships/notesSlide" Target="../notesSlides/notesSlide9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2.png"/></Relationships>
</file>

<file path=ppt/slides/_rels/slide9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9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86.jpeg"/><Relationship Id="rId7" Type="http://schemas.openxmlformats.org/officeDocument/2006/relationships/image" Target="../media/image143.png"/><Relationship Id="rId2" Type="http://schemas.openxmlformats.org/officeDocument/2006/relationships/notesSlide" Target="../notesSlides/notesSlide9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5.png"/></Relationships>
</file>

<file path=ppt/slides/_rels/slide94.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86.jpeg"/><Relationship Id="rId7" Type="http://schemas.openxmlformats.org/officeDocument/2006/relationships/image" Target="../media/image146.png"/><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149.png"/><Relationship Id="rId4" Type="http://schemas.openxmlformats.org/officeDocument/2006/relationships/image" Target="../media/image2.png"/><Relationship Id="rId9" Type="http://schemas.openxmlformats.org/officeDocument/2006/relationships/image" Target="../media/image148.png"/></Relationships>
</file>

<file path=ppt/slides/_rels/slide9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9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6.jpeg"/><Relationship Id="rId1" Type="http://schemas.openxmlformats.org/officeDocument/2006/relationships/slideLayout" Target="../slideLayouts/slideLayout7.xml"/><Relationship Id="rId6" Type="http://schemas.openxmlformats.org/officeDocument/2006/relationships/image" Target="../media/image150.png"/><Relationship Id="rId5" Type="http://schemas.openxmlformats.org/officeDocument/2006/relationships/image" Target="../media/image6.png"/><Relationship Id="rId4" Type="http://schemas.openxmlformats.org/officeDocument/2006/relationships/image" Target="../media/image3.png"/></Relationships>
</file>

<file path=ppt/slides/_rels/slide9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eg"/><Relationship Id="rId7" Type="http://schemas.openxmlformats.org/officeDocument/2006/relationships/image" Target="../media/image11.png"/><Relationship Id="rId2" Type="http://schemas.openxmlformats.org/officeDocument/2006/relationships/notesSlide" Target="../notesSlides/notesSlide9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10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4139286" y="-24596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7991186" y="74361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5" name="Group 5"/>
          <p:cNvGrpSpPr/>
          <p:nvPr/>
        </p:nvGrpSpPr>
        <p:grpSpPr>
          <a:xfrm>
            <a:off x="1556550" y="4459800"/>
            <a:ext cx="12454200" cy="3578400"/>
            <a:chOff x="0" y="0"/>
            <a:chExt cx="16605600" cy="4771200"/>
          </a:xfrm>
        </p:grpSpPr>
        <p:sp>
          <p:nvSpPr>
            <p:cNvPr id="6" name="Freeform 6"/>
            <p:cNvSpPr/>
            <p:nvPr/>
          </p:nvSpPr>
          <p:spPr>
            <a:xfrm>
              <a:off x="0" y="0"/>
              <a:ext cx="16605600" cy="4771200"/>
            </a:xfrm>
            <a:custGeom>
              <a:avLst/>
              <a:gdLst/>
              <a:ahLst/>
              <a:cxnLst/>
              <a:rect l="l" t="t" r="r" b="b"/>
              <a:pathLst>
                <a:path w="16605600" h="4771200">
                  <a:moveTo>
                    <a:pt x="0" y="0"/>
                  </a:moveTo>
                  <a:lnTo>
                    <a:pt x="16605600" y="0"/>
                  </a:lnTo>
                  <a:lnTo>
                    <a:pt x="16605600" y="4771200"/>
                  </a:lnTo>
                  <a:lnTo>
                    <a:pt x="0" y="4771200"/>
                  </a:lnTo>
                  <a:close/>
                </a:path>
              </a:pathLst>
            </a:custGeom>
            <a:solidFill>
              <a:srgbClr val="000000">
                <a:alpha val="0"/>
              </a:srgbClr>
            </a:solidFill>
          </p:spPr>
          <p:txBody>
            <a:bodyPr/>
            <a:lstStyle/>
            <a:p>
              <a:endParaRPr lang="en-US"/>
            </a:p>
          </p:txBody>
        </p:sp>
        <p:sp>
          <p:nvSpPr>
            <p:cNvPr id="7" name="TextBox 7"/>
            <p:cNvSpPr txBox="1"/>
            <p:nvPr/>
          </p:nvSpPr>
          <p:spPr>
            <a:xfrm>
              <a:off x="0" y="219075"/>
              <a:ext cx="16605600" cy="4552125"/>
            </a:xfrm>
            <a:prstGeom prst="rect">
              <a:avLst/>
            </a:prstGeom>
          </p:spPr>
          <p:txBody>
            <a:bodyPr lIns="0" tIns="0" rIns="0" bIns="0" rtlCol="0" anchor="ctr"/>
            <a:lstStyle/>
            <a:p>
              <a:pPr marL="0" lvl="0" indent="0" algn="l">
                <a:lnSpc>
                  <a:spcPts val="9599"/>
                </a:lnSpc>
              </a:pPr>
              <a:r>
                <a:rPr lang="en-US" sz="9999" b="1">
                  <a:solidFill>
                    <a:srgbClr val="FFFFFF"/>
                  </a:solidFill>
                  <a:latin typeface="Exo 2 Bold"/>
                  <a:ea typeface="Exo 2 Bold"/>
                  <a:cs typeface="Exo 2 Bold"/>
                  <a:sym typeface="Exo 2 Bold"/>
                </a:rPr>
                <a:t>Tinkercad: Įvadas</a:t>
              </a:r>
            </a:p>
          </p:txBody>
        </p:sp>
      </p:grpSp>
      <p:grpSp>
        <p:nvGrpSpPr>
          <p:cNvPr id="8" name="Group 8"/>
          <p:cNvGrpSpPr/>
          <p:nvPr/>
        </p:nvGrpSpPr>
        <p:grpSpPr>
          <a:xfrm>
            <a:off x="1556550" y="7838550"/>
            <a:ext cx="8724000" cy="1103224"/>
            <a:chOff x="0" y="0"/>
            <a:chExt cx="11632000" cy="1470965"/>
          </a:xfrm>
        </p:grpSpPr>
        <p:sp>
          <p:nvSpPr>
            <p:cNvPr id="9" name="Freeform 9"/>
            <p:cNvSpPr/>
            <p:nvPr/>
          </p:nvSpPr>
          <p:spPr>
            <a:xfrm>
              <a:off x="0" y="0"/>
              <a:ext cx="11632000" cy="1470965"/>
            </a:xfrm>
            <a:custGeom>
              <a:avLst/>
              <a:gdLst/>
              <a:ahLst/>
              <a:cxnLst/>
              <a:rect l="l" t="t" r="r" b="b"/>
              <a:pathLst>
                <a:path w="11632000" h="1470965">
                  <a:moveTo>
                    <a:pt x="0" y="0"/>
                  </a:moveTo>
                  <a:lnTo>
                    <a:pt x="11632000" y="0"/>
                  </a:lnTo>
                  <a:lnTo>
                    <a:pt x="11632000" y="1470965"/>
                  </a:lnTo>
                  <a:lnTo>
                    <a:pt x="0" y="1470965"/>
                  </a:lnTo>
                  <a:close/>
                </a:path>
              </a:pathLst>
            </a:custGeom>
            <a:solidFill>
              <a:srgbClr val="000000">
                <a:alpha val="0"/>
              </a:srgbClr>
            </a:solidFill>
          </p:spPr>
          <p:txBody>
            <a:bodyPr/>
            <a:lstStyle/>
            <a:p>
              <a:endParaRPr lang="en-US"/>
            </a:p>
          </p:txBody>
        </p:sp>
        <p:sp>
          <p:nvSpPr>
            <p:cNvPr id="10" name="TextBox 10"/>
            <p:cNvSpPr txBox="1"/>
            <p:nvPr/>
          </p:nvSpPr>
          <p:spPr>
            <a:xfrm>
              <a:off x="0" y="0"/>
              <a:ext cx="11632000" cy="1470965"/>
            </a:xfrm>
            <a:prstGeom prst="rect">
              <a:avLst/>
            </a:prstGeom>
          </p:spPr>
          <p:txBody>
            <a:bodyPr lIns="0" tIns="0" rIns="0" bIns="0" rtlCol="0" anchor="t"/>
            <a:lstStyle/>
            <a:p>
              <a:pPr marL="0" lvl="0" indent="0" algn="l">
                <a:lnSpc>
                  <a:spcPts val="3840"/>
                </a:lnSpc>
              </a:pPr>
              <a:r>
                <a:rPr lang="en-US" sz="3200">
                  <a:solidFill>
                    <a:srgbClr val="FFFFFF"/>
                  </a:solidFill>
                  <a:latin typeface="Source Sans Pro"/>
                  <a:ea typeface="Source Sans Pro"/>
                  <a:cs typeface="Source Sans Pro"/>
                  <a:sym typeface="Source Sans Pro"/>
                </a:rPr>
                <a:t>Eglė Vaičiūnė</a:t>
              </a:r>
            </a:p>
            <a:p>
              <a:pPr marL="0" lvl="0" indent="0" algn="l">
                <a:lnSpc>
                  <a:spcPts val="3840"/>
                </a:lnSpc>
              </a:pPr>
              <a:r>
                <a:rPr lang="en-US" sz="3200">
                  <a:solidFill>
                    <a:srgbClr val="FFFFFF"/>
                  </a:solidFill>
                  <a:latin typeface="Source Sans Pro"/>
                  <a:ea typeface="Source Sans Pro"/>
                  <a:cs typeface="Source Sans Pro"/>
                  <a:sym typeface="Source Sans Pro"/>
                </a:rPr>
                <a:t>2024 m</a:t>
              </a:r>
            </a:p>
          </p:txBody>
        </p:sp>
      </p:grpSp>
      <p:sp>
        <p:nvSpPr>
          <p:cNvPr id="11" name="Freeform 11"/>
          <p:cNvSpPr/>
          <p:nvPr/>
        </p:nvSpPr>
        <p:spPr>
          <a:xfrm>
            <a:off x="13337550" y="340750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2" name="Freeform 12"/>
          <p:cNvSpPr/>
          <p:nvPr/>
        </p:nvSpPr>
        <p:spPr>
          <a:xfrm>
            <a:off x="11559500" y="830955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6"/>
            <a:stretch>
              <a:fillRect/>
            </a:stretch>
          </a:blipFill>
        </p:spPr>
        <p:txBody>
          <a:bodyPr/>
          <a:lstStyle/>
          <a:p>
            <a:endParaRPr lang="en-US"/>
          </a:p>
        </p:txBody>
      </p:sp>
      <p:sp>
        <p:nvSpPr>
          <p:cNvPr id="13" name="Freeform 13"/>
          <p:cNvSpPr/>
          <p:nvPr/>
        </p:nvSpPr>
        <p:spPr>
          <a:xfrm>
            <a:off x="1440000" y="883550"/>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7"/>
            <a:stretch>
              <a:fillRect/>
            </a:stretch>
          </a:blipFill>
        </p:spPr>
        <p:txBody>
          <a:bodyPr/>
          <a:lstStyle/>
          <a:p>
            <a:endParaRPr lang="en-US"/>
          </a:p>
        </p:txBody>
      </p:sp>
      <p:sp>
        <p:nvSpPr>
          <p:cNvPr id="14" name="Freeform 14"/>
          <p:cNvSpPr/>
          <p:nvPr/>
        </p:nvSpPr>
        <p:spPr>
          <a:xfrm>
            <a:off x="6378564" y="-3551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8"/>
            <a:stretch>
              <a:fillRect/>
            </a:stretch>
          </a:blipFill>
        </p:spPr>
        <p:txBody>
          <a:bodyPr/>
          <a:lstStyle/>
          <a:p>
            <a:endParaRPr lang="en-US"/>
          </a:p>
        </p:txBody>
      </p:sp>
      <p:sp>
        <p:nvSpPr>
          <p:cNvPr id="15" name="Freeform 15" descr="Žalia linija juodame fone  Aprašymas sugeneruotas automatiškai"/>
          <p:cNvSpPr/>
          <p:nvPr/>
        </p:nvSpPr>
        <p:spPr>
          <a:xfrm>
            <a:off x="7336136" y="315360"/>
            <a:ext cx="5345204" cy="1568802"/>
          </a:xfrm>
          <a:custGeom>
            <a:avLst/>
            <a:gdLst/>
            <a:ahLst/>
            <a:cxnLst/>
            <a:rect l="l" t="t" r="r" b="b"/>
            <a:pathLst>
              <a:path w="5345204" h="1568802">
                <a:moveTo>
                  <a:pt x="0" y="0"/>
                </a:moveTo>
                <a:lnTo>
                  <a:pt x="5345204" y="0"/>
                </a:lnTo>
                <a:lnTo>
                  <a:pt x="5345204" y="1568802"/>
                </a:lnTo>
                <a:lnTo>
                  <a:pt x="0" y="1568802"/>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Šios dienos darbotvarkė</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12" name="TextBox 12"/>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13" name="Group 13"/>
          <p:cNvGrpSpPr/>
          <p:nvPr/>
        </p:nvGrpSpPr>
        <p:grpSpPr>
          <a:xfrm>
            <a:off x="2672749" y="2703325"/>
            <a:ext cx="7619850" cy="610514"/>
            <a:chOff x="0" y="0"/>
            <a:chExt cx="10159800" cy="814019"/>
          </a:xfrm>
        </p:grpSpPr>
        <p:sp>
          <p:nvSpPr>
            <p:cNvPr id="14" name="Freeform 14"/>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5" name="Freeform 15"/>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16" name="TextBox 16"/>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Įvadas į Tinkercad</a:t>
              </a:r>
            </a:p>
          </p:txBody>
        </p:sp>
      </p:grpSp>
      <p:sp>
        <p:nvSpPr>
          <p:cNvPr id="17" name="Freeform 17"/>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8" name="Group 18"/>
          <p:cNvGrpSpPr/>
          <p:nvPr/>
        </p:nvGrpSpPr>
        <p:grpSpPr>
          <a:xfrm>
            <a:off x="1717365" y="3759585"/>
            <a:ext cx="588450" cy="588450"/>
            <a:chOff x="0" y="0"/>
            <a:chExt cx="784600" cy="784600"/>
          </a:xfrm>
        </p:grpSpPr>
        <p:sp>
          <p:nvSpPr>
            <p:cNvPr id="19" name="Freeform 19"/>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20" name="Freeform 20"/>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21" name="TextBox 21"/>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2</a:t>
              </a:r>
            </a:p>
          </p:txBody>
        </p:sp>
      </p:grpSp>
      <p:grpSp>
        <p:nvGrpSpPr>
          <p:cNvPr id="22" name="Group 22"/>
          <p:cNvGrpSpPr/>
          <p:nvPr/>
        </p:nvGrpSpPr>
        <p:grpSpPr>
          <a:xfrm>
            <a:off x="2672749" y="3759585"/>
            <a:ext cx="7619850" cy="610514"/>
            <a:chOff x="0" y="0"/>
            <a:chExt cx="10159800" cy="814019"/>
          </a:xfrm>
        </p:grpSpPr>
        <p:sp>
          <p:nvSpPr>
            <p:cNvPr id="23" name="Freeform 23"/>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24" name="Freeform 24"/>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25" name="TextBox 25"/>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3D projektavimas Tinkercad</a:t>
              </a:r>
            </a:p>
          </p:txBody>
        </p:sp>
      </p:grpSp>
      <p:grpSp>
        <p:nvGrpSpPr>
          <p:cNvPr id="26" name="Group 26"/>
          <p:cNvGrpSpPr/>
          <p:nvPr/>
        </p:nvGrpSpPr>
        <p:grpSpPr>
          <a:xfrm>
            <a:off x="1717365" y="4748829"/>
            <a:ext cx="588450" cy="588450"/>
            <a:chOff x="0" y="0"/>
            <a:chExt cx="784600" cy="784600"/>
          </a:xfrm>
        </p:grpSpPr>
        <p:sp>
          <p:nvSpPr>
            <p:cNvPr id="27" name="Freeform 27"/>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28" name="Freeform 28"/>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29" name="TextBox 29"/>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3</a:t>
              </a:r>
            </a:p>
          </p:txBody>
        </p:sp>
      </p:grpSp>
      <p:grpSp>
        <p:nvGrpSpPr>
          <p:cNvPr id="30" name="Group 30"/>
          <p:cNvGrpSpPr/>
          <p:nvPr/>
        </p:nvGrpSpPr>
        <p:grpSpPr>
          <a:xfrm>
            <a:off x="2672749" y="4748829"/>
            <a:ext cx="7619850" cy="610514"/>
            <a:chOff x="0" y="0"/>
            <a:chExt cx="10159800" cy="814019"/>
          </a:xfrm>
        </p:grpSpPr>
        <p:sp>
          <p:nvSpPr>
            <p:cNvPr id="31" name="Freeform 31"/>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32" name="Freeform 32"/>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33" name="TextBox 33"/>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Praktinis darbas</a:t>
              </a:r>
            </a:p>
          </p:txBody>
        </p:sp>
      </p:grpSp>
      <p:grpSp>
        <p:nvGrpSpPr>
          <p:cNvPr id="34" name="Group 34"/>
          <p:cNvGrpSpPr/>
          <p:nvPr/>
        </p:nvGrpSpPr>
        <p:grpSpPr>
          <a:xfrm>
            <a:off x="1717365" y="5816553"/>
            <a:ext cx="588450" cy="588450"/>
            <a:chOff x="0" y="0"/>
            <a:chExt cx="784600" cy="784600"/>
          </a:xfrm>
        </p:grpSpPr>
        <p:sp>
          <p:nvSpPr>
            <p:cNvPr id="35" name="Freeform 35"/>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36" name="Freeform 36"/>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37" name="TextBox 37"/>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4</a:t>
              </a:r>
            </a:p>
          </p:txBody>
        </p:sp>
      </p:grpSp>
      <p:grpSp>
        <p:nvGrpSpPr>
          <p:cNvPr id="38" name="Group 38"/>
          <p:cNvGrpSpPr/>
          <p:nvPr/>
        </p:nvGrpSpPr>
        <p:grpSpPr>
          <a:xfrm>
            <a:off x="2672749" y="5816553"/>
            <a:ext cx="7619850" cy="610514"/>
            <a:chOff x="0" y="0"/>
            <a:chExt cx="10159800" cy="814019"/>
          </a:xfrm>
        </p:grpSpPr>
        <p:sp>
          <p:nvSpPr>
            <p:cNvPr id="39" name="Freeform 39"/>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40" name="Freeform 40"/>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41" name="TextBox 41"/>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Praktiniai projektai</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10800000">
            <a:off x="9934202" y="-449104"/>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4"/>
            <a:stretch>
              <a:fillRect t="-1" b="-1"/>
            </a:stretch>
          </a:blipFill>
        </p:spPr>
        <p:txBody>
          <a:bodyPr/>
          <a:lstStyle/>
          <a:p>
            <a:endParaRPr lang="en-US"/>
          </a:p>
        </p:txBody>
      </p:sp>
      <p:grpSp>
        <p:nvGrpSpPr>
          <p:cNvPr id="4" name="Group 4"/>
          <p:cNvGrpSpPr/>
          <p:nvPr/>
        </p:nvGrpSpPr>
        <p:grpSpPr>
          <a:xfrm>
            <a:off x="1897200" y="2031500"/>
            <a:ext cx="10992600" cy="1248207"/>
            <a:chOff x="0" y="0"/>
            <a:chExt cx="14656800" cy="1664276"/>
          </a:xfrm>
        </p:grpSpPr>
        <p:sp>
          <p:nvSpPr>
            <p:cNvPr id="5" name="Freeform 5"/>
            <p:cNvSpPr/>
            <p:nvPr/>
          </p:nvSpPr>
          <p:spPr>
            <a:xfrm>
              <a:off x="0" y="0"/>
              <a:ext cx="14656800" cy="1664276"/>
            </a:xfrm>
            <a:custGeom>
              <a:avLst/>
              <a:gdLst/>
              <a:ahLst/>
              <a:cxnLst/>
              <a:rect l="l" t="t" r="r" b="b"/>
              <a:pathLst>
                <a:path w="14656800" h="1664276">
                  <a:moveTo>
                    <a:pt x="0" y="0"/>
                  </a:moveTo>
                  <a:lnTo>
                    <a:pt x="14656800" y="0"/>
                  </a:lnTo>
                  <a:lnTo>
                    <a:pt x="14656800" y="1664276"/>
                  </a:lnTo>
                  <a:lnTo>
                    <a:pt x="0" y="1664276"/>
                  </a:lnTo>
                  <a:close/>
                </a:path>
              </a:pathLst>
            </a:custGeom>
            <a:solidFill>
              <a:srgbClr val="000000">
                <a:alpha val="0"/>
              </a:srgbClr>
            </a:solidFill>
          </p:spPr>
          <p:txBody>
            <a:bodyPr/>
            <a:lstStyle/>
            <a:p>
              <a:endParaRPr lang="en-US"/>
            </a:p>
          </p:txBody>
        </p:sp>
        <p:sp>
          <p:nvSpPr>
            <p:cNvPr id="6" name="TextBox 6"/>
            <p:cNvSpPr txBox="1"/>
            <p:nvPr/>
          </p:nvSpPr>
          <p:spPr>
            <a:xfrm>
              <a:off x="0" y="0"/>
              <a:ext cx="14656800" cy="1664276"/>
            </a:xfrm>
            <a:prstGeom prst="rect">
              <a:avLst/>
            </a:prstGeom>
          </p:spPr>
          <p:txBody>
            <a:bodyPr lIns="0" tIns="0" rIns="0" bIns="0" rtlCol="0" anchor="t"/>
            <a:lstStyle/>
            <a:p>
              <a:pPr marL="0" lvl="0" indent="0" algn="l">
                <a:lnSpc>
                  <a:spcPts val="7679"/>
                </a:lnSpc>
              </a:pPr>
              <a:r>
                <a:rPr lang="en-US" sz="6399" b="1">
                  <a:solidFill>
                    <a:srgbClr val="FFFFFF"/>
                  </a:solidFill>
                  <a:latin typeface="Exo 2 Bold"/>
                  <a:ea typeface="Exo 2 Bold"/>
                  <a:cs typeface="Exo 2 Bold"/>
                  <a:sym typeface="Exo 2 Bold"/>
                </a:rPr>
                <a:t>Apie Tinkercad</a:t>
              </a:r>
            </a:p>
          </p:txBody>
        </p:sp>
      </p:grpSp>
      <p:grpSp>
        <p:nvGrpSpPr>
          <p:cNvPr id="7" name="Group 7"/>
          <p:cNvGrpSpPr/>
          <p:nvPr/>
        </p:nvGrpSpPr>
        <p:grpSpPr>
          <a:xfrm>
            <a:off x="1903800" y="2720006"/>
            <a:ext cx="7240200" cy="5233200"/>
            <a:chOff x="0" y="0"/>
            <a:chExt cx="9653600" cy="6977600"/>
          </a:xfrm>
        </p:grpSpPr>
        <p:sp>
          <p:nvSpPr>
            <p:cNvPr id="8" name="Freeform 8"/>
            <p:cNvSpPr/>
            <p:nvPr/>
          </p:nvSpPr>
          <p:spPr>
            <a:xfrm>
              <a:off x="0" y="0"/>
              <a:ext cx="9653600" cy="6977600"/>
            </a:xfrm>
            <a:custGeom>
              <a:avLst/>
              <a:gdLst/>
              <a:ahLst/>
              <a:cxnLst/>
              <a:rect l="l" t="t" r="r" b="b"/>
              <a:pathLst>
                <a:path w="9653600" h="6977600">
                  <a:moveTo>
                    <a:pt x="0" y="0"/>
                  </a:moveTo>
                  <a:lnTo>
                    <a:pt x="9653600" y="0"/>
                  </a:lnTo>
                  <a:lnTo>
                    <a:pt x="9653600" y="6977600"/>
                  </a:lnTo>
                  <a:lnTo>
                    <a:pt x="0" y="6977600"/>
                  </a:lnTo>
                  <a:close/>
                </a:path>
              </a:pathLst>
            </a:custGeom>
            <a:solidFill>
              <a:srgbClr val="000000">
                <a:alpha val="0"/>
              </a:srgbClr>
            </a:solidFill>
          </p:spPr>
          <p:txBody>
            <a:bodyPr/>
            <a:lstStyle/>
            <a:p>
              <a:endParaRPr lang="en-US"/>
            </a:p>
          </p:txBody>
        </p:sp>
        <p:sp>
          <p:nvSpPr>
            <p:cNvPr id="9" name="TextBox 9"/>
            <p:cNvSpPr txBox="1"/>
            <p:nvPr/>
          </p:nvSpPr>
          <p:spPr>
            <a:xfrm>
              <a:off x="0" y="9525"/>
              <a:ext cx="9653600" cy="6968075"/>
            </a:xfrm>
            <a:prstGeom prst="rect">
              <a:avLst/>
            </a:prstGeom>
          </p:spPr>
          <p:txBody>
            <a:bodyPr lIns="0" tIns="0" rIns="0" bIns="0" rtlCol="0" anchor="ctr"/>
            <a:lstStyle/>
            <a:p>
              <a:pPr marL="1158240" lvl="1" indent="-579120" algn="l">
                <a:lnSpc>
                  <a:spcPts val="5759"/>
                </a:lnSpc>
                <a:buAutoNum type="arabicPeriod"/>
              </a:pPr>
              <a:r>
                <a:rPr lang="en-US" sz="4800">
                  <a:solidFill>
                    <a:srgbClr val="FFFFFF"/>
                  </a:solidFill>
                  <a:latin typeface="Source Sans Pro"/>
                  <a:ea typeface="Source Sans Pro"/>
                  <a:cs typeface="Source Sans Pro"/>
                  <a:sym typeface="Source Sans Pro"/>
                </a:rPr>
                <a:t>3D dizainas</a:t>
              </a:r>
            </a:p>
            <a:p>
              <a:pPr marL="1158240" lvl="1" indent="-579120" algn="l">
                <a:lnSpc>
                  <a:spcPts val="5759"/>
                </a:lnSpc>
                <a:buAutoNum type="arabicPeriod"/>
              </a:pPr>
              <a:r>
                <a:rPr lang="en-US" sz="4800">
                  <a:solidFill>
                    <a:srgbClr val="FFFFFF"/>
                  </a:solidFill>
                  <a:latin typeface="Source Sans Pro"/>
                  <a:ea typeface="Source Sans Pro"/>
                  <a:cs typeface="Source Sans Pro"/>
                  <a:sym typeface="Source Sans Pro"/>
                </a:rPr>
                <a:t>Grandinės</a:t>
              </a:r>
            </a:p>
            <a:p>
              <a:pPr marL="1158240" lvl="1" indent="-579120" algn="l">
                <a:lnSpc>
                  <a:spcPts val="5759"/>
                </a:lnSpc>
                <a:buAutoNum type="arabicPeriod"/>
              </a:pPr>
              <a:r>
                <a:rPr lang="en-US" sz="4800">
                  <a:solidFill>
                    <a:srgbClr val="FFFFFF"/>
                  </a:solidFill>
                  <a:latin typeface="Source Sans Pro"/>
                  <a:ea typeface="Source Sans Pro"/>
                  <a:cs typeface="Source Sans Pro"/>
                  <a:sym typeface="Source Sans Pro"/>
                </a:rPr>
                <a:t>Kodų blokai</a:t>
              </a:r>
            </a:p>
          </p:txBody>
        </p:sp>
      </p:grpSp>
      <p:sp>
        <p:nvSpPr>
          <p:cNvPr id="10" name="Freeform 10"/>
          <p:cNvSpPr/>
          <p:nvPr/>
        </p:nvSpPr>
        <p:spPr>
          <a:xfrm>
            <a:off x="9452926" y="507445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5"/>
            <a:stretch>
              <a:fillRect/>
            </a:stretch>
          </a:blipFill>
        </p:spPr>
        <p:txBody>
          <a:bodyPr/>
          <a:lstStyle/>
          <a:p>
            <a:endParaRPr lang="en-US"/>
          </a:p>
        </p:txBody>
      </p:sp>
      <p:sp>
        <p:nvSpPr>
          <p:cNvPr id="11" name="Freeform 11"/>
          <p:cNvSpPr/>
          <p:nvPr/>
        </p:nvSpPr>
        <p:spPr>
          <a:xfrm rot="5537263">
            <a:off x="14444874" y="15877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5"/>
            <a:stretch>
              <a:fillRect/>
            </a:stretch>
          </a:blipFill>
        </p:spPr>
        <p:txBody>
          <a:bodyPr/>
          <a:lstStyle/>
          <a:p>
            <a:endParaRPr lang="en-US"/>
          </a:p>
        </p:txBody>
      </p:sp>
      <p:sp>
        <p:nvSpPr>
          <p:cNvPr id="12" name="Freeform 12" descr="Juodas fonas su baltu tekstu  Aprašymas sugeneruotas automatiškai"/>
          <p:cNvSpPr/>
          <p:nvPr/>
        </p:nvSpPr>
        <p:spPr>
          <a:xfrm>
            <a:off x="10679536" y="2831326"/>
            <a:ext cx="6038194" cy="5974080"/>
          </a:xfrm>
          <a:custGeom>
            <a:avLst/>
            <a:gdLst/>
            <a:ahLst/>
            <a:cxnLst/>
            <a:rect l="l" t="t" r="r" b="b"/>
            <a:pathLst>
              <a:path w="6038194" h="5974080">
                <a:moveTo>
                  <a:pt x="0" y="0"/>
                </a:moveTo>
                <a:lnTo>
                  <a:pt x="6038194" y="0"/>
                </a:lnTo>
                <a:lnTo>
                  <a:pt x="6038194" y="5974080"/>
                </a:lnTo>
                <a:lnTo>
                  <a:pt x="0" y="5974080"/>
                </a:lnTo>
                <a:lnTo>
                  <a:pt x="0" y="0"/>
                </a:lnTo>
                <a:close/>
              </a:path>
            </a:pathLst>
          </a:custGeom>
          <a:blipFill>
            <a:blip r:embed="rId6"/>
            <a:stretch>
              <a:fillRect r="-202874"/>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489786" y="12599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16796450" y="823907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grpSp>
        <p:nvGrpSpPr>
          <p:cNvPr id="5" name="Group 5"/>
          <p:cNvGrpSpPr/>
          <p:nvPr/>
        </p:nvGrpSpPr>
        <p:grpSpPr>
          <a:xfrm>
            <a:off x="1440000" y="3998100"/>
            <a:ext cx="15408000" cy="2348484"/>
            <a:chOff x="0" y="0"/>
            <a:chExt cx="20544000" cy="3131312"/>
          </a:xfrm>
        </p:grpSpPr>
        <p:sp>
          <p:nvSpPr>
            <p:cNvPr id="6" name="Freeform 6"/>
            <p:cNvSpPr/>
            <p:nvPr/>
          </p:nvSpPr>
          <p:spPr>
            <a:xfrm>
              <a:off x="0" y="0"/>
              <a:ext cx="20544000" cy="3131312"/>
            </a:xfrm>
            <a:custGeom>
              <a:avLst/>
              <a:gdLst/>
              <a:ahLst/>
              <a:cxnLst/>
              <a:rect l="l" t="t" r="r" b="b"/>
              <a:pathLst>
                <a:path w="20544000" h="3131312">
                  <a:moveTo>
                    <a:pt x="0" y="0"/>
                  </a:moveTo>
                  <a:lnTo>
                    <a:pt x="20544000" y="0"/>
                  </a:lnTo>
                  <a:lnTo>
                    <a:pt x="20544000" y="3131312"/>
                  </a:lnTo>
                  <a:lnTo>
                    <a:pt x="0" y="3131312"/>
                  </a:lnTo>
                  <a:close/>
                </a:path>
              </a:pathLst>
            </a:custGeom>
            <a:solidFill>
              <a:srgbClr val="000000">
                <a:alpha val="0"/>
              </a:srgbClr>
            </a:solidFill>
          </p:spPr>
          <p:txBody>
            <a:bodyPr/>
            <a:lstStyle/>
            <a:p>
              <a:endParaRPr lang="en-US"/>
            </a:p>
          </p:txBody>
        </p:sp>
        <p:sp>
          <p:nvSpPr>
            <p:cNvPr id="7" name="TextBox 7"/>
            <p:cNvSpPr txBox="1"/>
            <p:nvPr/>
          </p:nvSpPr>
          <p:spPr>
            <a:xfrm>
              <a:off x="0" y="-9525"/>
              <a:ext cx="20544000" cy="3140837"/>
            </a:xfrm>
            <a:prstGeom prst="rect">
              <a:avLst/>
            </a:prstGeom>
          </p:spPr>
          <p:txBody>
            <a:bodyPr lIns="0" tIns="0" rIns="0" bIns="0" rtlCol="0" anchor="t"/>
            <a:lstStyle/>
            <a:p>
              <a:pPr marL="0" lvl="0" indent="0" algn="ctr">
                <a:lnSpc>
                  <a:spcPts val="14400"/>
                </a:lnSpc>
              </a:pPr>
              <a:r>
                <a:rPr lang="en-US" sz="12000" b="1">
                  <a:solidFill>
                    <a:srgbClr val="3DE3B3"/>
                  </a:solidFill>
                  <a:latin typeface="Exo 2 Bold"/>
                  <a:ea typeface="Exo 2 Bold"/>
                  <a:cs typeface="Exo 2 Bold"/>
                  <a:sym typeface="Exo 2 Bold"/>
                </a:rPr>
                <a:t>Kodėl Tinkercad?</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489786" y="12599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16796450" y="823907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grpSp>
        <p:nvGrpSpPr>
          <p:cNvPr id="5" name="Group 5"/>
          <p:cNvGrpSpPr/>
          <p:nvPr/>
        </p:nvGrpSpPr>
        <p:grpSpPr>
          <a:xfrm>
            <a:off x="1440000" y="890050"/>
            <a:ext cx="15408000" cy="1145400"/>
            <a:chOff x="0" y="0"/>
            <a:chExt cx="20544000" cy="1527200"/>
          </a:xfrm>
        </p:grpSpPr>
        <p:sp>
          <p:nvSpPr>
            <p:cNvPr id="6" name="Freeform 6"/>
            <p:cNvSpPr/>
            <p:nvPr/>
          </p:nvSpPr>
          <p:spPr>
            <a:xfrm>
              <a:off x="0" y="0"/>
              <a:ext cx="20544000" cy="1527200"/>
            </a:xfrm>
            <a:custGeom>
              <a:avLst/>
              <a:gdLst/>
              <a:ahLst/>
              <a:cxnLst/>
              <a:rect l="l" t="t" r="r" b="b"/>
              <a:pathLst>
                <a:path w="20544000" h="1527200">
                  <a:moveTo>
                    <a:pt x="0" y="0"/>
                  </a:moveTo>
                  <a:lnTo>
                    <a:pt x="20544000" y="0"/>
                  </a:lnTo>
                  <a:lnTo>
                    <a:pt x="20544000" y="1527200"/>
                  </a:lnTo>
                  <a:lnTo>
                    <a:pt x="0" y="1527200"/>
                  </a:lnTo>
                  <a:close/>
                </a:path>
              </a:pathLst>
            </a:custGeom>
            <a:solidFill>
              <a:srgbClr val="000000">
                <a:alpha val="0"/>
              </a:srgbClr>
            </a:solidFill>
          </p:spPr>
          <p:txBody>
            <a:bodyPr/>
            <a:lstStyle/>
            <a:p>
              <a:endParaRPr lang="en-US"/>
            </a:p>
          </p:txBody>
        </p:sp>
        <p:sp>
          <p:nvSpPr>
            <p:cNvPr id="7" name="TextBox 7"/>
            <p:cNvSpPr txBox="1"/>
            <p:nvPr/>
          </p:nvSpPr>
          <p:spPr>
            <a:xfrm>
              <a:off x="0" y="0"/>
              <a:ext cx="20544000" cy="1527200"/>
            </a:xfrm>
            <a:prstGeom prst="rect">
              <a:avLst/>
            </a:prstGeom>
          </p:spPr>
          <p:txBody>
            <a:bodyPr lIns="0" tIns="0" rIns="0" bIns="0" rtlCol="0" anchor="t"/>
            <a:lstStyle/>
            <a:p>
              <a:pPr marL="0" lvl="0" indent="0" algn="ctr">
                <a:lnSpc>
                  <a:spcPts val="4799"/>
                </a:lnSpc>
              </a:pPr>
              <a:r>
                <a:rPr lang="en-US" sz="3999" b="1">
                  <a:solidFill>
                    <a:srgbClr val="3DE3B3"/>
                  </a:solidFill>
                  <a:latin typeface="Exo 2 Bold"/>
                  <a:ea typeface="Exo 2 Bold"/>
                  <a:cs typeface="Exo 2 Bold"/>
                  <a:sym typeface="Exo 2 Bold"/>
                </a:rPr>
                <a:t>Kodėl Tinkercad?</a:t>
              </a:r>
            </a:p>
          </p:txBody>
        </p:sp>
      </p:grpSp>
      <p:grpSp>
        <p:nvGrpSpPr>
          <p:cNvPr id="8" name="Group 8"/>
          <p:cNvGrpSpPr/>
          <p:nvPr/>
        </p:nvGrpSpPr>
        <p:grpSpPr>
          <a:xfrm>
            <a:off x="1875400" y="5788024"/>
            <a:ext cx="4350600" cy="1055400"/>
            <a:chOff x="0" y="0"/>
            <a:chExt cx="5800800" cy="1407200"/>
          </a:xfrm>
        </p:grpSpPr>
        <p:sp>
          <p:nvSpPr>
            <p:cNvPr id="9" name="Freeform 9"/>
            <p:cNvSpPr/>
            <p:nvPr/>
          </p:nvSpPr>
          <p:spPr>
            <a:xfrm>
              <a:off x="0" y="0"/>
              <a:ext cx="5800800" cy="1407200"/>
            </a:xfrm>
            <a:custGeom>
              <a:avLst/>
              <a:gdLst/>
              <a:ahLst/>
              <a:cxnLst/>
              <a:rect l="l" t="t" r="r" b="b"/>
              <a:pathLst>
                <a:path w="5800800" h="1407200">
                  <a:moveTo>
                    <a:pt x="0" y="0"/>
                  </a:moveTo>
                  <a:lnTo>
                    <a:pt x="5800800" y="0"/>
                  </a:lnTo>
                  <a:lnTo>
                    <a:pt x="5800800" y="1407200"/>
                  </a:lnTo>
                  <a:lnTo>
                    <a:pt x="0" y="1407200"/>
                  </a:lnTo>
                  <a:close/>
                </a:path>
              </a:pathLst>
            </a:custGeom>
            <a:solidFill>
              <a:srgbClr val="000000">
                <a:alpha val="0"/>
              </a:srgbClr>
            </a:solidFill>
          </p:spPr>
          <p:txBody>
            <a:bodyPr/>
            <a:lstStyle/>
            <a:p>
              <a:endParaRPr lang="en-US"/>
            </a:p>
          </p:txBody>
        </p:sp>
        <p:sp>
          <p:nvSpPr>
            <p:cNvPr id="10" name="TextBox 10"/>
            <p:cNvSpPr txBox="1"/>
            <p:nvPr/>
          </p:nvSpPr>
          <p:spPr>
            <a:xfrm>
              <a:off x="0" y="0"/>
              <a:ext cx="5800800" cy="1407200"/>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Lengva išmokti</a:t>
              </a:r>
            </a:p>
          </p:txBody>
        </p:sp>
      </p:grpSp>
      <p:grpSp>
        <p:nvGrpSpPr>
          <p:cNvPr id="11" name="Group 11"/>
          <p:cNvGrpSpPr/>
          <p:nvPr/>
        </p:nvGrpSpPr>
        <p:grpSpPr>
          <a:xfrm>
            <a:off x="1875400" y="6639484"/>
            <a:ext cx="4350600" cy="1738800"/>
            <a:chOff x="0" y="0"/>
            <a:chExt cx="5800800" cy="2318400"/>
          </a:xfrm>
        </p:grpSpPr>
        <p:sp>
          <p:nvSpPr>
            <p:cNvPr id="12" name="Freeform 12"/>
            <p:cNvSpPr/>
            <p:nvPr/>
          </p:nvSpPr>
          <p:spPr>
            <a:xfrm>
              <a:off x="0" y="0"/>
              <a:ext cx="5800800" cy="2318400"/>
            </a:xfrm>
            <a:custGeom>
              <a:avLst/>
              <a:gdLst/>
              <a:ahLst/>
              <a:cxnLst/>
              <a:rect l="l" t="t" r="r" b="b"/>
              <a:pathLst>
                <a:path w="5800800" h="2318400">
                  <a:moveTo>
                    <a:pt x="0" y="0"/>
                  </a:moveTo>
                  <a:lnTo>
                    <a:pt x="5800800" y="0"/>
                  </a:lnTo>
                  <a:lnTo>
                    <a:pt x="5800800" y="2318400"/>
                  </a:lnTo>
                  <a:lnTo>
                    <a:pt x="0" y="2318400"/>
                  </a:lnTo>
                  <a:close/>
                </a:path>
              </a:pathLst>
            </a:custGeom>
            <a:solidFill>
              <a:srgbClr val="000000">
                <a:alpha val="0"/>
              </a:srgbClr>
            </a:solidFill>
          </p:spPr>
          <p:txBody>
            <a:bodyPr/>
            <a:lstStyle/>
            <a:p>
              <a:endParaRPr lang="en-US"/>
            </a:p>
          </p:txBody>
        </p:sp>
        <p:sp>
          <p:nvSpPr>
            <p:cNvPr id="13" name="TextBox 13"/>
            <p:cNvSpPr txBox="1"/>
            <p:nvPr/>
          </p:nvSpPr>
          <p:spPr>
            <a:xfrm>
              <a:off x="0" y="0"/>
              <a:ext cx="5800800" cy="2318400"/>
            </a:xfrm>
            <a:prstGeom prst="rect">
              <a:avLst/>
            </a:prstGeom>
          </p:spPr>
          <p:txBody>
            <a:bodyPr lIns="0" tIns="0" rIns="0" bIns="0" rtlCol="0" anchor="ctr"/>
            <a:lstStyle/>
            <a:p>
              <a:pPr marL="0" lvl="0" indent="0" algn="ctr">
                <a:lnSpc>
                  <a:spcPts val="3359"/>
                </a:lnSpc>
              </a:pPr>
              <a:r>
                <a:rPr lang="en-US" sz="2799">
                  <a:solidFill>
                    <a:srgbClr val="FFFFFF"/>
                  </a:solidFill>
                  <a:latin typeface="Source Sans Pro"/>
                  <a:ea typeface="Source Sans Pro"/>
                  <a:cs typeface="Source Sans Pro"/>
                  <a:sym typeface="Source Sans Pro"/>
                </a:rPr>
                <a:t>Labai draugiškas pradedančiajam</a:t>
              </a:r>
            </a:p>
          </p:txBody>
        </p:sp>
      </p:grpSp>
      <p:grpSp>
        <p:nvGrpSpPr>
          <p:cNvPr id="14" name="Group 14"/>
          <p:cNvGrpSpPr/>
          <p:nvPr/>
        </p:nvGrpSpPr>
        <p:grpSpPr>
          <a:xfrm>
            <a:off x="6968846" y="5788024"/>
            <a:ext cx="4350600" cy="1055400"/>
            <a:chOff x="0" y="0"/>
            <a:chExt cx="5800800" cy="1407200"/>
          </a:xfrm>
        </p:grpSpPr>
        <p:sp>
          <p:nvSpPr>
            <p:cNvPr id="15" name="Freeform 15"/>
            <p:cNvSpPr/>
            <p:nvPr/>
          </p:nvSpPr>
          <p:spPr>
            <a:xfrm>
              <a:off x="0" y="0"/>
              <a:ext cx="5800800" cy="1407200"/>
            </a:xfrm>
            <a:custGeom>
              <a:avLst/>
              <a:gdLst/>
              <a:ahLst/>
              <a:cxnLst/>
              <a:rect l="l" t="t" r="r" b="b"/>
              <a:pathLst>
                <a:path w="5800800" h="1407200">
                  <a:moveTo>
                    <a:pt x="0" y="0"/>
                  </a:moveTo>
                  <a:lnTo>
                    <a:pt x="5800800" y="0"/>
                  </a:lnTo>
                  <a:lnTo>
                    <a:pt x="5800800" y="1407200"/>
                  </a:lnTo>
                  <a:lnTo>
                    <a:pt x="0" y="1407200"/>
                  </a:lnTo>
                  <a:close/>
                </a:path>
              </a:pathLst>
            </a:custGeom>
            <a:solidFill>
              <a:srgbClr val="000000">
                <a:alpha val="0"/>
              </a:srgbClr>
            </a:solidFill>
          </p:spPr>
          <p:txBody>
            <a:bodyPr/>
            <a:lstStyle/>
            <a:p>
              <a:endParaRPr lang="en-US"/>
            </a:p>
          </p:txBody>
        </p:sp>
        <p:sp>
          <p:nvSpPr>
            <p:cNvPr id="16" name="TextBox 16"/>
            <p:cNvSpPr txBox="1"/>
            <p:nvPr/>
          </p:nvSpPr>
          <p:spPr>
            <a:xfrm>
              <a:off x="0" y="0"/>
              <a:ext cx="5800800" cy="1407200"/>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Galingas</a:t>
              </a:r>
            </a:p>
          </p:txBody>
        </p:sp>
      </p:grpSp>
      <p:grpSp>
        <p:nvGrpSpPr>
          <p:cNvPr id="17" name="Group 17"/>
          <p:cNvGrpSpPr/>
          <p:nvPr/>
        </p:nvGrpSpPr>
        <p:grpSpPr>
          <a:xfrm>
            <a:off x="6968842" y="6639484"/>
            <a:ext cx="4350600" cy="1738800"/>
            <a:chOff x="0" y="0"/>
            <a:chExt cx="5800800" cy="2318400"/>
          </a:xfrm>
        </p:grpSpPr>
        <p:sp>
          <p:nvSpPr>
            <p:cNvPr id="18" name="Freeform 18"/>
            <p:cNvSpPr/>
            <p:nvPr/>
          </p:nvSpPr>
          <p:spPr>
            <a:xfrm>
              <a:off x="0" y="0"/>
              <a:ext cx="5800800" cy="2318400"/>
            </a:xfrm>
            <a:custGeom>
              <a:avLst/>
              <a:gdLst/>
              <a:ahLst/>
              <a:cxnLst/>
              <a:rect l="l" t="t" r="r" b="b"/>
              <a:pathLst>
                <a:path w="5800800" h="2318400">
                  <a:moveTo>
                    <a:pt x="0" y="0"/>
                  </a:moveTo>
                  <a:lnTo>
                    <a:pt x="5800800" y="0"/>
                  </a:lnTo>
                  <a:lnTo>
                    <a:pt x="5800800" y="2318400"/>
                  </a:lnTo>
                  <a:lnTo>
                    <a:pt x="0" y="2318400"/>
                  </a:lnTo>
                  <a:close/>
                </a:path>
              </a:pathLst>
            </a:custGeom>
            <a:solidFill>
              <a:srgbClr val="000000">
                <a:alpha val="0"/>
              </a:srgbClr>
            </a:solidFill>
          </p:spPr>
          <p:txBody>
            <a:bodyPr/>
            <a:lstStyle/>
            <a:p>
              <a:endParaRPr lang="en-US"/>
            </a:p>
          </p:txBody>
        </p:sp>
        <p:sp>
          <p:nvSpPr>
            <p:cNvPr id="19" name="TextBox 19"/>
            <p:cNvSpPr txBox="1"/>
            <p:nvPr/>
          </p:nvSpPr>
          <p:spPr>
            <a:xfrm>
              <a:off x="0" y="0"/>
              <a:ext cx="5800800" cy="2318400"/>
            </a:xfrm>
            <a:prstGeom prst="rect">
              <a:avLst/>
            </a:prstGeom>
          </p:spPr>
          <p:txBody>
            <a:bodyPr lIns="0" tIns="0" rIns="0" bIns="0" rtlCol="0" anchor="ctr"/>
            <a:lstStyle/>
            <a:p>
              <a:pPr marL="0" lvl="0" indent="0" algn="ctr">
                <a:lnSpc>
                  <a:spcPts val="3359"/>
                </a:lnSpc>
              </a:pPr>
              <a:r>
                <a:rPr lang="en-US" sz="2799">
                  <a:solidFill>
                    <a:srgbClr val="FFFFFF"/>
                  </a:solidFill>
                  <a:latin typeface="Source Sans Pro"/>
                  <a:ea typeface="Source Sans Pro"/>
                  <a:cs typeface="Source Sans Pro"/>
                  <a:sym typeface="Source Sans Pro"/>
                </a:rPr>
                <a:t>Įvaldę pagrindus, galėsite kurti begalę dizainų</a:t>
              </a:r>
            </a:p>
          </p:txBody>
        </p:sp>
      </p:grpSp>
      <p:grpSp>
        <p:nvGrpSpPr>
          <p:cNvPr id="20" name="Group 20"/>
          <p:cNvGrpSpPr/>
          <p:nvPr/>
        </p:nvGrpSpPr>
        <p:grpSpPr>
          <a:xfrm>
            <a:off x="12062292" y="5788024"/>
            <a:ext cx="4350600" cy="1055400"/>
            <a:chOff x="0" y="0"/>
            <a:chExt cx="5800800" cy="1407200"/>
          </a:xfrm>
        </p:grpSpPr>
        <p:sp>
          <p:nvSpPr>
            <p:cNvPr id="21" name="Freeform 21"/>
            <p:cNvSpPr/>
            <p:nvPr/>
          </p:nvSpPr>
          <p:spPr>
            <a:xfrm>
              <a:off x="0" y="0"/>
              <a:ext cx="5800800" cy="1407200"/>
            </a:xfrm>
            <a:custGeom>
              <a:avLst/>
              <a:gdLst/>
              <a:ahLst/>
              <a:cxnLst/>
              <a:rect l="l" t="t" r="r" b="b"/>
              <a:pathLst>
                <a:path w="5800800" h="1407200">
                  <a:moveTo>
                    <a:pt x="0" y="0"/>
                  </a:moveTo>
                  <a:lnTo>
                    <a:pt x="5800800" y="0"/>
                  </a:lnTo>
                  <a:lnTo>
                    <a:pt x="5800800" y="1407200"/>
                  </a:lnTo>
                  <a:lnTo>
                    <a:pt x="0" y="1407200"/>
                  </a:lnTo>
                  <a:close/>
                </a:path>
              </a:pathLst>
            </a:custGeom>
            <a:solidFill>
              <a:srgbClr val="000000">
                <a:alpha val="0"/>
              </a:srgbClr>
            </a:solidFill>
          </p:spPr>
          <p:txBody>
            <a:bodyPr/>
            <a:lstStyle/>
            <a:p>
              <a:endParaRPr lang="en-US"/>
            </a:p>
          </p:txBody>
        </p:sp>
        <p:sp>
          <p:nvSpPr>
            <p:cNvPr id="22" name="TextBox 22"/>
            <p:cNvSpPr txBox="1"/>
            <p:nvPr/>
          </p:nvSpPr>
          <p:spPr>
            <a:xfrm>
              <a:off x="0" y="0"/>
              <a:ext cx="5800800" cy="1407200"/>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Nemokama</a:t>
              </a:r>
            </a:p>
          </p:txBody>
        </p:sp>
      </p:grpSp>
      <p:grpSp>
        <p:nvGrpSpPr>
          <p:cNvPr id="23" name="Group 23"/>
          <p:cNvGrpSpPr/>
          <p:nvPr/>
        </p:nvGrpSpPr>
        <p:grpSpPr>
          <a:xfrm>
            <a:off x="12062298" y="6639484"/>
            <a:ext cx="4350600" cy="1738800"/>
            <a:chOff x="0" y="0"/>
            <a:chExt cx="5800800" cy="2318400"/>
          </a:xfrm>
        </p:grpSpPr>
        <p:sp>
          <p:nvSpPr>
            <p:cNvPr id="24" name="Freeform 24"/>
            <p:cNvSpPr/>
            <p:nvPr/>
          </p:nvSpPr>
          <p:spPr>
            <a:xfrm>
              <a:off x="0" y="0"/>
              <a:ext cx="5800800" cy="2318400"/>
            </a:xfrm>
            <a:custGeom>
              <a:avLst/>
              <a:gdLst/>
              <a:ahLst/>
              <a:cxnLst/>
              <a:rect l="l" t="t" r="r" b="b"/>
              <a:pathLst>
                <a:path w="5800800" h="2318400">
                  <a:moveTo>
                    <a:pt x="0" y="0"/>
                  </a:moveTo>
                  <a:lnTo>
                    <a:pt x="5800800" y="0"/>
                  </a:lnTo>
                  <a:lnTo>
                    <a:pt x="5800800" y="2318400"/>
                  </a:lnTo>
                  <a:lnTo>
                    <a:pt x="0" y="2318400"/>
                  </a:lnTo>
                  <a:close/>
                </a:path>
              </a:pathLst>
            </a:custGeom>
            <a:solidFill>
              <a:srgbClr val="000000">
                <a:alpha val="0"/>
              </a:srgbClr>
            </a:solidFill>
          </p:spPr>
          <p:txBody>
            <a:bodyPr/>
            <a:lstStyle/>
            <a:p>
              <a:endParaRPr lang="en-US"/>
            </a:p>
          </p:txBody>
        </p:sp>
        <p:sp>
          <p:nvSpPr>
            <p:cNvPr id="25" name="TextBox 25"/>
            <p:cNvSpPr txBox="1"/>
            <p:nvPr/>
          </p:nvSpPr>
          <p:spPr>
            <a:xfrm>
              <a:off x="0" y="0"/>
              <a:ext cx="5800800" cy="2318400"/>
            </a:xfrm>
            <a:prstGeom prst="rect">
              <a:avLst/>
            </a:prstGeom>
          </p:spPr>
          <p:txBody>
            <a:bodyPr lIns="0" tIns="0" rIns="0" bIns="0" rtlCol="0" anchor="ctr"/>
            <a:lstStyle/>
            <a:p>
              <a:pPr marL="0" lvl="0" indent="0" algn="ctr">
                <a:lnSpc>
                  <a:spcPts val="3359"/>
                </a:lnSpc>
              </a:pPr>
              <a:r>
                <a:rPr lang="en-US" sz="2799">
                  <a:solidFill>
                    <a:srgbClr val="FFFFFF"/>
                  </a:solidFill>
                  <a:latin typeface="Source Sans Pro"/>
                  <a:ea typeface="Source Sans Pro"/>
                  <a:cs typeface="Source Sans Pro"/>
                  <a:sym typeface="Source Sans Pro"/>
                </a:rPr>
                <a:t>Galima naudoti be jokių apribojimų </a:t>
              </a:r>
            </a:p>
          </p:txBody>
        </p:sp>
      </p:grpSp>
      <p:grpSp>
        <p:nvGrpSpPr>
          <p:cNvPr id="26" name="Group 26"/>
          <p:cNvGrpSpPr/>
          <p:nvPr/>
        </p:nvGrpSpPr>
        <p:grpSpPr>
          <a:xfrm>
            <a:off x="3374315" y="3931399"/>
            <a:ext cx="1364866" cy="1392554"/>
            <a:chOff x="0" y="0"/>
            <a:chExt cx="1819821" cy="1856739"/>
          </a:xfrm>
        </p:grpSpPr>
        <p:sp>
          <p:nvSpPr>
            <p:cNvPr id="27" name="Freeform 27"/>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B392EA"/>
            </a:solidFill>
          </p:spPr>
          <p:txBody>
            <a:bodyPr/>
            <a:lstStyle/>
            <a:p>
              <a:endParaRPr lang="en-US"/>
            </a:p>
          </p:txBody>
        </p:sp>
        <p:sp>
          <p:nvSpPr>
            <p:cNvPr id="28" name="Freeform 28"/>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29" name="Group 29"/>
          <p:cNvGrpSpPr/>
          <p:nvPr/>
        </p:nvGrpSpPr>
        <p:grpSpPr>
          <a:xfrm>
            <a:off x="3022797" y="3931399"/>
            <a:ext cx="324828" cy="1392554"/>
            <a:chOff x="0" y="0"/>
            <a:chExt cx="433104" cy="1856739"/>
          </a:xfrm>
        </p:grpSpPr>
        <p:sp>
          <p:nvSpPr>
            <p:cNvPr id="30" name="Freeform 30"/>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3DE3B3"/>
            </a:solidFill>
          </p:spPr>
          <p:txBody>
            <a:bodyPr/>
            <a:lstStyle/>
            <a:p>
              <a:endParaRPr lang="en-US"/>
            </a:p>
          </p:txBody>
        </p:sp>
        <p:sp>
          <p:nvSpPr>
            <p:cNvPr id="31" name="Freeform 31"/>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32" name="Group 32"/>
          <p:cNvGrpSpPr/>
          <p:nvPr/>
        </p:nvGrpSpPr>
        <p:grpSpPr>
          <a:xfrm>
            <a:off x="8461567" y="3931399"/>
            <a:ext cx="1364866" cy="1392554"/>
            <a:chOff x="0" y="0"/>
            <a:chExt cx="1819821" cy="1856739"/>
          </a:xfrm>
        </p:grpSpPr>
        <p:sp>
          <p:nvSpPr>
            <p:cNvPr id="33" name="Freeform 33"/>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B392EA"/>
            </a:solidFill>
          </p:spPr>
          <p:txBody>
            <a:bodyPr/>
            <a:lstStyle/>
            <a:p>
              <a:endParaRPr lang="en-US"/>
            </a:p>
          </p:txBody>
        </p:sp>
        <p:sp>
          <p:nvSpPr>
            <p:cNvPr id="34" name="Freeform 34"/>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35" name="Group 35"/>
          <p:cNvGrpSpPr/>
          <p:nvPr/>
        </p:nvGrpSpPr>
        <p:grpSpPr>
          <a:xfrm>
            <a:off x="8110049" y="3931399"/>
            <a:ext cx="324828" cy="1392554"/>
            <a:chOff x="0" y="0"/>
            <a:chExt cx="433104" cy="1856739"/>
          </a:xfrm>
        </p:grpSpPr>
        <p:sp>
          <p:nvSpPr>
            <p:cNvPr id="36" name="Freeform 36"/>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3DE3B3"/>
            </a:solidFill>
          </p:spPr>
          <p:txBody>
            <a:bodyPr/>
            <a:lstStyle/>
            <a:p>
              <a:endParaRPr lang="en-US"/>
            </a:p>
          </p:txBody>
        </p:sp>
        <p:sp>
          <p:nvSpPr>
            <p:cNvPr id="37" name="Freeform 37"/>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38" name="Group 38"/>
          <p:cNvGrpSpPr/>
          <p:nvPr/>
        </p:nvGrpSpPr>
        <p:grpSpPr>
          <a:xfrm>
            <a:off x="13705985" y="3931399"/>
            <a:ext cx="1364866" cy="1392554"/>
            <a:chOff x="0" y="0"/>
            <a:chExt cx="1819821" cy="1856739"/>
          </a:xfrm>
        </p:grpSpPr>
        <p:sp>
          <p:nvSpPr>
            <p:cNvPr id="39" name="Freeform 39"/>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B392EA"/>
            </a:solidFill>
          </p:spPr>
          <p:txBody>
            <a:bodyPr/>
            <a:lstStyle/>
            <a:p>
              <a:endParaRPr lang="en-US"/>
            </a:p>
          </p:txBody>
        </p:sp>
        <p:sp>
          <p:nvSpPr>
            <p:cNvPr id="40" name="Freeform 40"/>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41" name="Group 41"/>
          <p:cNvGrpSpPr/>
          <p:nvPr/>
        </p:nvGrpSpPr>
        <p:grpSpPr>
          <a:xfrm>
            <a:off x="13354467" y="3931399"/>
            <a:ext cx="324828" cy="1392554"/>
            <a:chOff x="0" y="0"/>
            <a:chExt cx="433104" cy="1856739"/>
          </a:xfrm>
        </p:grpSpPr>
        <p:sp>
          <p:nvSpPr>
            <p:cNvPr id="42" name="Freeform 42"/>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3DE3B3"/>
            </a:solidFill>
          </p:spPr>
          <p:txBody>
            <a:bodyPr/>
            <a:lstStyle/>
            <a:p>
              <a:endParaRPr lang="en-US"/>
            </a:p>
          </p:txBody>
        </p:sp>
        <p:sp>
          <p:nvSpPr>
            <p:cNvPr id="43" name="Freeform 43"/>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Nustatykite Tinkercad</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12" name="TextBox 12"/>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13" name="Group 13"/>
          <p:cNvGrpSpPr/>
          <p:nvPr/>
        </p:nvGrpSpPr>
        <p:grpSpPr>
          <a:xfrm>
            <a:off x="2672749" y="2703325"/>
            <a:ext cx="7619850" cy="610514"/>
            <a:chOff x="0" y="0"/>
            <a:chExt cx="10159800" cy="814019"/>
          </a:xfrm>
        </p:grpSpPr>
        <p:sp>
          <p:nvSpPr>
            <p:cNvPr id="14" name="Freeform 14"/>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5" name="Freeform 15"/>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16" name="TextBox 16"/>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Eikite į tinkercad.com</a:t>
              </a:r>
            </a:p>
          </p:txBody>
        </p:sp>
      </p:grpSp>
      <p:sp>
        <p:nvSpPr>
          <p:cNvPr id="17" name="Freeform 17"/>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18" name="Freeform 18"/>
          <p:cNvSpPr/>
          <p:nvPr/>
        </p:nvSpPr>
        <p:spPr>
          <a:xfrm>
            <a:off x="2597784" y="4615178"/>
            <a:ext cx="13092430" cy="4253450"/>
          </a:xfrm>
          <a:custGeom>
            <a:avLst/>
            <a:gdLst/>
            <a:ahLst/>
            <a:cxnLst/>
            <a:rect l="l" t="t" r="r" b="b"/>
            <a:pathLst>
              <a:path w="13092430" h="4253450">
                <a:moveTo>
                  <a:pt x="0" y="0"/>
                </a:moveTo>
                <a:lnTo>
                  <a:pt x="13092430" y="0"/>
                </a:lnTo>
                <a:lnTo>
                  <a:pt x="13092430" y="4253450"/>
                </a:lnTo>
                <a:lnTo>
                  <a:pt x="0" y="4253450"/>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Nustatykite Tinkercad</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12" name="TextBox 12"/>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13" name="Group 13"/>
          <p:cNvGrpSpPr/>
          <p:nvPr/>
        </p:nvGrpSpPr>
        <p:grpSpPr>
          <a:xfrm>
            <a:off x="2672749" y="2703325"/>
            <a:ext cx="7619850" cy="610514"/>
            <a:chOff x="0" y="0"/>
            <a:chExt cx="10159800" cy="814019"/>
          </a:xfrm>
        </p:grpSpPr>
        <p:sp>
          <p:nvSpPr>
            <p:cNvPr id="14" name="Freeform 14"/>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5" name="Freeform 15"/>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16" name="TextBox 16"/>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Eikite į tinkercad.com</a:t>
              </a:r>
            </a:p>
          </p:txBody>
        </p:sp>
      </p:grpSp>
      <p:grpSp>
        <p:nvGrpSpPr>
          <p:cNvPr id="17" name="Group 17"/>
          <p:cNvGrpSpPr/>
          <p:nvPr/>
        </p:nvGrpSpPr>
        <p:grpSpPr>
          <a:xfrm>
            <a:off x="1717365" y="2746505"/>
            <a:ext cx="588450" cy="588450"/>
            <a:chOff x="0" y="0"/>
            <a:chExt cx="784600" cy="784600"/>
          </a:xfrm>
        </p:grpSpPr>
        <p:sp>
          <p:nvSpPr>
            <p:cNvPr id="18" name="Freeform 18"/>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9" name="Freeform 19"/>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grpSp>
      <p:grpSp>
        <p:nvGrpSpPr>
          <p:cNvPr id="20" name="Group 20"/>
          <p:cNvGrpSpPr/>
          <p:nvPr/>
        </p:nvGrpSpPr>
        <p:grpSpPr>
          <a:xfrm>
            <a:off x="2672749" y="2708405"/>
            <a:ext cx="7619850" cy="610514"/>
            <a:chOff x="0" y="0"/>
            <a:chExt cx="10159800" cy="814019"/>
          </a:xfrm>
        </p:grpSpPr>
        <p:sp>
          <p:nvSpPr>
            <p:cNvPr id="21" name="Freeform 21"/>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22" name="Freeform 22"/>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23" name="TextBox 23"/>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Spustelėkite mygtuką Registruotis</a:t>
              </a:r>
            </a:p>
          </p:txBody>
        </p:sp>
      </p:grpSp>
      <p:sp>
        <p:nvSpPr>
          <p:cNvPr id="24" name="Freeform 24"/>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25" name="Group 25"/>
          <p:cNvGrpSpPr/>
          <p:nvPr/>
        </p:nvGrpSpPr>
        <p:grpSpPr>
          <a:xfrm>
            <a:off x="1717365" y="2727957"/>
            <a:ext cx="588450" cy="588450"/>
            <a:chOff x="0" y="0"/>
            <a:chExt cx="784600" cy="784600"/>
          </a:xfrm>
        </p:grpSpPr>
        <p:sp>
          <p:nvSpPr>
            <p:cNvPr id="26" name="Freeform 26"/>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27" name="Freeform 27"/>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28" name="TextBox 28"/>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2</a:t>
              </a:r>
            </a:p>
          </p:txBody>
        </p:sp>
      </p:grpSp>
      <p:sp>
        <p:nvSpPr>
          <p:cNvPr id="29" name="Freeform 29"/>
          <p:cNvSpPr/>
          <p:nvPr/>
        </p:nvSpPr>
        <p:spPr>
          <a:xfrm>
            <a:off x="3093720" y="3959650"/>
            <a:ext cx="12374880" cy="4855762"/>
          </a:xfrm>
          <a:custGeom>
            <a:avLst/>
            <a:gdLst/>
            <a:ahLst/>
            <a:cxnLst/>
            <a:rect l="l" t="t" r="r" b="b"/>
            <a:pathLst>
              <a:path w="12374880" h="4855762">
                <a:moveTo>
                  <a:pt x="0" y="0"/>
                </a:moveTo>
                <a:lnTo>
                  <a:pt x="12374880" y="0"/>
                </a:lnTo>
                <a:lnTo>
                  <a:pt x="12374880" y="4855762"/>
                </a:lnTo>
                <a:lnTo>
                  <a:pt x="0" y="4855762"/>
                </a:lnTo>
                <a:lnTo>
                  <a:pt x="0" y="0"/>
                </a:lnTo>
                <a:close/>
              </a:path>
            </a:pathLst>
          </a:custGeom>
          <a:blipFill>
            <a:blip r:embed="rId6"/>
            <a:stretch>
              <a:fillRect t="-5311"/>
            </a:stretch>
          </a:blipFill>
        </p:spPr>
        <p:txBody>
          <a:bodyPr/>
          <a:lstStyle/>
          <a:p>
            <a:endParaRPr lang="en-US"/>
          </a:p>
        </p:txBody>
      </p:sp>
      <p:grpSp>
        <p:nvGrpSpPr>
          <p:cNvPr id="30" name="Group 30"/>
          <p:cNvGrpSpPr/>
          <p:nvPr/>
        </p:nvGrpSpPr>
        <p:grpSpPr>
          <a:xfrm rot="2757601">
            <a:off x="15351758" y="2476640"/>
            <a:ext cx="1270000" cy="1975000"/>
            <a:chOff x="0" y="0"/>
            <a:chExt cx="1693333" cy="2633333"/>
          </a:xfrm>
        </p:grpSpPr>
        <p:sp>
          <p:nvSpPr>
            <p:cNvPr id="31" name="Freeform 31"/>
            <p:cNvSpPr/>
            <p:nvPr/>
          </p:nvSpPr>
          <p:spPr>
            <a:xfrm>
              <a:off x="33909" y="33909"/>
              <a:ext cx="1625600" cy="2565527"/>
            </a:xfrm>
            <a:custGeom>
              <a:avLst/>
              <a:gdLst/>
              <a:ahLst/>
              <a:cxnLst/>
              <a:rect l="l" t="t" r="r" b="b"/>
              <a:pathLst>
                <a:path w="1625600" h="2565527">
                  <a:moveTo>
                    <a:pt x="0" y="1740662"/>
                  </a:moveTo>
                  <a:lnTo>
                    <a:pt x="406400" y="1740662"/>
                  </a:lnTo>
                  <a:lnTo>
                    <a:pt x="406400" y="0"/>
                  </a:lnTo>
                  <a:lnTo>
                    <a:pt x="1219200" y="0"/>
                  </a:lnTo>
                  <a:lnTo>
                    <a:pt x="1219200" y="1740662"/>
                  </a:lnTo>
                  <a:lnTo>
                    <a:pt x="1625600" y="1740662"/>
                  </a:lnTo>
                  <a:lnTo>
                    <a:pt x="812800" y="2565527"/>
                  </a:lnTo>
                  <a:close/>
                </a:path>
              </a:pathLst>
            </a:custGeom>
            <a:solidFill>
              <a:srgbClr val="7030A0"/>
            </a:solidFill>
          </p:spPr>
          <p:txBody>
            <a:bodyPr/>
            <a:lstStyle/>
            <a:p>
              <a:endParaRPr lang="en-US"/>
            </a:p>
          </p:txBody>
        </p:sp>
        <p:sp>
          <p:nvSpPr>
            <p:cNvPr id="32" name="Freeform 32"/>
            <p:cNvSpPr/>
            <p:nvPr/>
          </p:nvSpPr>
          <p:spPr>
            <a:xfrm>
              <a:off x="-2667" y="0"/>
              <a:ext cx="1698752" cy="2633345"/>
            </a:xfrm>
            <a:custGeom>
              <a:avLst/>
              <a:gdLst/>
              <a:ahLst/>
              <a:cxnLst/>
              <a:rect l="l" t="t" r="r" b="b"/>
              <a:pathLst>
                <a:path w="1698752" h="2633345">
                  <a:moveTo>
                    <a:pt x="36576" y="1740662"/>
                  </a:moveTo>
                  <a:lnTo>
                    <a:pt x="442976" y="1740662"/>
                  </a:lnTo>
                  <a:lnTo>
                    <a:pt x="442976" y="1774571"/>
                  </a:lnTo>
                  <a:lnTo>
                    <a:pt x="409067" y="1774571"/>
                  </a:lnTo>
                  <a:lnTo>
                    <a:pt x="409067" y="33909"/>
                  </a:lnTo>
                  <a:cubicBezTo>
                    <a:pt x="409067" y="15113"/>
                    <a:pt x="424180" y="0"/>
                    <a:pt x="442976" y="0"/>
                  </a:cubicBezTo>
                  <a:lnTo>
                    <a:pt x="1255776" y="0"/>
                  </a:lnTo>
                  <a:cubicBezTo>
                    <a:pt x="1274445" y="0"/>
                    <a:pt x="1289685" y="15113"/>
                    <a:pt x="1289685" y="33909"/>
                  </a:cubicBezTo>
                  <a:lnTo>
                    <a:pt x="1289685" y="1774571"/>
                  </a:lnTo>
                  <a:lnTo>
                    <a:pt x="1255776" y="1774571"/>
                  </a:lnTo>
                  <a:lnTo>
                    <a:pt x="1255776" y="1740662"/>
                  </a:lnTo>
                  <a:lnTo>
                    <a:pt x="1662176" y="1740662"/>
                  </a:lnTo>
                  <a:cubicBezTo>
                    <a:pt x="1675765" y="1740662"/>
                    <a:pt x="1688084" y="1748917"/>
                    <a:pt x="1693418" y="1761490"/>
                  </a:cubicBezTo>
                  <a:cubicBezTo>
                    <a:pt x="1698752" y="1774063"/>
                    <a:pt x="1695831" y="1788668"/>
                    <a:pt x="1686306" y="1798320"/>
                  </a:cubicBezTo>
                  <a:lnTo>
                    <a:pt x="873506" y="2623185"/>
                  </a:lnTo>
                  <a:cubicBezTo>
                    <a:pt x="867156" y="2629662"/>
                    <a:pt x="858393" y="2633345"/>
                    <a:pt x="849376" y="2633345"/>
                  </a:cubicBezTo>
                  <a:cubicBezTo>
                    <a:pt x="840359" y="2633345"/>
                    <a:pt x="831596" y="2629662"/>
                    <a:pt x="825246" y="2623185"/>
                  </a:cubicBezTo>
                  <a:lnTo>
                    <a:pt x="12446" y="1798320"/>
                  </a:lnTo>
                  <a:cubicBezTo>
                    <a:pt x="2921" y="1788541"/>
                    <a:pt x="0" y="1774063"/>
                    <a:pt x="5334" y="1761490"/>
                  </a:cubicBezTo>
                  <a:cubicBezTo>
                    <a:pt x="10668" y="1748917"/>
                    <a:pt x="22860" y="1740662"/>
                    <a:pt x="36576" y="1740662"/>
                  </a:cubicBezTo>
                  <a:moveTo>
                    <a:pt x="36576" y="1808353"/>
                  </a:moveTo>
                  <a:lnTo>
                    <a:pt x="36576" y="1774444"/>
                  </a:lnTo>
                  <a:lnTo>
                    <a:pt x="60706" y="1750695"/>
                  </a:lnTo>
                  <a:lnTo>
                    <a:pt x="873506" y="2575560"/>
                  </a:lnTo>
                  <a:lnTo>
                    <a:pt x="849376" y="2599309"/>
                  </a:lnTo>
                  <a:lnTo>
                    <a:pt x="825246" y="2575560"/>
                  </a:lnTo>
                  <a:lnTo>
                    <a:pt x="1638046" y="1750695"/>
                  </a:lnTo>
                  <a:lnTo>
                    <a:pt x="1662176" y="1774444"/>
                  </a:lnTo>
                  <a:lnTo>
                    <a:pt x="1662176" y="1808353"/>
                  </a:lnTo>
                  <a:lnTo>
                    <a:pt x="1255776" y="1808353"/>
                  </a:lnTo>
                  <a:cubicBezTo>
                    <a:pt x="1237107" y="1808353"/>
                    <a:pt x="1221867" y="1793240"/>
                    <a:pt x="1221867" y="1774444"/>
                  </a:cubicBezTo>
                  <a:lnTo>
                    <a:pt x="1221867" y="33909"/>
                  </a:lnTo>
                  <a:lnTo>
                    <a:pt x="1255776" y="33909"/>
                  </a:lnTo>
                  <a:lnTo>
                    <a:pt x="1255776" y="67691"/>
                  </a:lnTo>
                  <a:lnTo>
                    <a:pt x="442976" y="67691"/>
                  </a:lnTo>
                  <a:lnTo>
                    <a:pt x="442976" y="33909"/>
                  </a:lnTo>
                  <a:lnTo>
                    <a:pt x="476885" y="33909"/>
                  </a:lnTo>
                  <a:lnTo>
                    <a:pt x="476885" y="1774571"/>
                  </a:lnTo>
                  <a:cubicBezTo>
                    <a:pt x="476885" y="1793240"/>
                    <a:pt x="461772" y="1808480"/>
                    <a:pt x="442976" y="1808480"/>
                  </a:cubicBezTo>
                  <a:lnTo>
                    <a:pt x="36576" y="1808480"/>
                  </a:lnTo>
                  <a:close/>
                </a:path>
              </a:pathLst>
            </a:custGeom>
            <a:solidFill>
              <a:srgbClr val="7030A0"/>
            </a:solidFill>
          </p:spPr>
          <p:txBody>
            <a:bodyP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Nustatykite Tinkercad</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12" name="TextBox 12"/>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13" name="Group 13"/>
          <p:cNvGrpSpPr/>
          <p:nvPr/>
        </p:nvGrpSpPr>
        <p:grpSpPr>
          <a:xfrm>
            <a:off x="2672749" y="2703325"/>
            <a:ext cx="7619850" cy="610514"/>
            <a:chOff x="0" y="0"/>
            <a:chExt cx="10159800" cy="814019"/>
          </a:xfrm>
        </p:grpSpPr>
        <p:sp>
          <p:nvSpPr>
            <p:cNvPr id="14" name="Freeform 14"/>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5" name="Freeform 15"/>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16" name="TextBox 16"/>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Eikite į tinkercad.com</a:t>
              </a:r>
            </a:p>
          </p:txBody>
        </p:sp>
      </p:grpSp>
      <p:grpSp>
        <p:nvGrpSpPr>
          <p:cNvPr id="17" name="Group 17"/>
          <p:cNvGrpSpPr/>
          <p:nvPr/>
        </p:nvGrpSpPr>
        <p:grpSpPr>
          <a:xfrm>
            <a:off x="1717365" y="2703325"/>
            <a:ext cx="588450" cy="588450"/>
            <a:chOff x="0" y="0"/>
            <a:chExt cx="784600" cy="784600"/>
          </a:xfrm>
        </p:grpSpPr>
        <p:sp>
          <p:nvSpPr>
            <p:cNvPr id="18" name="Freeform 18"/>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9" name="Freeform 19"/>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grpSp>
      <p:grpSp>
        <p:nvGrpSpPr>
          <p:cNvPr id="20" name="Group 20"/>
          <p:cNvGrpSpPr/>
          <p:nvPr/>
        </p:nvGrpSpPr>
        <p:grpSpPr>
          <a:xfrm>
            <a:off x="2672749" y="2703325"/>
            <a:ext cx="7619850" cy="610514"/>
            <a:chOff x="0" y="0"/>
            <a:chExt cx="10159800" cy="814019"/>
          </a:xfrm>
        </p:grpSpPr>
        <p:sp>
          <p:nvSpPr>
            <p:cNvPr id="21" name="Freeform 21"/>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22" name="Freeform 22"/>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23" name="TextBox 23"/>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Sukurti paskyrą</a:t>
              </a:r>
            </a:p>
          </p:txBody>
        </p:sp>
      </p:grpSp>
      <p:sp>
        <p:nvSpPr>
          <p:cNvPr id="24" name="Freeform 24"/>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25" name="Group 25"/>
          <p:cNvGrpSpPr/>
          <p:nvPr/>
        </p:nvGrpSpPr>
        <p:grpSpPr>
          <a:xfrm>
            <a:off x="1717365" y="2683773"/>
            <a:ext cx="588450" cy="588450"/>
            <a:chOff x="0" y="0"/>
            <a:chExt cx="784600" cy="784600"/>
          </a:xfrm>
        </p:grpSpPr>
        <p:sp>
          <p:nvSpPr>
            <p:cNvPr id="26" name="Freeform 26"/>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27" name="Freeform 27"/>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28" name="TextBox 28"/>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3</a:t>
              </a:r>
            </a:p>
          </p:txBody>
        </p:sp>
      </p:grpSp>
      <p:sp>
        <p:nvSpPr>
          <p:cNvPr id="29" name="Freeform 29"/>
          <p:cNvSpPr/>
          <p:nvPr/>
        </p:nvSpPr>
        <p:spPr>
          <a:xfrm>
            <a:off x="11252296" y="2693300"/>
            <a:ext cx="4747888" cy="6899552"/>
          </a:xfrm>
          <a:custGeom>
            <a:avLst/>
            <a:gdLst/>
            <a:ahLst/>
            <a:cxnLst/>
            <a:rect l="l" t="t" r="r" b="b"/>
            <a:pathLst>
              <a:path w="4747888" h="6899552">
                <a:moveTo>
                  <a:pt x="0" y="0"/>
                </a:moveTo>
                <a:lnTo>
                  <a:pt x="4747888" y="0"/>
                </a:lnTo>
                <a:lnTo>
                  <a:pt x="4747888" y="6899552"/>
                </a:lnTo>
                <a:lnTo>
                  <a:pt x="0" y="6899552"/>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067464" y="7511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8612436" y="34821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7110850" y="78342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868886" y="-21141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Tinkercad prietaisų skydelis</a:t>
              </a:r>
            </a:p>
          </p:txBody>
        </p:sp>
      </p:grpSp>
      <p:sp>
        <p:nvSpPr>
          <p:cNvPr id="10" name="Freeform 10"/>
          <p:cNvSpPr/>
          <p:nvPr/>
        </p:nvSpPr>
        <p:spPr>
          <a:xfrm>
            <a:off x="2042460" y="2863158"/>
            <a:ext cx="14203080" cy="6766560"/>
          </a:xfrm>
          <a:custGeom>
            <a:avLst/>
            <a:gdLst/>
            <a:ahLst/>
            <a:cxnLst/>
            <a:rect l="l" t="t" r="r" b="b"/>
            <a:pathLst>
              <a:path w="14203080" h="6766560">
                <a:moveTo>
                  <a:pt x="0" y="0"/>
                </a:moveTo>
                <a:lnTo>
                  <a:pt x="14203080" y="0"/>
                </a:lnTo>
                <a:lnTo>
                  <a:pt x="14203080" y="6766560"/>
                </a:lnTo>
                <a:lnTo>
                  <a:pt x="0" y="6766560"/>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4546686" y="87404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13803056" y="-24531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899999">
            <a:off x="16444700" y="-10263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6" name="Freeform 6"/>
          <p:cNvSpPr/>
          <p:nvPr/>
        </p:nvSpPr>
        <p:spPr>
          <a:xfrm>
            <a:off x="-5696486" y="61764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a:off x="17351278" y="58470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8" name="Freeform 8"/>
          <p:cNvSpPr/>
          <p:nvPr/>
        </p:nvSpPr>
        <p:spPr>
          <a:xfrm>
            <a:off x="840776" y="371985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grpSp>
        <p:nvGrpSpPr>
          <p:cNvPr id="9" name="Group 9"/>
          <p:cNvGrpSpPr/>
          <p:nvPr/>
        </p:nvGrpSpPr>
        <p:grpSpPr>
          <a:xfrm>
            <a:off x="1440000" y="890050"/>
            <a:ext cx="15408000" cy="1145400"/>
            <a:chOff x="0" y="0"/>
            <a:chExt cx="20544000" cy="1527200"/>
          </a:xfrm>
        </p:grpSpPr>
        <p:sp>
          <p:nvSpPr>
            <p:cNvPr id="10" name="Freeform 10"/>
            <p:cNvSpPr/>
            <p:nvPr/>
          </p:nvSpPr>
          <p:spPr>
            <a:xfrm>
              <a:off x="0" y="0"/>
              <a:ext cx="20544000" cy="1527200"/>
            </a:xfrm>
            <a:custGeom>
              <a:avLst/>
              <a:gdLst/>
              <a:ahLst/>
              <a:cxnLst/>
              <a:rect l="l" t="t" r="r" b="b"/>
              <a:pathLst>
                <a:path w="20544000" h="1527200">
                  <a:moveTo>
                    <a:pt x="0" y="0"/>
                  </a:moveTo>
                  <a:lnTo>
                    <a:pt x="20544000" y="0"/>
                  </a:lnTo>
                  <a:lnTo>
                    <a:pt x="20544000" y="1527200"/>
                  </a:lnTo>
                  <a:lnTo>
                    <a:pt x="0" y="1527200"/>
                  </a:lnTo>
                  <a:close/>
                </a:path>
              </a:pathLst>
            </a:custGeom>
            <a:solidFill>
              <a:srgbClr val="000000">
                <a:alpha val="0"/>
              </a:srgbClr>
            </a:solidFill>
          </p:spPr>
          <p:txBody>
            <a:bodyPr/>
            <a:lstStyle/>
            <a:p>
              <a:endParaRPr lang="en-US"/>
            </a:p>
          </p:txBody>
        </p:sp>
        <p:sp>
          <p:nvSpPr>
            <p:cNvPr id="11" name="TextBox 11"/>
            <p:cNvSpPr txBox="1"/>
            <p:nvPr/>
          </p:nvSpPr>
          <p:spPr>
            <a:xfrm>
              <a:off x="0" y="0"/>
              <a:ext cx="20544000" cy="1527200"/>
            </a:xfrm>
            <a:prstGeom prst="rect">
              <a:avLst/>
            </a:prstGeom>
          </p:spPr>
          <p:txBody>
            <a:bodyPr lIns="0" tIns="0" rIns="0" bIns="0" rtlCol="0" anchor="t"/>
            <a:lstStyle/>
            <a:p>
              <a:pPr marL="0" lvl="0" indent="0" algn="ctr">
                <a:lnSpc>
                  <a:spcPts val="4799"/>
                </a:lnSpc>
              </a:pPr>
              <a:r>
                <a:rPr lang="en-US" sz="3999" b="1">
                  <a:solidFill>
                    <a:srgbClr val="3DE3B3"/>
                  </a:solidFill>
                  <a:latin typeface="Exo 2 Bold"/>
                  <a:ea typeface="Exo 2 Bold"/>
                  <a:cs typeface="Exo 2 Bold"/>
                  <a:sym typeface="Exo 2 Bold"/>
                </a:rPr>
                <a:t>Mokymosi centras</a:t>
              </a:r>
            </a:p>
          </p:txBody>
        </p:sp>
      </p:grpSp>
      <p:sp>
        <p:nvSpPr>
          <p:cNvPr id="12" name="Freeform 12"/>
          <p:cNvSpPr/>
          <p:nvPr/>
        </p:nvSpPr>
        <p:spPr>
          <a:xfrm>
            <a:off x="5722642" y="4416826"/>
            <a:ext cx="740114" cy="745294"/>
          </a:xfrm>
          <a:custGeom>
            <a:avLst/>
            <a:gdLst/>
            <a:ahLst/>
            <a:cxnLst/>
            <a:rect l="l" t="t" r="r" b="b"/>
            <a:pathLst>
              <a:path w="740114" h="745294">
                <a:moveTo>
                  <a:pt x="0" y="0"/>
                </a:moveTo>
                <a:lnTo>
                  <a:pt x="740114" y="0"/>
                </a:lnTo>
                <a:lnTo>
                  <a:pt x="740114" y="745294"/>
                </a:lnTo>
                <a:lnTo>
                  <a:pt x="0" y="74529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Freeform 13"/>
          <p:cNvSpPr/>
          <p:nvPr/>
        </p:nvSpPr>
        <p:spPr>
          <a:xfrm>
            <a:off x="2868706" y="2788092"/>
            <a:ext cx="12550588" cy="6035578"/>
          </a:xfrm>
          <a:custGeom>
            <a:avLst/>
            <a:gdLst/>
            <a:ahLst/>
            <a:cxnLst/>
            <a:rect l="l" t="t" r="r" b="b"/>
            <a:pathLst>
              <a:path w="12550588" h="6035578">
                <a:moveTo>
                  <a:pt x="0" y="0"/>
                </a:moveTo>
                <a:lnTo>
                  <a:pt x="12550588" y="0"/>
                </a:lnTo>
                <a:lnTo>
                  <a:pt x="12550588" y="6035578"/>
                </a:lnTo>
                <a:lnTo>
                  <a:pt x="0" y="6035578"/>
                </a:lnTo>
                <a:lnTo>
                  <a:pt x="0" y="0"/>
                </a:lnTo>
                <a:close/>
              </a:path>
            </a:pathLst>
          </a:custGeom>
          <a:blipFill>
            <a:blip r:embed="rId11"/>
            <a:stretch>
              <a:fillRect/>
            </a:stretch>
          </a:blipFill>
        </p:spPr>
        <p:txBody>
          <a:bodyPr/>
          <a:lstStyle/>
          <a:p>
            <a:endParaRPr lang="en-US"/>
          </a:p>
        </p:txBody>
      </p:sp>
      <p:grpSp>
        <p:nvGrpSpPr>
          <p:cNvPr id="14" name="Group 14"/>
          <p:cNvGrpSpPr/>
          <p:nvPr/>
        </p:nvGrpSpPr>
        <p:grpSpPr>
          <a:xfrm rot="2787543">
            <a:off x="8379462" y="2833456"/>
            <a:ext cx="713740" cy="1140460"/>
            <a:chOff x="0" y="0"/>
            <a:chExt cx="951653" cy="1520613"/>
          </a:xfrm>
        </p:grpSpPr>
        <p:sp>
          <p:nvSpPr>
            <p:cNvPr id="15" name="Freeform 15"/>
            <p:cNvSpPr/>
            <p:nvPr/>
          </p:nvSpPr>
          <p:spPr>
            <a:xfrm>
              <a:off x="33909" y="33909"/>
              <a:ext cx="883920" cy="1452880"/>
            </a:xfrm>
            <a:custGeom>
              <a:avLst/>
              <a:gdLst/>
              <a:ahLst/>
              <a:cxnLst/>
              <a:rect l="l" t="t" r="r" b="b"/>
              <a:pathLst>
                <a:path w="883920" h="1452880">
                  <a:moveTo>
                    <a:pt x="0" y="998220"/>
                  </a:moveTo>
                  <a:lnTo>
                    <a:pt x="220980" y="998220"/>
                  </a:lnTo>
                  <a:lnTo>
                    <a:pt x="220980" y="0"/>
                  </a:lnTo>
                  <a:lnTo>
                    <a:pt x="662940" y="0"/>
                  </a:lnTo>
                  <a:lnTo>
                    <a:pt x="662940" y="998220"/>
                  </a:lnTo>
                  <a:lnTo>
                    <a:pt x="883920" y="998220"/>
                  </a:lnTo>
                  <a:lnTo>
                    <a:pt x="441960" y="1452880"/>
                  </a:lnTo>
                  <a:close/>
                </a:path>
              </a:pathLst>
            </a:custGeom>
            <a:solidFill>
              <a:srgbClr val="7030A0"/>
            </a:solidFill>
          </p:spPr>
          <p:txBody>
            <a:bodyPr/>
            <a:lstStyle/>
            <a:p>
              <a:endParaRPr lang="en-US"/>
            </a:p>
          </p:txBody>
        </p:sp>
        <p:sp>
          <p:nvSpPr>
            <p:cNvPr id="16" name="Freeform 16"/>
            <p:cNvSpPr/>
            <p:nvPr/>
          </p:nvSpPr>
          <p:spPr>
            <a:xfrm>
              <a:off x="-2667" y="0"/>
              <a:ext cx="957072" cy="1520698"/>
            </a:xfrm>
            <a:custGeom>
              <a:avLst/>
              <a:gdLst/>
              <a:ahLst/>
              <a:cxnLst/>
              <a:rect l="l" t="t" r="r" b="b"/>
              <a:pathLst>
                <a:path w="957072" h="1520698">
                  <a:moveTo>
                    <a:pt x="36576" y="998220"/>
                  </a:moveTo>
                  <a:lnTo>
                    <a:pt x="257556" y="998220"/>
                  </a:lnTo>
                  <a:lnTo>
                    <a:pt x="257556" y="1032129"/>
                  </a:lnTo>
                  <a:lnTo>
                    <a:pt x="223647" y="1032129"/>
                  </a:lnTo>
                  <a:lnTo>
                    <a:pt x="223647" y="33909"/>
                  </a:lnTo>
                  <a:cubicBezTo>
                    <a:pt x="223647" y="15113"/>
                    <a:pt x="238760" y="0"/>
                    <a:pt x="257556" y="0"/>
                  </a:cubicBezTo>
                  <a:lnTo>
                    <a:pt x="699516" y="0"/>
                  </a:lnTo>
                  <a:cubicBezTo>
                    <a:pt x="718185" y="0"/>
                    <a:pt x="733425" y="15113"/>
                    <a:pt x="733425" y="33909"/>
                  </a:cubicBezTo>
                  <a:lnTo>
                    <a:pt x="733425" y="1032129"/>
                  </a:lnTo>
                  <a:lnTo>
                    <a:pt x="699516" y="1032129"/>
                  </a:lnTo>
                  <a:lnTo>
                    <a:pt x="699516" y="998220"/>
                  </a:lnTo>
                  <a:lnTo>
                    <a:pt x="920496" y="998220"/>
                  </a:lnTo>
                  <a:cubicBezTo>
                    <a:pt x="934085" y="998220"/>
                    <a:pt x="946404" y="1006348"/>
                    <a:pt x="951738" y="1018921"/>
                  </a:cubicBezTo>
                  <a:cubicBezTo>
                    <a:pt x="957072" y="1031494"/>
                    <a:pt x="954278" y="1045972"/>
                    <a:pt x="944880" y="1055751"/>
                  </a:cubicBezTo>
                  <a:lnTo>
                    <a:pt x="502920" y="1510411"/>
                  </a:lnTo>
                  <a:cubicBezTo>
                    <a:pt x="496570" y="1517015"/>
                    <a:pt x="487807" y="1520698"/>
                    <a:pt x="478663" y="1520698"/>
                  </a:cubicBezTo>
                  <a:cubicBezTo>
                    <a:pt x="469519" y="1520698"/>
                    <a:pt x="460756" y="1517015"/>
                    <a:pt x="454406" y="1510411"/>
                  </a:cubicBezTo>
                  <a:lnTo>
                    <a:pt x="12192" y="1055751"/>
                  </a:lnTo>
                  <a:cubicBezTo>
                    <a:pt x="2667" y="1045972"/>
                    <a:pt x="0" y="1031494"/>
                    <a:pt x="5334" y="1018921"/>
                  </a:cubicBezTo>
                  <a:cubicBezTo>
                    <a:pt x="10668" y="1006348"/>
                    <a:pt x="22860" y="998220"/>
                    <a:pt x="36576" y="998220"/>
                  </a:cubicBezTo>
                  <a:moveTo>
                    <a:pt x="36576" y="1065911"/>
                  </a:moveTo>
                  <a:lnTo>
                    <a:pt x="36576" y="1032129"/>
                  </a:lnTo>
                  <a:lnTo>
                    <a:pt x="60833" y="1008507"/>
                  </a:lnTo>
                  <a:lnTo>
                    <a:pt x="502793" y="1463167"/>
                  </a:lnTo>
                  <a:lnTo>
                    <a:pt x="478536" y="1486789"/>
                  </a:lnTo>
                  <a:lnTo>
                    <a:pt x="454279" y="1463167"/>
                  </a:lnTo>
                  <a:lnTo>
                    <a:pt x="896239" y="1008507"/>
                  </a:lnTo>
                  <a:lnTo>
                    <a:pt x="920496" y="1032129"/>
                  </a:lnTo>
                  <a:lnTo>
                    <a:pt x="920496" y="1066038"/>
                  </a:lnTo>
                  <a:lnTo>
                    <a:pt x="699516" y="1066038"/>
                  </a:lnTo>
                  <a:cubicBezTo>
                    <a:pt x="680847" y="1066038"/>
                    <a:pt x="665607" y="1050925"/>
                    <a:pt x="665607" y="1032129"/>
                  </a:cubicBezTo>
                  <a:lnTo>
                    <a:pt x="665607" y="33909"/>
                  </a:lnTo>
                  <a:lnTo>
                    <a:pt x="699516" y="33909"/>
                  </a:lnTo>
                  <a:lnTo>
                    <a:pt x="699516" y="67691"/>
                  </a:lnTo>
                  <a:lnTo>
                    <a:pt x="257556" y="67691"/>
                  </a:lnTo>
                  <a:lnTo>
                    <a:pt x="257556" y="33909"/>
                  </a:lnTo>
                  <a:lnTo>
                    <a:pt x="291465" y="33909"/>
                  </a:lnTo>
                  <a:lnTo>
                    <a:pt x="291465" y="1032129"/>
                  </a:lnTo>
                  <a:cubicBezTo>
                    <a:pt x="291465" y="1050798"/>
                    <a:pt x="276352" y="1066038"/>
                    <a:pt x="257556" y="1066038"/>
                  </a:cubicBezTo>
                  <a:lnTo>
                    <a:pt x="36576" y="1066038"/>
                  </a:lnTo>
                  <a:close/>
                </a:path>
              </a:pathLst>
            </a:custGeom>
            <a:solidFill>
              <a:srgbClr val="7030A0"/>
            </a:solidFill>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4546686" y="87404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13803056" y="-24531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899999">
            <a:off x="16444700" y="-10263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6" name="Freeform 6"/>
          <p:cNvSpPr/>
          <p:nvPr/>
        </p:nvSpPr>
        <p:spPr>
          <a:xfrm>
            <a:off x="-5696486" y="61764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a:off x="17351278" y="58470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8" name="Freeform 8"/>
          <p:cNvSpPr/>
          <p:nvPr/>
        </p:nvSpPr>
        <p:spPr>
          <a:xfrm>
            <a:off x="840776" y="371985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grpSp>
        <p:nvGrpSpPr>
          <p:cNvPr id="9" name="Group 9"/>
          <p:cNvGrpSpPr/>
          <p:nvPr/>
        </p:nvGrpSpPr>
        <p:grpSpPr>
          <a:xfrm>
            <a:off x="1440000" y="890050"/>
            <a:ext cx="15408000" cy="1145400"/>
            <a:chOff x="0" y="0"/>
            <a:chExt cx="20544000" cy="1527200"/>
          </a:xfrm>
        </p:grpSpPr>
        <p:sp>
          <p:nvSpPr>
            <p:cNvPr id="10" name="Freeform 10"/>
            <p:cNvSpPr/>
            <p:nvPr/>
          </p:nvSpPr>
          <p:spPr>
            <a:xfrm>
              <a:off x="0" y="0"/>
              <a:ext cx="20544000" cy="1527200"/>
            </a:xfrm>
            <a:custGeom>
              <a:avLst/>
              <a:gdLst/>
              <a:ahLst/>
              <a:cxnLst/>
              <a:rect l="l" t="t" r="r" b="b"/>
              <a:pathLst>
                <a:path w="20544000" h="1527200">
                  <a:moveTo>
                    <a:pt x="0" y="0"/>
                  </a:moveTo>
                  <a:lnTo>
                    <a:pt x="20544000" y="0"/>
                  </a:lnTo>
                  <a:lnTo>
                    <a:pt x="20544000" y="1527200"/>
                  </a:lnTo>
                  <a:lnTo>
                    <a:pt x="0" y="1527200"/>
                  </a:lnTo>
                  <a:close/>
                </a:path>
              </a:pathLst>
            </a:custGeom>
            <a:solidFill>
              <a:srgbClr val="000000">
                <a:alpha val="0"/>
              </a:srgbClr>
            </a:solidFill>
          </p:spPr>
          <p:txBody>
            <a:bodyPr/>
            <a:lstStyle/>
            <a:p>
              <a:endParaRPr lang="en-US"/>
            </a:p>
          </p:txBody>
        </p:sp>
        <p:sp>
          <p:nvSpPr>
            <p:cNvPr id="11" name="TextBox 11"/>
            <p:cNvSpPr txBox="1"/>
            <p:nvPr/>
          </p:nvSpPr>
          <p:spPr>
            <a:xfrm>
              <a:off x="0" y="0"/>
              <a:ext cx="20544000" cy="1527200"/>
            </a:xfrm>
            <a:prstGeom prst="rect">
              <a:avLst/>
            </a:prstGeom>
          </p:spPr>
          <p:txBody>
            <a:bodyPr lIns="0" tIns="0" rIns="0" bIns="0" rtlCol="0" anchor="t"/>
            <a:lstStyle/>
            <a:p>
              <a:pPr marL="0" lvl="0" indent="0" algn="ctr">
                <a:lnSpc>
                  <a:spcPts val="4799"/>
                </a:lnSpc>
              </a:pPr>
              <a:r>
                <a:rPr lang="en-US" sz="3999" b="1">
                  <a:solidFill>
                    <a:srgbClr val="3DE3B3"/>
                  </a:solidFill>
                  <a:latin typeface="Exo 2 Bold"/>
                  <a:ea typeface="Exo 2 Bold"/>
                  <a:cs typeface="Exo 2 Bold"/>
                  <a:sym typeface="Exo 2 Bold"/>
                </a:rPr>
                <a:t>Išmok 3D dizaino</a:t>
              </a:r>
            </a:p>
          </p:txBody>
        </p:sp>
      </p:grpSp>
      <p:sp>
        <p:nvSpPr>
          <p:cNvPr id="12" name="Freeform 12"/>
          <p:cNvSpPr/>
          <p:nvPr/>
        </p:nvSpPr>
        <p:spPr>
          <a:xfrm>
            <a:off x="5722642" y="4416826"/>
            <a:ext cx="740114" cy="745294"/>
          </a:xfrm>
          <a:custGeom>
            <a:avLst/>
            <a:gdLst/>
            <a:ahLst/>
            <a:cxnLst/>
            <a:rect l="l" t="t" r="r" b="b"/>
            <a:pathLst>
              <a:path w="740114" h="745294">
                <a:moveTo>
                  <a:pt x="0" y="0"/>
                </a:moveTo>
                <a:lnTo>
                  <a:pt x="740114" y="0"/>
                </a:lnTo>
                <a:lnTo>
                  <a:pt x="740114" y="745294"/>
                </a:lnTo>
                <a:lnTo>
                  <a:pt x="0" y="74529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Freeform 13"/>
          <p:cNvSpPr/>
          <p:nvPr/>
        </p:nvSpPr>
        <p:spPr>
          <a:xfrm>
            <a:off x="2868706" y="2788092"/>
            <a:ext cx="12550588" cy="6035578"/>
          </a:xfrm>
          <a:custGeom>
            <a:avLst/>
            <a:gdLst/>
            <a:ahLst/>
            <a:cxnLst/>
            <a:rect l="l" t="t" r="r" b="b"/>
            <a:pathLst>
              <a:path w="12550588" h="6035578">
                <a:moveTo>
                  <a:pt x="0" y="0"/>
                </a:moveTo>
                <a:lnTo>
                  <a:pt x="12550588" y="0"/>
                </a:lnTo>
                <a:lnTo>
                  <a:pt x="12550588" y="6035578"/>
                </a:lnTo>
                <a:lnTo>
                  <a:pt x="0" y="6035578"/>
                </a:lnTo>
                <a:lnTo>
                  <a:pt x="0" y="0"/>
                </a:lnTo>
                <a:close/>
              </a:path>
            </a:pathLst>
          </a:custGeom>
          <a:blipFill>
            <a:blip r:embed="rId11"/>
            <a:stretch>
              <a:fillRect/>
            </a:stretch>
          </a:blipFill>
        </p:spPr>
        <p:txBody>
          <a:bodyPr/>
          <a:lstStyle/>
          <a:p>
            <a:endParaRPr lang="en-US"/>
          </a:p>
        </p:txBody>
      </p:sp>
      <p:grpSp>
        <p:nvGrpSpPr>
          <p:cNvPr id="14" name="Group 14"/>
          <p:cNvGrpSpPr/>
          <p:nvPr/>
        </p:nvGrpSpPr>
        <p:grpSpPr>
          <a:xfrm rot="2787543">
            <a:off x="8379462" y="2833456"/>
            <a:ext cx="713740" cy="1140460"/>
            <a:chOff x="0" y="0"/>
            <a:chExt cx="951653" cy="1520613"/>
          </a:xfrm>
        </p:grpSpPr>
        <p:sp>
          <p:nvSpPr>
            <p:cNvPr id="15" name="Freeform 15"/>
            <p:cNvSpPr/>
            <p:nvPr/>
          </p:nvSpPr>
          <p:spPr>
            <a:xfrm>
              <a:off x="33909" y="33909"/>
              <a:ext cx="883920" cy="1452880"/>
            </a:xfrm>
            <a:custGeom>
              <a:avLst/>
              <a:gdLst/>
              <a:ahLst/>
              <a:cxnLst/>
              <a:rect l="l" t="t" r="r" b="b"/>
              <a:pathLst>
                <a:path w="883920" h="1452880">
                  <a:moveTo>
                    <a:pt x="0" y="998220"/>
                  </a:moveTo>
                  <a:lnTo>
                    <a:pt x="220980" y="998220"/>
                  </a:lnTo>
                  <a:lnTo>
                    <a:pt x="220980" y="0"/>
                  </a:lnTo>
                  <a:lnTo>
                    <a:pt x="662940" y="0"/>
                  </a:lnTo>
                  <a:lnTo>
                    <a:pt x="662940" y="998220"/>
                  </a:lnTo>
                  <a:lnTo>
                    <a:pt x="883920" y="998220"/>
                  </a:lnTo>
                  <a:lnTo>
                    <a:pt x="441960" y="1452880"/>
                  </a:lnTo>
                  <a:close/>
                </a:path>
              </a:pathLst>
            </a:custGeom>
            <a:solidFill>
              <a:srgbClr val="FF0000"/>
            </a:solidFill>
          </p:spPr>
          <p:txBody>
            <a:bodyPr/>
            <a:lstStyle/>
            <a:p>
              <a:endParaRPr lang="en-US"/>
            </a:p>
          </p:txBody>
        </p:sp>
        <p:sp>
          <p:nvSpPr>
            <p:cNvPr id="16" name="Freeform 16"/>
            <p:cNvSpPr/>
            <p:nvPr/>
          </p:nvSpPr>
          <p:spPr>
            <a:xfrm>
              <a:off x="-2667" y="0"/>
              <a:ext cx="957072" cy="1520698"/>
            </a:xfrm>
            <a:custGeom>
              <a:avLst/>
              <a:gdLst/>
              <a:ahLst/>
              <a:cxnLst/>
              <a:rect l="l" t="t" r="r" b="b"/>
              <a:pathLst>
                <a:path w="957072" h="1520698">
                  <a:moveTo>
                    <a:pt x="36576" y="998220"/>
                  </a:moveTo>
                  <a:lnTo>
                    <a:pt x="257556" y="998220"/>
                  </a:lnTo>
                  <a:lnTo>
                    <a:pt x="257556" y="1032129"/>
                  </a:lnTo>
                  <a:lnTo>
                    <a:pt x="223647" y="1032129"/>
                  </a:lnTo>
                  <a:lnTo>
                    <a:pt x="223647" y="33909"/>
                  </a:lnTo>
                  <a:cubicBezTo>
                    <a:pt x="223647" y="15113"/>
                    <a:pt x="238760" y="0"/>
                    <a:pt x="257556" y="0"/>
                  </a:cubicBezTo>
                  <a:lnTo>
                    <a:pt x="699516" y="0"/>
                  </a:lnTo>
                  <a:cubicBezTo>
                    <a:pt x="718185" y="0"/>
                    <a:pt x="733425" y="15113"/>
                    <a:pt x="733425" y="33909"/>
                  </a:cubicBezTo>
                  <a:lnTo>
                    <a:pt x="733425" y="1032129"/>
                  </a:lnTo>
                  <a:lnTo>
                    <a:pt x="699516" y="1032129"/>
                  </a:lnTo>
                  <a:lnTo>
                    <a:pt x="699516" y="998220"/>
                  </a:lnTo>
                  <a:lnTo>
                    <a:pt x="920496" y="998220"/>
                  </a:lnTo>
                  <a:cubicBezTo>
                    <a:pt x="934085" y="998220"/>
                    <a:pt x="946404" y="1006348"/>
                    <a:pt x="951738" y="1018921"/>
                  </a:cubicBezTo>
                  <a:cubicBezTo>
                    <a:pt x="957072" y="1031494"/>
                    <a:pt x="954278" y="1045972"/>
                    <a:pt x="944880" y="1055751"/>
                  </a:cubicBezTo>
                  <a:lnTo>
                    <a:pt x="502920" y="1510411"/>
                  </a:lnTo>
                  <a:cubicBezTo>
                    <a:pt x="496570" y="1517015"/>
                    <a:pt x="487807" y="1520698"/>
                    <a:pt x="478663" y="1520698"/>
                  </a:cubicBezTo>
                  <a:cubicBezTo>
                    <a:pt x="469519" y="1520698"/>
                    <a:pt x="460756" y="1517015"/>
                    <a:pt x="454406" y="1510411"/>
                  </a:cubicBezTo>
                  <a:lnTo>
                    <a:pt x="12192" y="1055751"/>
                  </a:lnTo>
                  <a:cubicBezTo>
                    <a:pt x="2667" y="1045972"/>
                    <a:pt x="0" y="1031494"/>
                    <a:pt x="5334" y="1018921"/>
                  </a:cubicBezTo>
                  <a:cubicBezTo>
                    <a:pt x="10668" y="1006348"/>
                    <a:pt x="22860" y="998220"/>
                    <a:pt x="36576" y="998220"/>
                  </a:cubicBezTo>
                  <a:moveTo>
                    <a:pt x="36576" y="1065911"/>
                  </a:moveTo>
                  <a:lnTo>
                    <a:pt x="36576" y="1032129"/>
                  </a:lnTo>
                  <a:lnTo>
                    <a:pt x="60833" y="1008507"/>
                  </a:lnTo>
                  <a:lnTo>
                    <a:pt x="502793" y="1463167"/>
                  </a:lnTo>
                  <a:lnTo>
                    <a:pt x="478536" y="1486789"/>
                  </a:lnTo>
                  <a:lnTo>
                    <a:pt x="454279" y="1463167"/>
                  </a:lnTo>
                  <a:lnTo>
                    <a:pt x="896239" y="1008507"/>
                  </a:lnTo>
                  <a:lnTo>
                    <a:pt x="920496" y="1032129"/>
                  </a:lnTo>
                  <a:lnTo>
                    <a:pt x="920496" y="1066038"/>
                  </a:lnTo>
                  <a:lnTo>
                    <a:pt x="699516" y="1066038"/>
                  </a:lnTo>
                  <a:cubicBezTo>
                    <a:pt x="680847" y="1066038"/>
                    <a:pt x="665607" y="1050925"/>
                    <a:pt x="665607" y="1032129"/>
                  </a:cubicBezTo>
                  <a:lnTo>
                    <a:pt x="665607" y="33909"/>
                  </a:lnTo>
                  <a:lnTo>
                    <a:pt x="699516" y="33909"/>
                  </a:lnTo>
                  <a:lnTo>
                    <a:pt x="699516" y="67691"/>
                  </a:lnTo>
                  <a:lnTo>
                    <a:pt x="257556" y="67691"/>
                  </a:lnTo>
                  <a:lnTo>
                    <a:pt x="257556" y="33909"/>
                  </a:lnTo>
                  <a:lnTo>
                    <a:pt x="291465" y="33909"/>
                  </a:lnTo>
                  <a:lnTo>
                    <a:pt x="291465" y="1032129"/>
                  </a:lnTo>
                  <a:cubicBezTo>
                    <a:pt x="291465" y="1050798"/>
                    <a:pt x="276352" y="1066038"/>
                    <a:pt x="257556" y="1066038"/>
                  </a:cubicBezTo>
                  <a:lnTo>
                    <a:pt x="36576" y="1066038"/>
                  </a:lnTo>
                  <a:close/>
                </a:path>
              </a:pathLst>
            </a:custGeom>
            <a:solidFill>
              <a:srgbClr val="FF0000"/>
            </a:solidFill>
          </p:spPr>
          <p:txBody>
            <a:bodyPr/>
            <a:lstStyle/>
            <a:p>
              <a:endParaRPr lang="en-US"/>
            </a:p>
          </p:txBody>
        </p:sp>
      </p:grpSp>
      <p:sp>
        <p:nvSpPr>
          <p:cNvPr id="17" name="Freeform 17"/>
          <p:cNvSpPr/>
          <p:nvPr/>
        </p:nvSpPr>
        <p:spPr>
          <a:xfrm>
            <a:off x="2500132" y="2788088"/>
            <a:ext cx="13287736" cy="6290544"/>
          </a:xfrm>
          <a:custGeom>
            <a:avLst/>
            <a:gdLst/>
            <a:ahLst/>
            <a:cxnLst/>
            <a:rect l="l" t="t" r="r" b="b"/>
            <a:pathLst>
              <a:path w="13287736" h="6290544">
                <a:moveTo>
                  <a:pt x="0" y="0"/>
                </a:moveTo>
                <a:lnTo>
                  <a:pt x="13287736" y="0"/>
                </a:lnTo>
                <a:lnTo>
                  <a:pt x="13287736" y="6290544"/>
                </a:lnTo>
                <a:lnTo>
                  <a:pt x="0" y="6290544"/>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1549149" y="4538175"/>
            <a:ext cx="9589950" cy="2378550"/>
            <a:chOff x="0" y="0"/>
            <a:chExt cx="12786600" cy="3171400"/>
          </a:xfrm>
        </p:grpSpPr>
        <p:sp>
          <p:nvSpPr>
            <p:cNvPr id="9" name="Freeform 9"/>
            <p:cNvSpPr/>
            <p:nvPr/>
          </p:nvSpPr>
          <p:spPr>
            <a:xfrm>
              <a:off x="0" y="0"/>
              <a:ext cx="12786600" cy="3171400"/>
            </a:xfrm>
            <a:custGeom>
              <a:avLst/>
              <a:gdLst/>
              <a:ahLst/>
              <a:cxnLst/>
              <a:rect l="l" t="t" r="r" b="b"/>
              <a:pathLst>
                <a:path w="12786600" h="3171400">
                  <a:moveTo>
                    <a:pt x="0" y="0"/>
                  </a:moveTo>
                  <a:lnTo>
                    <a:pt x="12786600" y="0"/>
                  </a:lnTo>
                  <a:lnTo>
                    <a:pt x="1278660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2786600"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Projekto kūrimas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01</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574500" y="-1027774"/>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4"/>
            <a:stretch>
              <a:fillRect/>
            </a:stretch>
          </a:blipFill>
        </p:spPr>
        <p:txBody>
          <a:bodyPr/>
          <a:lstStyle/>
          <a:p>
            <a:endParaRPr lang="en-US"/>
          </a:p>
        </p:txBody>
      </p:sp>
      <p:sp>
        <p:nvSpPr>
          <p:cNvPr id="4" name="Freeform 4"/>
          <p:cNvSpPr/>
          <p:nvPr/>
        </p:nvSpPr>
        <p:spPr>
          <a:xfrm>
            <a:off x="17766056" y="153253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5"/>
            <a:stretch>
              <a:fillRect/>
            </a:stretch>
          </a:blipFill>
        </p:spPr>
        <p:txBody>
          <a:bodyPr/>
          <a:lstStyle/>
          <a:p>
            <a:endParaRPr lang="en-US"/>
          </a:p>
        </p:txBody>
      </p:sp>
      <p:sp>
        <p:nvSpPr>
          <p:cNvPr id="5" name="Freeform 5"/>
          <p:cNvSpPr/>
          <p:nvPr/>
        </p:nvSpPr>
        <p:spPr>
          <a:xfrm>
            <a:off x="1324304" y="505246"/>
            <a:ext cx="9143998" cy="4359514"/>
          </a:xfrm>
          <a:custGeom>
            <a:avLst/>
            <a:gdLst/>
            <a:ahLst/>
            <a:cxnLst/>
            <a:rect l="l" t="t" r="r" b="b"/>
            <a:pathLst>
              <a:path w="9143998" h="4359514">
                <a:moveTo>
                  <a:pt x="0" y="0"/>
                </a:moveTo>
                <a:lnTo>
                  <a:pt x="9143998" y="0"/>
                </a:lnTo>
                <a:lnTo>
                  <a:pt x="9143998" y="4359514"/>
                </a:lnTo>
                <a:lnTo>
                  <a:pt x="0" y="4359514"/>
                </a:lnTo>
                <a:lnTo>
                  <a:pt x="0" y="0"/>
                </a:lnTo>
                <a:close/>
              </a:path>
            </a:pathLst>
          </a:custGeom>
          <a:blipFill>
            <a:blip r:embed="rId6"/>
            <a:stretch>
              <a:fillRect/>
            </a:stretch>
          </a:blipFill>
        </p:spPr>
        <p:txBody>
          <a:bodyPr/>
          <a:lstStyle/>
          <a:p>
            <a:endParaRPr lang="en-US"/>
          </a:p>
        </p:txBody>
      </p:sp>
      <p:sp>
        <p:nvSpPr>
          <p:cNvPr id="6" name="Freeform 6"/>
          <p:cNvSpPr/>
          <p:nvPr/>
        </p:nvSpPr>
        <p:spPr>
          <a:xfrm>
            <a:off x="1324304" y="5359182"/>
            <a:ext cx="9143998" cy="4373632"/>
          </a:xfrm>
          <a:custGeom>
            <a:avLst/>
            <a:gdLst/>
            <a:ahLst/>
            <a:cxnLst/>
            <a:rect l="l" t="t" r="r" b="b"/>
            <a:pathLst>
              <a:path w="9143998" h="4373632">
                <a:moveTo>
                  <a:pt x="0" y="0"/>
                </a:moveTo>
                <a:lnTo>
                  <a:pt x="9143998" y="0"/>
                </a:lnTo>
                <a:lnTo>
                  <a:pt x="9143998" y="4373632"/>
                </a:lnTo>
                <a:lnTo>
                  <a:pt x="0" y="4373632"/>
                </a:lnTo>
                <a:lnTo>
                  <a:pt x="0" y="0"/>
                </a:lnTo>
                <a:close/>
              </a:path>
            </a:pathLst>
          </a:custGeom>
          <a:blipFill>
            <a:blip r:embed="rId7"/>
            <a:stretch>
              <a:fillRect/>
            </a:stretch>
          </a:blipFill>
        </p:spPr>
        <p:txBody>
          <a:bodyPr/>
          <a:lstStyle/>
          <a:p>
            <a:endParaRPr lang="en-US"/>
          </a:p>
        </p:txBody>
      </p:sp>
      <p:grpSp>
        <p:nvGrpSpPr>
          <p:cNvPr id="7" name="Group 7"/>
          <p:cNvGrpSpPr/>
          <p:nvPr/>
        </p:nvGrpSpPr>
        <p:grpSpPr>
          <a:xfrm rot="3205539">
            <a:off x="2245858" y="1791452"/>
            <a:ext cx="1046224" cy="1474684"/>
            <a:chOff x="0" y="0"/>
            <a:chExt cx="1394965" cy="1966245"/>
          </a:xfrm>
        </p:grpSpPr>
        <p:sp>
          <p:nvSpPr>
            <p:cNvPr id="8" name="Freeform 8"/>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9" name="Freeform 9"/>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10" name="Group 10"/>
          <p:cNvGrpSpPr/>
          <p:nvPr/>
        </p:nvGrpSpPr>
        <p:grpSpPr>
          <a:xfrm>
            <a:off x="1452340" y="2832022"/>
            <a:ext cx="632694" cy="347008"/>
            <a:chOff x="0" y="0"/>
            <a:chExt cx="843592" cy="462677"/>
          </a:xfrm>
        </p:grpSpPr>
        <p:sp>
          <p:nvSpPr>
            <p:cNvPr id="11" name="Freeform 11"/>
            <p:cNvSpPr/>
            <p:nvPr/>
          </p:nvSpPr>
          <p:spPr>
            <a:xfrm>
              <a:off x="0" y="0"/>
              <a:ext cx="843661" cy="462788"/>
            </a:xfrm>
            <a:custGeom>
              <a:avLst/>
              <a:gdLst/>
              <a:ahLst/>
              <a:cxnLst/>
              <a:rect l="l" t="t" r="r" b="b"/>
              <a:pathLst>
                <a:path w="843661" h="462788">
                  <a:moveTo>
                    <a:pt x="33909" y="0"/>
                  </a:moveTo>
                  <a:lnTo>
                    <a:pt x="809752" y="0"/>
                  </a:lnTo>
                  <a:cubicBezTo>
                    <a:pt x="828421" y="0"/>
                    <a:pt x="843661" y="15113"/>
                    <a:pt x="843661" y="33909"/>
                  </a:cubicBezTo>
                  <a:lnTo>
                    <a:pt x="843661" y="428879"/>
                  </a:lnTo>
                  <a:cubicBezTo>
                    <a:pt x="843661" y="447548"/>
                    <a:pt x="828548" y="462788"/>
                    <a:pt x="809752" y="462788"/>
                  </a:cubicBezTo>
                  <a:lnTo>
                    <a:pt x="33909" y="462788"/>
                  </a:lnTo>
                  <a:cubicBezTo>
                    <a:pt x="15113" y="462661"/>
                    <a:pt x="0" y="447548"/>
                    <a:pt x="0" y="428752"/>
                  </a:cubicBezTo>
                  <a:lnTo>
                    <a:pt x="0" y="33909"/>
                  </a:lnTo>
                  <a:cubicBezTo>
                    <a:pt x="0" y="15113"/>
                    <a:pt x="15113" y="0"/>
                    <a:pt x="33909" y="0"/>
                  </a:cubicBezTo>
                  <a:moveTo>
                    <a:pt x="33909" y="67691"/>
                  </a:moveTo>
                  <a:lnTo>
                    <a:pt x="33909" y="33909"/>
                  </a:lnTo>
                  <a:lnTo>
                    <a:pt x="67691" y="33909"/>
                  </a:lnTo>
                  <a:lnTo>
                    <a:pt x="67691" y="428879"/>
                  </a:lnTo>
                  <a:lnTo>
                    <a:pt x="33909" y="428879"/>
                  </a:lnTo>
                  <a:lnTo>
                    <a:pt x="33909" y="394970"/>
                  </a:lnTo>
                  <a:lnTo>
                    <a:pt x="809752" y="394970"/>
                  </a:lnTo>
                  <a:lnTo>
                    <a:pt x="809752" y="428879"/>
                  </a:lnTo>
                  <a:lnTo>
                    <a:pt x="775843" y="428879"/>
                  </a:lnTo>
                  <a:lnTo>
                    <a:pt x="775843" y="33909"/>
                  </a:lnTo>
                  <a:lnTo>
                    <a:pt x="809752" y="33909"/>
                  </a:lnTo>
                  <a:lnTo>
                    <a:pt x="809752" y="67691"/>
                  </a:lnTo>
                  <a:lnTo>
                    <a:pt x="33909" y="67691"/>
                  </a:lnTo>
                  <a:close/>
                </a:path>
              </a:pathLst>
            </a:custGeom>
            <a:solidFill>
              <a:srgbClr val="FF0000"/>
            </a:solidFill>
          </p:spPr>
          <p:txBody>
            <a:bodyPr/>
            <a:lstStyle/>
            <a:p>
              <a:endParaRPr lang="en-US"/>
            </a:p>
          </p:txBody>
        </p:sp>
      </p:grpSp>
      <p:grpSp>
        <p:nvGrpSpPr>
          <p:cNvPr id="12" name="Group 12"/>
          <p:cNvGrpSpPr/>
          <p:nvPr/>
        </p:nvGrpSpPr>
        <p:grpSpPr>
          <a:xfrm rot="3205539">
            <a:off x="3982496" y="6587270"/>
            <a:ext cx="1046224" cy="1474684"/>
            <a:chOff x="0" y="0"/>
            <a:chExt cx="1394965" cy="1966245"/>
          </a:xfrm>
        </p:grpSpPr>
        <p:sp>
          <p:nvSpPr>
            <p:cNvPr id="13" name="Freeform 13"/>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4" name="Freeform 14"/>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15" name="Group 15"/>
          <p:cNvGrpSpPr/>
          <p:nvPr/>
        </p:nvGrpSpPr>
        <p:grpSpPr>
          <a:xfrm>
            <a:off x="2929586" y="7787858"/>
            <a:ext cx="930188" cy="386082"/>
            <a:chOff x="0" y="0"/>
            <a:chExt cx="1240251" cy="514776"/>
          </a:xfrm>
        </p:grpSpPr>
        <p:sp>
          <p:nvSpPr>
            <p:cNvPr id="16" name="Freeform 16"/>
            <p:cNvSpPr/>
            <p:nvPr/>
          </p:nvSpPr>
          <p:spPr>
            <a:xfrm>
              <a:off x="0" y="0"/>
              <a:ext cx="1240282" cy="514858"/>
            </a:xfrm>
            <a:custGeom>
              <a:avLst/>
              <a:gdLst/>
              <a:ahLst/>
              <a:cxnLst/>
              <a:rect l="l" t="t" r="r" b="b"/>
              <a:pathLst>
                <a:path w="1240282" h="514858">
                  <a:moveTo>
                    <a:pt x="33909" y="0"/>
                  </a:moveTo>
                  <a:lnTo>
                    <a:pt x="1206373" y="0"/>
                  </a:lnTo>
                  <a:cubicBezTo>
                    <a:pt x="1225042" y="0"/>
                    <a:pt x="1240282" y="15113"/>
                    <a:pt x="1240282" y="33909"/>
                  </a:cubicBezTo>
                  <a:lnTo>
                    <a:pt x="1240282" y="480949"/>
                  </a:lnTo>
                  <a:cubicBezTo>
                    <a:pt x="1240282" y="499618"/>
                    <a:pt x="1225169" y="514858"/>
                    <a:pt x="1206373" y="514858"/>
                  </a:cubicBezTo>
                  <a:lnTo>
                    <a:pt x="33909" y="514858"/>
                  </a:lnTo>
                  <a:cubicBezTo>
                    <a:pt x="15113" y="514731"/>
                    <a:pt x="0" y="499618"/>
                    <a:pt x="0" y="480949"/>
                  </a:cubicBezTo>
                  <a:lnTo>
                    <a:pt x="0" y="33909"/>
                  </a:lnTo>
                  <a:cubicBezTo>
                    <a:pt x="0" y="15113"/>
                    <a:pt x="15113" y="0"/>
                    <a:pt x="33909" y="0"/>
                  </a:cubicBezTo>
                  <a:moveTo>
                    <a:pt x="33909" y="67691"/>
                  </a:moveTo>
                  <a:lnTo>
                    <a:pt x="33909" y="33909"/>
                  </a:lnTo>
                  <a:lnTo>
                    <a:pt x="67691" y="33909"/>
                  </a:lnTo>
                  <a:lnTo>
                    <a:pt x="67691" y="480949"/>
                  </a:lnTo>
                  <a:lnTo>
                    <a:pt x="33909" y="480949"/>
                  </a:lnTo>
                  <a:lnTo>
                    <a:pt x="33909" y="447040"/>
                  </a:lnTo>
                  <a:lnTo>
                    <a:pt x="1206373" y="447040"/>
                  </a:lnTo>
                  <a:lnTo>
                    <a:pt x="1206373" y="480949"/>
                  </a:lnTo>
                  <a:lnTo>
                    <a:pt x="1172464" y="480949"/>
                  </a:lnTo>
                  <a:lnTo>
                    <a:pt x="1172464" y="33909"/>
                  </a:lnTo>
                  <a:lnTo>
                    <a:pt x="1206373" y="33909"/>
                  </a:lnTo>
                  <a:lnTo>
                    <a:pt x="1206373" y="67691"/>
                  </a:lnTo>
                  <a:lnTo>
                    <a:pt x="33909" y="67691"/>
                  </a:lnTo>
                  <a:close/>
                </a:path>
              </a:pathLst>
            </a:custGeom>
            <a:solidFill>
              <a:srgbClr val="FF0000"/>
            </a:solidFill>
          </p:spPr>
          <p:txBody>
            <a:bodyPr/>
            <a:lstStyle/>
            <a:p>
              <a:endParaRPr lang="en-US"/>
            </a:p>
          </p:txBody>
        </p:sp>
      </p:grpSp>
      <p:sp>
        <p:nvSpPr>
          <p:cNvPr id="17" name="Freeform 17"/>
          <p:cNvSpPr/>
          <p:nvPr/>
        </p:nvSpPr>
        <p:spPr>
          <a:xfrm>
            <a:off x="11196852" y="3352722"/>
            <a:ext cx="3168868" cy="3684756"/>
          </a:xfrm>
          <a:custGeom>
            <a:avLst/>
            <a:gdLst/>
            <a:ahLst/>
            <a:cxnLst/>
            <a:rect l="l" t="t" r="r" b="b"/>
            <a:pathLst>
              <a:path w="3168868" h="3684756">
                <a:moveTo>
                  <a:pt x="0" y="0"/>
                </a:moveTo>
                <a:lnTo>
                  <a:pt x="3168868" y="0"/>
                </a:lnTo>
                <a:lnTo>
                  <a:pt x="3168868" y="3684756"/>
                </a:lnTo>
                <a:lnTo>
                  <a:pt x="0" y="3684756"/>
                </a:lnTo>
                <a:lnTo>
                  <a:pt x="0" y="0"/>
                </a:lnTo>
                <a:close/>
              </a:path>
            </a:pathLst>
          </a:custGeom>
          <a:blipFill>
            <a:blip r:embed="rId8"/>
            <a:stretch>
              <a:fillRect l="-96525" t="-112927" r="-380608" b="-24584"/>
            </a:stretch>
          </a:blipFill>
        </p:spPr>
        <p:txBody>
          <a:bodyPr/>
          <a:lstStyle/>
          <a:p>
            <a:endParaRPr lang="en-US"/>
          </a:p>
        </p:txBody>
      </p:sp>
      <p:grpSp>
        <p:nvGrpSpPr>
          <p:cNvPr id="18" name="Group 18"/>
          <p:cNvGrpSpPr/>
          <p:nvPr/>
        </p:nvGrpSpPr>
        <p:grpSpPr>
          <a:xfrm rot="3205539">
            <a:off x="14210338" y="3527798"/>
            <a:ext cx="1046224" cy="1474684"/>
            <a:chOff x="0" y="0"/>
            <a:chExt cx="1394965" cy="1966245"/>
          </a:xfrm>
        </p:grpSpPr>
        <p:sp>
          <p:nvSpPr>
            <p:cNvPr id="19" name="Freeform 19"/>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20" name="Freeform 20"/>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21" name="Group 21"/>
          <p:cNvGrpSpPr/>
          <p:nvPr/>
        </p:nvGrpSpPr>
        <p:grpSpPr>
          <a:xfrm>
            <a:off x="11607800" y="4744720"/>
            <a:ext cx="2479038" cy="828038"/>
            <a:chOff x="0" y="0"/>
            <a:chExt cx="3305384" cy="1104051"/>
          </a:xfrm>
        </p:grpSpPr>
        <p:sp>
          <p:nvSpPr>
            <p:cNvPr id="22" name="Freeform 22"/>
            <p:cNvSpPr/>
            <p:nvPr/>
          </p:nvSpPr>
          <p:spPr>
            <a:xfrm>
              <a:off x="0" y="0"/>
              <a:ext cx="3305429" cy="1104138"/>
            </a:xfrm>
            <a:custGeom>
              <a:avLst/>
              <a:gdLst/>
              <a:ahLst/>
              <a:cxnLst/>
              <a:rect l="l" t="t" r="r" b="b"/>
              <a:pathLst>
                <a:path w="3305429" h="1104138">
                  <a:moveTo>
                    <a:pt x="33909" y="0"/>
                  </a:moveTo>
                  <a:lnTo>
                    <a:pt x="3271520" y="0"/>
                  </a:lnTo>
                  <a:cubicBezTo>
                    <a:pt x="3290189" y="0"/>
                    <a:pt x="3305429" y="15113"/>
                    <a:pt x="3305429" y="33909"/>
                  </a:cubicBezTo>
                  <a:lnTo>
                    <a:pt x="3305429" y="1070229"/>
                  </a:lnTo>
                  <a:cubicBezTo>
                    <a:pt x="3305429" y="1088898"/>
                    <a:pt x="3290316" y="1104138"/>
                    <a:pt x="3271520" y="1104138"/>
                  </a:cubicBezTo>
                  <a:lnTo>
                    <a:pt x="33909" y="1104138"/>
                  </a:lnTo>
                  <a:cubicBezTo>
                    <a:pt x="15113" y="1104011"/>
                    <a:pt x="0" y="1088898"/>
                    <a:pt x="0" y="1070229"/>
                  </a:cubicBezTo>
                  <a:lnTo>
                    <a:pt x="0" y="33909"/>
                  </a:lnTo>
                  <a:cubicBezTo>
                    <a:pt x="0" y="15113"/>
                    <a:pt x="15113" y="0"/>
                    <a:pt x="33909" y="0"/>
                  </a:cubicBezTo>
                  <a:moveTo>
                    <a:pt x="33909" y="67691"/>
                  </a:moveTo>
                  <a:lnTo>
                    <a:pt x="33909" y="33909"/>
                  </a:lnTo>
                  <a:lnTo>
                    <a:pt x="67691" y="33909"/>
                  </a:lnTo>
                  <a:lnTo>
                    <a:pt x="67691" y="1070229"/>
                  </a:lnTo>
                  <a:lnTo>
                    <a:pt x="33909" y="1070229"/>
                  </a:lnTo>
                  <a:lnTo>
                    <a:pt x="33909" y="1036320"/>
                  </a:lnTo>
                  <a:lnTo>
                    <a:pt x="3271520" y="1036320"/>
                  </a:lnTo>
                  <a:lnTo>
                    <a:pt x="3271520" y="1070229"/>
                  </a:lnTo>
                  <a:lnTo>
                    <a:pt x="3237611" y="1070229"/>
                  </a:lnTo>
                  <a:lnTo>
                    <a:pt x="3237611" y="33909"/>
                  </a:lnTo>
                  <a:lnTo>
                    <a:pt x="3271520" y="33909"/>
                  </a:lnTo>
                  <a:lnTo>
                    <a:pt x="3271520" y="67691"/>
                  </a:lnTo>
                  <a:lnTo>
                    <a:pt x="33909" y="67691"/>
                  </a:lnTo>
                  <a:close/>
                </a:path>
              </a:pathLst>
            </a:custGeom>
            <a:solidFill>
              <a:srgbClr val="FF0000"/>
            </a:solidFill>
          </p:spPr>
          <p:txBody>
            <a:bodyPr/>
            <a:lstStyle/>
            <a:p>
              <a:endParaRPr lang="en-US"/>
            </a:p>
          </p:txBody>
        </p:sp>
      </p:grpSp>
      <p:grpSp>
        <p:nvGrpSpPr>
          <p:cNvPr id="23" name="Group 23"/>
          <p:cNvGrpSpPr/>
          <p:nvPr/>
        </p:nvGrpSpPr>
        <p:grpSpPr>
          <a:xfrm>
            <a:off x="632296" y="-146638"/>
            <a:ext cx="2113800" cy="2122200"/>
            <a:chOff x="0" y="0"/>
            <a:chExt cx="2818400" cy="2829600"/>
          </a:xfrm>
        </p:grpSpPr>
        <p:sp>
          <p:nvSpPr>
            <p:cNvPr id="24" name="Freeform 24"/>
            <p:cNvSpPr/>
            <p:nvPr/>
          </p:nvSpPr>
          <p:spPr>
            <a:xfrm>
              <a:off x="0" y="0"/>
              <a:ext cx="2818400" cy="2829600"/>
            </a:xfrm>
            <a:custGeom>
              <a:avLst/>
              <a:gdLst/>
              <a:ahLst/>
              <a:cxnLst/>
              <a:rect l="l" t="t" r="r" b="b"/>
              <a:pathLst>
                <a:path w="2818400" h="2829600">
                  <a:moveTo>
                    <a:pt x="0" y="0"/>
                  </a:moveTo>
                  <a:lnTo>
                    <a:pt x="2818400" y="0"/>
                  </a:lnTo>
                  <a:lnTo>
                    <a:pt x="2818400" y="2829600"/>
                  </a:lnTo>
                  <a:lnTo>
                    <a:pt x="0" y="2829600"/>
                  </a:lnTo>
                  <a:close/>
                </a:path>
              </a:pathLst>
            </a:custGeom>
            <a:solidFill>
              <a:srgbClr val="000000">
                <a:alpha val="0"/>
              </a:srgbClr>
            </a:solidFill>
          </p:spPr>
          <p:txBody>
            <a:bodyPr/>
            <a:lstStyle/>
            <a:p>
              <a:endParaRPr lang="en-US"/>
            </a:p>
          </p:txBody>
        </p:sp>
        <p:sp>
          <p:nvSpPr>
            <p:cNvPr id="25" name="TextBox 25"/>
            <p:cNvSpPr txBox="1"/>
            <p:nvPr/>
          </p:nvSpPr>
          <p:spPr>
            <a:xfrm>
              <a:off x="0" y="-9525"/>
              <a:ext cx="2818400" cy="2839125"/>
            </a:xfrm>
            <a:prstGeom prst="rect">
              <a:avLst/>
            </a:prstGeom>
          </p:spPr>
          <p:txBody>
            <a:bodyPr lIns="0" tIns="0" rIns="0" bIns="0" rtlCol="0" anchor="ctr"/>
            <a:lstStyle/>
            <a:p>
              <a:pPr marL="0" lvl="0" indent="0" algn="ctr">
                <a:lnSpc>
                  <a:spcPts val="5759"/>
                </a:lnSpc>
              </a:pPr>
              <a:r>
                <a:rPr lang="en-US" sz="4800" b="1">
                  <a:solidFill>
                    <a:srgbClr val="F33DF7"/>
                  </a:solidFill>
                  <a:latin typeface="Exo 2 Bold"/>
                  <a:ea typeface="Exo 2 Bold"/>
                  <a:cs typeface="Exo 2 Bold"/>
                  <a:sym typeface="Exo 2 Bold"/>
                </a:rPr>
                <a:t>01</a:t>
              </a:r>
            </a:p>
          </p:txBody>
        </p:sp>
      </p:grpSp>
      <p:grpSp>
        <p:nvGrpSpPr>
          <p:cNvPr id="26" name="Group 26"/>
          <p:cNvGrpSpPr/>
          <p:nvPr/>
        </p:nvGrpSpPr>
        <p:grpSpPr>
          <a:xfrm>
            <a:off x="655170" y="4770120"/>
            <a:ext cx="2113800" cy="2122200"/>
            <a:chOff x="0" y="0"/>
            <a:chExt cx="2818400" cy="2829600"/>
          </a:xfrm>
        </p:grpSpPr>
        <p:sp>
          <p:nvSpPr>
            <p:cNvPr id="27" name="Freeform 27"/>
            <p:cNvSpPr/>
            <p:nvPr/>
          </p:nvSpPr>
          <p:spPr>
            <a:xfrm>
              <a:off x="0" y="0"/>
              <a:ext cx="2818400" cy="2829600"/>
            </a:xfrm>
            <a:custGeom>
              <a:avLst/>
              <a:gdLst/>
              <a:ahLst/>
              <a:cxnLst/>
              <a:rect l="l" t="t" r="r" b="b"/>
              <a:pathLst>
                <a:path w="2818400" h="2829600">
                  <a:moveTo>
                    <a:pt x="0" y="0"/>
                  </a:moveTo>
                  <a:lnTo>
                    <a:pt x="2818400" y="0"/>
                  </a:lnTo>
                  <a:lnTo>
                    <a:pt x="2818400" y="2829600"/>
                  </a:lnTo>
                  <a:lnTo>
                    <a:pt x="0" y="2829600"/>
                  </a:lnTo>
                  <a:close/>
                </a:path>
              </a:pathLst>
            </a:custGeom>
            <a:solidFill>
              <a:srgbClr val="000000">
                <a:alpha val="0"/>
              </a:srgbClr>
            </a:solidFill>
          </p:spPr>
          <p:txBody>
            <a:bodyPr/>
            <a:lstStyle/>
            <a:p>
              <a:endParaRPr lang="en-US"/>
            </a:p>
          </p:txBody>
        </p:sp>
        <p:sp>
          <p:nvSpPr>
            <p:cNvPr id="28" name="TextBox 28"/>
            <p:cNvSpPr txBox="1"/>
            <p:nvPr/>
          </p:nvSpPr>
          <p:spPr>
            <a:xfrm>
              <a:off x="0" y="-9525"/>
              <a:ext cx="2818400" cy="2839125"/>
            </a:xfrm>
            <a:prstGeom prst="rect">
              <a:avLst/>
            </a:prstGeom>
          </p:spPr>
          <p:txBody>
            <a:bodyPr lIns="0" tIns="0" rIns="0" bIns="0" rtlCol="0" anchor="ctr"/>
            <a:lstStyle/>
            <a:p>
              <a:pPr marL="0" lvl="0" indent="0" algn="ctr">
                <a:lnSpc>
                  <a:spcPts val="5759"/>
                </a:lnSpc>
              </a:pPr>
              <a:r>
                <a:rPr lang="en-US" sz="4800" b="1">
                  <a:solidFill>
                    <a:srgbClr val="F33DF7"/>
                  </a:solidFill>
                  <a:latin typeface="Exo 2 Bold"/>
                  <a:ea typeface="Exo 2 Bold"/>
                  <a:cs typeface="Exo 2 Bold"/>
                  <a:sym typeface="Exo 2 Bold"/>
                </a:rPr>
                <a:t>02</a:t>
              </a:r>
            </a:p>
          </p:txBody>
        </p:sp>
      </p:grpSp>
      <p:grpSp>
        <p:nvGrpSpPr>
          <p:cNvPr id="29" name="Group 29"/>
          <p:cNvGrpSpPr/>
          <p:nvPr/>
        </p:nvGrpSpPr>
        <p:grpSpPr>
          <a:xfrm>
            <a:off x="10576300" y="2736768"/>
            <a:ext cx="2113800" cy="2122200"/>
            <a:chOff x="0" y="0"/>
            <a:chExt cx="2818400" cy="2829600"/>
          </a:xfrm>
        </p:grpSpPr>
        <p:sp>
          <p:nvSpPr>
            <p:cNvPr id="30" name="Freeform 30"/>
            <p:cNvSpPr/>
            <p:nvPr/>
          </p:nvSpPr>
          <p:spPr>
            <a:xfrm>
              <a:off x="0" y="0"/>
              <a:ext cx="2818400" cy="2829600"/>
            </a:xfrm>
            <a:custGeom>
              <a:avLst/>
              <a:gdLst/>
              <a:ahLst/>
              <a:cxnLst/>
              <a:rect l="l" t="t" r="r" b="b"/>
              <a:pathLst>
                <a:path w="2818400" h="2829600">
                  <a:moveTo>
                    <a:pt x="0" y="0"/>
                  </a:moveTo>
                  <a:lnTo>
                    <a:pt x="2818400" y="0"/>
                  </a:lnTo>
                  <a:lnTo>
                    <a:pt x="2818400" y="2829600"/>
                  </a:lnTo>
                  <a:lnTo>
                    <a:pt x="0" y="2829600"/>
                  </a:lnTo>
                  <a:close/>
                </a:path>
              </a:pathLst>
            </a:custGeom>
            <a:solidFill>
              <a:srgbClr val="000000">
                <a:alpha val="0"/>
              </a:srgbClr>
            </a:solidFill>
          </p:spPr>
          <p:txBody>
            <a:bodyPr/>
            <a:lstStyle/>
            <a:p>
              <a:endParaRPr lang="en-US"/>
            </a:p>
          </p:txBody>
        </p:sp>
        <p:sp>
          <p:nvSpPr>
            <p:cNvPr id="31" name="TextBox 31"/>
            <p:cNvSpPr txBox="1"/>
            <p:nvPr/>
          </p:nvSpPr>
          <p:spPr>
            <a:xfrm>
              <a:off x="0" y="-9525"/>
              <a:ext cx="2818400" cy="2839125"/>
            </a:xfrm>
            <a:prstGeom prst="rect">
              <a:avLst/>
            </a:prstGeom>
          </p:spPr>
          <p:txBody>
            <a:bodyPr lIns="0" tIns="0" rIns="0" bIns="0" rtlCol="0" anchor="ctr"/>
            <a:lstStyle/>
            <a:p>
              <a:pPr marL="0" lvl="0" indent="0" algn="ctr">
                <a:lnSpc>
                  <a:spcPts val="5759"/>
                </a:lnSpc>
              </a:pPr>
              <a:r>
                <a:rPr lang="en-US" sz="4800" b="1">
                  <a:solidFill>
                    <a:srgbClr val="F33DF7"/>
                  </a:solidFill>
                  <a:latin typeface="Exo 2 Bold"/>
                  <a:ea typeface="Exo 2 Bold"/>
                  <a:cs typeface="Exo 2 Bold"/>
                  <a:sym typeface="Exo 2 Bold"/>
                </a:rPr>
                <a:t>03</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95044" y="24810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1799999">
            <a:off x="16816000" y="1121926"/>
            <a:ext cx="2906298" cy="3063248"/>
          </a:xfrm>
          <a:custGeom>
            <a:avLst/>
            <a:gdLst/>
            <a:ahLst/>
            <a:cxnLst/>
            <a:rect l="l" t="t" r="r" b="b"/>
            <a:pathLst>
              <a:path w="2906298" h="3063248">
                <a:moveTo>
                  <a:pt x="0" y="0"/>
                </a:moveTo>
                <a:lnTo>
                  <a:pt x="2906298" y="0"/>
                </a:lnTo>
                <a:lnTo>
                  <a:pt x="2906298" y="3063248"/>
                </a:lnTo>
                <a:lnTo>
                  <a:pt x="0" y="3063248"/>
                </a:lnTo>
                <a:lnTo>
                  <a:pt x="0" y="0"/>
                </a:lnTo>
                <a:close/>
              </a:path>
            </a:pathLst>
          </a:custGeom>
          <a:blipFill>
            <a:blip r:embed="rId5"/>
            <a:stretch>
              <a:fillRect/>
            </a:stretch>
          </a:blipFill>
        </p:spPr>
        <p:txBody>
          <a:bodyPr/>
          <a:lstStyle/>
          <a:p>
            <a:endParaRPr lang="en-US"/>
          </a:p>
        </p:txBody>
      </p:sp>
      <p:sp>
        <p:nvSpPr>
          <p:cNvPr id="5" name="Freeform 5"/>
          <p:cNvSpPr/>
          <p:nvPr/>
        </p:nvSpPr>
        <p:spPr>
          <a:xfrm>
            <a:off x="17763256" y="470653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6" name="Freeform 6"/>
          <p:cNvSpPr/>
          <p:nvPr/>
        </p:nvSpPr>
        <p:spPr>
          <a:xfrm>
            <a:off x="-1574450" y="851592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sp>
        <p:nvSpPr>
          <p:cNvPr id="7" name="Freeform 7"/>
          <p:cNvSpPr/>
          <p:nvPr/>
        </p:nvSpPr>
        <p:spPr>
          <a:xfrm>
            <a:off x="1860330" y="1663144"/>
            <a:ext cx="14567340" cy="6960712"/>
          </a:xfrm>
          <a:custGeom>
            <a:avLst/>
            <a:gdLst/>
            <a:ahLst/>
            <a:cxnLst/>
            <a:rect l="l" t="t" r="r" b="b"/>
            <a:pathLst>
              <a:path w="14567340" h="6960712">
                <a:moveTo>
                  <a:pt x="0" y="0"/>
                </a:moveTo>
                <a:lnTo>
                  <a:pt x="14567340" y="0"/>
                </a:lnTo>
                <a:lnTo>
                  <a:pt x="14567340" y="6960712"/>
                </a:lnTo>
                <a:lnTo>
                  <a:pt x="0" y="6960712"/>
                </a:lnTo>
                <a:lnTo>
                  <a:pt x="0" y="0"/>
                </a:lnTo>
                <a:close/>
              </a:path>
            </a:pathLst>
          </a:custGeom>
          <a:blipFill>
            <a:blip r:embed="rId6"/>
            <a:stretch>
              <a:fillRect/>
            </a:stretch>
          </a:blipFill>
        </p:spPr>
        <p:txBody>
          <a:bodyPr/>
          <a:lstStyle/>
          <a:p>
            <a:endParaRPr lang="en-US"/>
          </a:p>
        </p:txBody>
      </p:sp>
      <p:grpSp>
        <p:nvGrpSpPr>
          <p:cNvPr id="8" name="Group 8"/>
          <p:cNvGrpSpPr/>
          <p:nvPr/>
        </p:nvGrpSpPr>
        <p:grpSpPr>
          <a:xfrm>
            <a:off x="3282908" y="782988"/>
            <a:ext cx="3572132" cy="682851"/>
            <a:chOff x="0" y="0"/>
            <a:chExt cx="4762843" cy="910468"/>
          </a:xfrm>
        </p:grpSpPr>
        <p:sp>
          <p:nvSpPr>
            <p:cNvPr id="9" name="Freeform 9"/>
            <p:cNvSpPr/>
            <p:nvPr/>
          </p:nvSpPr>
          <p:spPr>
            <a:xfrm>
              <a:off x="0" y="0"/>
              <a:ext cx="4762881" cy="910530"/>
            </a:xfrm>
            <a:custGeom>
              <a:avLst/>
              <a:gdLst/>
              <a:ahLst/>
              <a:cxnLst/>
              <a:rect l="l" t="t" r="r" b="b"/>
              <a:pathLst>
                <a:path w="4762881" h="910530">
                  <a:moveTo>
                    <a:pt x="0" y="0"/>
                  </a:moveTo>
                  <a:lnTo>
                    <a:pt x="4762881" y="0"/>
                  </a:lnTo>
                  <a:lnTo>
                    <a:pt x="4762881" y="910530"/>
                  </a:lnTo>
                  <a:lnTo>
                    <a:pt x="0" y="910530"/>
                  </a:lnTo>
                  <a:close/>
                </a:path>
              </a:pathLst>
            </a:custGeom>
            <a:solidFill>
              <a:srgbClr val="2EBFE5"/>
            </a:solidFill>
          </p:spPr>
          <p:txBody>
            <a:bodyPr/>
            <a:lstStyle/>
            <a:p>
              <a:endParaRPr lang="en-US"/>
            </a:p>
          </p:txBody>
        </p:sp>
        <p:sp>
          <p:nvSpPr>
            <p:cNvPr id="10" name="Freeform 10"/>
            <p:cNvSpPr/>
            <p:nvPr/>
          </p:nvSpPr>
          <p:spPr>
            <a:xfrm>
              <a:off x="-1524" y="-1524"/>
              <a:ext cx="4765929" cy="913578"/>
            </a:xfrm>
            <a:custGeom>
              <a:avLst/>
              <a:gdLst/>
              <a:ahLst/>
              <a:cxnLst/>
              <a:rect l="l" t="t" r="r" b="b"/>
              <a:pathLst>
                <a:path w="4765929" h="913578">
                  <a:moveTo>
                    <a:pt x="1524" y="0"/>
                  </a:moveTo>
                  <a:lnTo>
                    <a:pt x="4764405" y="0"/>
                  </a:lnTo>
                  <a:cubicBezTo>
                    <a:pt x="4765294" y="0"/>
                    <a:pt x="4765929" y="762"/>
                    <a:pt x="4765929" y="1524"/>
                  </a:cubicBezTo>
                  <a:lnTo>
                    <a:pt x="4765929" y="912054"/>
                  </a:lnTo>
                  <a:cubicBezTo>
                    <a:pt x="4765929" y="912943"/>
                    <a:pt x="4765167" y="913578"/>
                    <a:pt x="4764405" y="913578"/>
                  </a:cubicBezTo>
                  <a:lnTo>
                    <a:pt x="1524" y="913578"/>
                  </a:lnTo>
                  <a:cubicBezTo>
                    <a:pt x="635" y="913578"/>
                    <a:pt x="0" y="912816"/>
                    <a:pt x="0" y="912054"/>
                  </a:cubicBezTo>
                  <a:lnTo>
                    <a:pt x="0" y="1524"/>
                  </a:lnTo>
                  <a:cubicBezTo>
                    <a:pt x="0" y="635"/>
                    <a:pt x="762" y="0"/>
                    <a:pt x="1524" y="0"/>
                  </a:cubicBezTo>
                  <a:moveTo>
                    <a:pt x="1524" y="3215"/>
                  </a:moveTo>
                  <a:lnTo>
                    <a:pt x="1524" y="1524"/>
                  </a:lnTo>
                  <a:lnTo>
                    <a:pt x="3048" y="1524"/>
                  </a:lnTo>
                  <a:lnTo>
                    <a:pt x="3048" y="912054"/>
                  </a:lnTo>
                  <a:lnTo>
                    <a:pt x="1524" y="912054"/>
                  </a:lnTo>
                  <a:lnTo>
                    <a:pt x="1524" y="910230"/>
                  </a:lnTo>
                  <a:lnTo>
                    <a:pt x="4764405" y="910230"/>
                  </a:lnTo>
                  <a:lnTo>
                    <a:pt x="4764405" y="911920"/>
                  </a:lnTo>
                  <a:lnTo>
                    <a:pt x="4762881" y="911920"/>
                  </a:lnTo>
                  <a:lnTo>
                    <a:pt x="4762881" y="1524"/>
                  </a:lnTo>
                  <a:lnTo>
                    <a:pt x="4764405" y="1524"/>
                  </a:lnTo>
                  <a:lnTo>
                    <a:pt x="4764405" y="3215"/>
                  </a:lnTo>
                  <a:lnTo>
                    <a:pt x="1524" y="3215"/>
                  </a:lnTo>
                  <a:close/>
                </a:path>
              </a:pathLst>
            </a:custGeom>
            <a:solidFill>
              <a:srgbClr val="2EBFE5"/>
            </a:solidFill>
          </p:spPr>
          <p:txBody>
            <a:bodyPr/>
            <a:lstStyle/>
            <a:p>
              <a:endParaRPr lang="en-US"/>
            </a:p>
          </p:txBody>
        </p:sp>
        <p:sp>
          <p:nvSpPr>
            <p:cNvPr id="11" name="TextBox 11"/>
            <p:cNvSpPr txBox="1"/>
            <p:nvPr/>
          </p:nvSpPr>
          <p:spPr>
            <a:xfrm>
              <a:off x="0" y="-9525"/>
              <a:ext cx="4762843" cy="919993"/>
            </a:xfrm>
            <a:prstGeom prst="rect">
              <a:avLst/>
            </a:prstGeom>
          </p:spPr>
          <p:txBody>
            <a:bodyPr lIns="50800" tIns="50800" rIns="50800" bIns="50800" rtlCol="0" anchor="t"/>
            <a:lstStyle/>
            <a:p>
              <a:pPr marL="0" lvl="0" indent="0" algn="l">
                <a:lnSpc>
                  <a:spcPts val="2136"/>
                </a:lnSpc>
              </a:pPr>
              <a:r>
                <a:rPr lang="en-US" sz="1780">
                  <a:solidFill>
                    <a:srgbClr val="FF0000"/>
                  </a:solidFill>
                  <a:latin typeface="Source Sans Pro"/>
                  <a:ea typeface="Source Sans Pro"/>
                  <a:cs typeface="Source Sans Pro"/>
                  <a:sym typeface="Source Sans Pro"/>
                </a:rPr>
                <a:t>Spustelėkite norėdami pakeisti pavadinimą</a:t>
              </a:r>
            </a:p>
          </p:txBody>
        </p:sp>
      </p:grpSp>
      <p:grpSp>
        <p:nvGrpSpPr>
          <p:cNvPr id="12" name="Group 12"/>
          <p:cNvGrpSpPr/>
          <p:nvPr/>
        </p:nvGrpSpPr>
        <p:grpSpPr>
          <a:xfrm rot="3205539">
            <a:off x="4459198" y="1367078"/>
            <a:ext cx="308106" cy="592130"/>
            <a:chOff x="0" y="0"/>
            <a:chExt cx="410808" cy="789507"/>
          </a:xfrm>
        </p:grpSpPr>
        <p:sp>
          <p:nvSpPr>
            <p:cNvPr id="13" name="Freeform 13"/>
            <p:cNvSpPr/>
            <p:nvPr/>
          </p:nvSpPr>
          <p:spPr>
            <a:xfrm>
              <a:off x="33909" y="33909"/>
              <a:ext cx="343027" cy="721741"/>
            </a:xfrm>
            <a:custGeom>
              <a:avLst/>
              <a:gdLst/>
              <a:ahLst/>
              <a:cxnLst/>
              <a:rect l="l" t="t" r="r" b="b"/>
              <a:pathLst>
                <a:path w="343027" h="721741">
                  <a:moveTo>
                    <a:pt x="0" y="533908"/>
                  </a:moveTo>
                  <a:lnTo>
                    <a:pt x="85725" y="533908"/>
                  </a:lnTo>
                  <a:lnTo>
                    <a:pt x="85725" y="0"/>
                  </a:lnTo>
                  <a:lnTo>
                    <a:pt x="257302" y="0"/>
                  </a:lnTo>
                  <a:lnTo>
                    <a:pt x="257302" y="533908"/>
                  </a:lnTo>
                  <a:lnTo>
                    <a:pt x="343027" y="533908"/>
                  </a:lnTo>
                  <a:lnTo>
                    <a:pt x="171450" y="721741"/>
                  </a:lnTo>
                  <a:close/>
                </a:path>
              </a:pathLst>
            </a:custGeom>
            <a:solidFill>
              <a:srgbClr val="2EBFE5"/>
            </a:solidFill>
          </p:spPr>
          <p:txBody>
            <a:bodyPr/>
            <a:lstStyle/>
            <a:p>
              <a:endParaRPr lang="en-US"/>
            </a:p>
          </p:txBody>
        </p:sp>
        <p:sp>
          <p:nvSpPr>
            <p:cNvPr id="14" name="Freeform 14"/>
            <p:cNvSpPr/>
            <p:nvPr/>
          </p:nvSpPr>
          <p:spPr>
            <a:xfrm>
              <a:off x="-2540" y="0"/>
              <a:ext cx="415925" cy="789559"/>
            </a:xfrm>
            <a:custGeom>
              <a:avLst/>
              <a:gdLst/>
              <a:ahLst/>
              <a:cxnLst/>
              <a:rect l="l" t="t" r="r" b="b"/>
              <a:pathLst>
                <a:path w="415925" h="789559">
                  <a:moveTo>
                    <a:pt x="36449" y="534035"/>
                  </a:moveTo>
                  <a:lnTo>
                    <a:pt x="122174" y="534035"/>
                  </a:lnTo>
                  <a:lnTo>
                    <a:pt x="122174" y="567944"/>
                  </a:lnTo>
                  <a:lnTo>
                    <a:pt x="88265" y="567944"/>
                  </a:lnTo>
                  <a:lnTo>
                    <a:pt x="88265" y="33909"/>
                  </a:lnTo>
                  <a:cubicBezTo>
                    <a:pt x="88265" y="15113"/>
                    <a:pt x="103505" y="0"/>
                    <a:pt x="122174" y="0"/>
                  </a:cubicBezTo>
                  <a:lnTo>
                    <a:pt x="293751" y="0"/>
                  </a:lnTo>
                  <a:cubicBezTo>
                    <a:pt x="312420" y="0"/>
                    <a:pt x="327660" y="15113"/>
                    <a:pt x="327660" y="33909"/>
                  </a:cubicBezTo>
                  <a:lnTo>
                    <a:pt x="327660" y="567817"/>
                  </a:lnTo>
                  <a:lnTo>
                    <a:pt x="293751" y="567817"/>
                  </a:lnTo>
                  <a:lnTo>
                    <a:pt x="293751" y="534035"/>
                  </a:lnTo>
                  <a:lnTo>
                    <a:pt x="379476" y="534035"/>
                  </a:lnTo>
                  <a:cubicBezTo>
                    <a:pt x="392938" y="534035"/>
                    <a:pt x="405003" y="541909"/>
                    <a:pt x="410464" y="554228"/>
                  </a:cubicBezTo>
                  <a:cubicBezTo>
                    <a:pt x="415925" y="566547"/>
                    <a:pt x="413512" y="580771"/>
                    <a:pt x="404495" y="590677"/>
                  </a:cubicBezTo>
                  <a:lnTo>
                    <a:pt x="232918" y="778510"/>
                  </a:lnTo>
                  <a:cubicBezTo>
                    <a:pt x="226441" y="785495"/>
                    <a:pt x="217424" y="789559"/>
                    <a:pt x="207899" y="789559"/>
                  </a:cubicBezTo>
                  <a:cubicBezTo>
                    <a:pt x="198374" y="789559"/>
                    <a:pt x="189357" y="785495"/>
                    <a:pt x="182880" y="778510"/>
                  </a:cubicBezTo>
                  <a:lnTo>
                    <a:pt x="11430" y="590677"/>
                  </a:lnTo>
                  <a:cubicBezTo>
                    <a:pt x="2413" y="580771"/>
                    <a:pt x="0" y="566420"/>
                    <a:pt x="5461" y="554228"/>
                  </a:cubicBezTo>
                  <a:cubicBezTo>
                    <a:pt x="10922" y="542036"/>
                    <a:pt x="22987" y="534035"/>
                    <a:pt x="36449" y="534035"/>
                  </a:cubicBezTo>
                  <a:moveTo>
                    <a:pt x="36449" y="601726"/>
                  </a:moveTo>
                  <a:lnTo>
                    <a:pt x="36449" y="567817"/>
                  </a:lnTo>
                  <a:lnTo>
                    <a:pt x="61468" y="544957"/>
                  </a:lnTo>
                  <a:lnTo>
                    <a:pt x="232918" y="732790"/>
                  </a:lnTo>
                  <a:lnTo>
                    <a:pt x="207899" y="755650"/>
                  </a:lnTo>
                  <a:lnTo>
                    <a:pt x="182880" y="732790"/>
                  </a:lnTo>
                  <a:lnTo>
                    <a:pt x="354457" y="544957"/>
                  </a:lnTo>
                  <a:lnTo>
                    <a:pt x="379476" y="567817"/>
                  </a:lnTo>
                  <a:lnTo>
                    <a:pt x="379476" y="601726"/>
                  </a:lnTo>
                  <a:lnTo>
                    <a:pt x="293751" y="601726"/>
                  </a:lnTo>
                  <a:cubicBezTo>
                    <a:pt x="275082" y="601726"/>
                    <a:pt x="259842" y="586613"/>
                    <a:pt x="259842" y="567817"/>
                  </a:cubicBezTo>
                  <a:lnTo>
                    <a:pt x="259842" y="33909"/>
                  </a:lnTo>
                  <a:lnTo>
                    <a:pt x="293751" y="33909"/>
                  </a:lnTo>
                  <a:lnTo>
                    <a:pt x="293751" y="67691"/>
                  </a:lnTo>
                  <a:lnTo>
                    <a:pt x="122174" y="67691"/>
                  </a:lnTo>
                  <a:lnTo>
                    <a:pt x="122174" y="33909"/>
                  </a:lnTo>
                  <a:lnTo>
                    <a:pt x="156083" y="33909"/>
                  </a:lnTo>
                  <a:lnTo>
                    <a:pt x="156083" y="567817"/>
                  </a:lnTo>
                  <a:cubicBezTo>
                    <a:pt x="156083" y="586486"/>
                    <a:pt x="140970" y="601726"/>
                    <a:pt x="122174" y="601726"/>
                  </a:cubicBezTo>
                  <a:lnTo>
                    <a:pt x="36449" y="601726"/>
                  </a:lnTo>
                  <a:close/>
                </a:path>
              </a:pathLst>
            </a:custGeom>
            <a:solidFill>
              <a:srgbClr val="2EBFE5"/>
            </a:solidFill>
          </p:spPr>
          <p:txBody>
            <a:bodyPr/>
            <a:lstStyle/>
            <a:p>
              <a:endParaRPr lang="en-US"/>
            </a:p>
          </p:txBody>
        </p:sp>
      </p:grpSp>
      <p:grpSp>
        <p:nvGrpSpPr>
          <p:cNvPr id="15" name="Group 15"/>
          <p:cNvGrpSpPr/>
          <p:nvPr/>
        </p:nvGrpSpPr>
        <p:grpSpPr>
          <a:xfrm>
            <a:off x="9738360" y="3230880"/>
            <a:ext cx="6202680" cy="615554"/>
            <a:chOff x="0" y="0"/>
            <a:chExt cx="8270240" cy="820739"/>
          </a:xfrm>
        </p:grpSpPr>
        <p:sp>
          <p:nvSpPr>
            <p:cNvPr id="16" name="Freeform 16"/>
            <p:cNvSpPr/>
            <p:nvPr/>
          </p:nvSpPr>
          <p:spPr>
            <a:xfrm>
              <a:off x="0" y="0"/>
              <a:ext cx="8270240" cy="820801"/>
            </a:xfrm>
            <a:custGeom>
              <a:avLst/>
              <a:gdLst/>
              <a:ahLst/>
              <a:cxnLst/>
              <a:rect l="l" t="t" r="r" b="b"/>
              <a:pathLst>
                <a:path w="8270240" h="820801">
                  <a:moveTo>
                    <a:pt x="0" y="0"/>
                  </a:moveTo>
                  <a:lnTo>
                    <a:pt x="8270240" y="0"/>
                  </a:lnTo>
                  <a:lnTo>
                    <a:pt x="8270240" y="820801"/>
                  </a:lnTo>
                  <a:lnTo>
                    <a:pt x="0" y="820801"/>
                  </a:lnTo>
                  <a:close/>
                </a:path>
              </a:pathLst>
            </a:custGeom>
            <a:solidFill>
              <a:srgbClr val="2EBFE5"/>
            </a:solidFill>
          </p:spPr>
          <p:txBody>
            <a:bodyPr/>
            <a:lstStyle/>
            <a:p>
              <a:endParaRPr lang="en-US"/>
            </a:p>
          </p:txBody>
        </p:sp>
        <p:sp>
          <p:nvSpPr>
            <p:cNvPr id="17" name="Freeform 17"/>
            <p:cNvSpPr/>
            <p:nvPr/>
          </p:nvSpPr>
          <p:spPr>
            <a:xfrm>
              <a:off x="-1524" y="-1524"/>
              <a:ext cx="8273288" cy="823849"/>
            </a:xfrm>
            <a:custGeom>
              <a:avLst/>
              <a:gdLst/>
              <a:ahLst/>
              <a:cxnLst/>
              <a:rect l="l" t="t" r="r" b="b"/>
              <a:pathLst>
                <a:path w="8273288" h="823849">
                  <a:moveTo>
                    <a:pt x="1524" y="0"/>
                  </a:moveTo>
                  <a:lnTo>
                    <a:pt x="8271764" y="0"/>
                  </a:lnTo>
                  <a:cubicBezTo>
                    <a:pt x="8272653" y="0"/>
                    <a:pt x="8273288" y="762"/>
                    <a:pt x="8273288" y="1524"/>
                  </a:cubicBezTo>
                  <a:lnTo>
                    <a:pt x="8273288" y="822325"/>
                  </a:lnTo>
                  <a:cubicBezTo>
                    <a:pt x="8273288" y="823214"/>
                    <a:pt x="8272526" y="823849"/>
                    <a:pt x="8271764" y="823849"/>
                  </a:cubicBezTo>
                  <a:lnTo>
                    <a:pt x="1524" y="823849"/>
                  </a:lnTo>
                  <a:cubicBezTo>
                    <a:pt x="635" y="823849"/>
                    <a:pt x="0" y="823087"/>
                    <a:pt x="0" y="822325"/>
                  </a:cubicBezTo>
                  <a:lnTo>
                    <a:pt x="0" y="1524"/>
                  </a:lnTo>
                  <a:cubicBezTo>
                    <a:pt x="0" y="635"/>
                    <a:pt x="762" y="0"/>
                    <a:pt x="1524" y="0"/>
                  </a:cubicBezTo>
                  <a:moveTo>
                    <a:pt x="1524" y="3048"/>
                  </a:moveTo>
                  <a:lnTo>
                    <a:pt x="1524" y="1524"/>
                  </a:lnTo>
                  <a:lnTo>
                    <a:pt x="3048" y="1524"/>
                  </a:lnTo>
                  <a:lnTo>
                    <a:pt x="3048" y="822325"/>
                  </a:lnTo>
                  <a:lnTo>
                    <a:pt x="1524" y="822325"/>
                  </a:lnTo>
                  <a:lnTo>
                    <a:pt x="1524" y="820674"/>
                  </a:lnTo>
                  <a:lnTo>
                    <a:pt x="8271764" y="820674"/>
                  </a:lnTo>
                  <a:lnTo>
                    <a:pt x="8271764" y="822198"/>
                  </a:lnTo>
                  <a:lnTo>
                    <a:pt x="8270240" y="822198"/>
                  </a:lnTo>
                  <a:lnTo>
                    <a:pt x="8270240" y="1524"/>
                  </a:lnTo>
                  <a:lnTo>
                    <a:pt x="8271764" y="1524"/>
                  </a:lnTo>
                  <a:lnTo>
                    <a:pt x="8271764" y="3048"/>
                  </a:lnTo>
                  <a:lnTo>
                    <a:pt x="1524" y="3048"/>
                  </a:lnTo>
                  <a:close/>
                </a:path>
              </a:pathLst>
            </a:custGeom>
            <a:solidFill>
              <a:srgbClr val="2EBFE5"/>
            </a:solidFill>
          </p:spPr>
          <p:txBody>
            <a:bodyPr/>
            <a:lstStyle/>
            <a:p>
              <a:endParaRPr lang="en-US"/>
            </a:p>
          </p:txBody>
        </p:sp>
        <p:sp>
          <p:nvSpPr>
            <p:cNvPr id="18" name="TextBox 18"/>
            <p:cNvSpPr txBox="1"/>
            <p:nvPr/>
          </p:nvSpPr>
          <p:spPr>
            <a:xfrm>
              <a:off x="0" y="0"/>
              <a:ext cx="8270240" cy="820739"/>
            </a:xfrm>
            <a:prstGeom prst="rect">
              <a:avLst/>
            </a:prstGeom>
          </p:spPr>
          <p:txBody>
            <a:bodyPr lIns="50800" tIns="50800" rIns="50800" bIns="50800" rtlCol="0" anchor="t"/>
            <a:lstStyle/>
            <a:p>
              <a:pPr marL="0" lvl="0" indent="0" algn="l">
                <a:lnSpc>
                  <a:spcPts val="3359"/>
                </a:lnSpc>
              </a:pPr>
              <a:r>
                <a:rPr lang="en-US" sz="2799">
                  <a:solidFill>
                    <a:srgbClr val="FF0000"/>
                  </a:solidFill>
                  <a:latin typeface="Source Sans Pro"/>
                  <a:ea typeface="Source Sans Pro"/>
                  <a:cs typeface="Source Sans Pro"/>
                  <a:sym typeface="Source Sans Pro"/>
                </a:rPr>
                <a:t>Pagrindinės formos (primityvūs)</a:t>
              </a:r>
            </a:p>
          </p:txBody>
        </p:sp>
      </p:grpSp>
      <p:grpSp>
        <p:nvGrpSpPr>
          <p:cNvPr id="19" name="Group 19"/>
          <p:cNvGrpSpPr/>
          <p:nvPr/>
        </p:nvGrpSpPr>
        <p:grpSpPr>
          <a:xfrm rot="-4097903">
            <a:off x="13313636" y="3902290"/>
            <a:ext cx="308106" cy="592130"/>
            <a:chOff x="0" y="0"/>
            <a:chExt cx="410808" cy="789507"/>
          </a:xfrm>
        </p:grpSpPr>
        <p:sp>
          <p:nvSpPr>
            <p:cNvPr id="20" name="Freeform 20"/>
            <p:cNvSpPr/>
            <p:nvPr/>
          </p:nvSpPr>
          <p:spPr>
            <a:xfrm>
              <a:off x="33909" y="33909"/>
              <a:ext cx="343027" cy="721741"/>
            </a:xfrm>
            <a:custGeom>
              <a:avLst/>
              <a:gdLst/>
              <a:ahLst/>
              <a:cxnLst/>
              <a:rect l="l" t="t" r="r" b="b"/>
              <a:pathLst>
                <a:path w="343027" h="721741">
                  <a:moveTo>
                    <a:pt x="0" y="533908"/>
                  </a:moveTo>
                  <a:lnTo>
                    <a:pt x="85725" y="533908"/>
                  </a:lnTo>
                  <a:lnTo>
                    <a:pt x="85725" y="0"/>
                  </a:lnTo>
                  <a:lnTo>
                    <a:pt x="257302" y="0"/>
                  </a:lnTo>
                  <a:lnTo>
                    <a:pt x="257302" y="533908"/>
                  </a:lnTo>
                  <a:lnTo>
                    <a:pt x="343027" y="533908"/>
                  </a:lnTo>
                  <a:lnTo>
                    <a:pt x="171450" y="721741"/>
                  </a:lnTo>
                  <a:close/>
                </a:path>
              </a:pathLst>
            </a:custGeom>
            <a:solidFill>
              <a:srgbClr val="2EBFE5"/>
            </a:solidFill>
          </p:spPr>
          <p:txBody>
            <a:bodyPr/>
            <a:lstStyle/>
            <a:p>
              <a:endParaRPr lang="en-US"/>
            </a:p>
          </p:txBody>
        </p:sp>
        <p:sp>
          <p:nvSpPr>
            <p:cNvPr id="21" name="Freeform 21"/>
            <p:cNvSpPr/>
            <p:nvPr/>
          </p:nvSpPr>
          <p:spPr>
            <a:xfrm>
              <a:off x="-2540" y="0"/>
              <a:ext cx="415925" cy="789559"/>
            </a:xfrm>
            <a:custGeom>
              <a:avLst/>
              <a:gdLst/>
              <a:ahLst/>
              <a:cxnLst/>
              <a:rect l="l" t="t" r="r" b="b"/>
              <a:pathLst>
                <a:path w="415925" h="789559">
                  <a:moveTo>
                    <a:pt x="36449" y="534035"/>
                  </a:moveTo>
                  <a:lnTo>
                    <a:pt x="122174" y="534035"/>
                  </a:lnTo>
                  <a:lnTo>
                    <a:pt x="122174" y="567944"/>
                  </a:lnTo>
                  <a:lnTo>
                    <a:pt x="88265" y="567944"/>
                  </a:lnTo>
                  <a:lnTo>
                    <a:pt x="88265" y="33909"/>
                  </a:lnTo>
                  <a:cubicBezTo>
                    <a:pt x="88265" y="15113"/>
                    <a:pt x="103505" y="0"/>
                    <a:pt x="122174" y="0"/>
                  </a:cubicBezTo>
                  <a:lnTo>
                    <a:pt x="293751" y="0"/>
                  </a:lnTo>
                  <a:cubicBezTo>
                    <a:pt x="312420" y="0"/>
                    <a:pt x="327660" y="15113"/>
                    <a:pt x="327660" y="33909"/>
                  </a:cubicBezTo>
                  <a:lnTo>
                    <a:pt x="327660" y="567817"/>
                  </a:lnTo>
                  <a:lnTo>
                    <a:pt x="293751" y="567817"/>
                  </a:lnTo>
                  <a:lnTo>
                    <a:pt x="293751" y="534035"/>
                  </a:lnTo>
                  <a:lnTo>
                    <a:pt x="379476" y="534035"/>
                  </a:lnTo>
                  <a:cubicBezTo>
                    <a:pt x="392938" y="534035"/>
                    <a:pt x="405003" y="541909"/>
                    <a:pt x="410464" y="554228"/>
                  </a:cubicBezTo>
                  <a:cubicBezTo>
                    <a:pt x="415925" y="566547"/>
                    <a:pt x="413512" y="580771"/>
                    <a:pt x="404495" y="590677"/>
                  </a:cubicBezTo>
                  <a:lnTo>
                    <a:pt x="232918" y="778510"/>
                  </a:lnTo>
                  <a:cubicBezTo>
                    <a:pt x="226441" y="785495"/>
                    <a:pt x="217424" y="789559"/>
                    <a:pt x="207899" y="789559"/>
                  </a:cubicBezTo>
                  <a:cubicBezTo>
                    <a:pt x="198374" y="789559"/>
                    <a:pt x="189357" y="785495"/>
                    <a:pt x="182880" y="778510"/>
                  </a:cubicBezTo>
                  <a:lnTo>
                    <a:pt x="11430" y="590677"/>
                  </a:lnTo>
                  <a:cubicBezTo>
                    <a:pt x="2413" y="580771"/>
                    <a:pt x="0" y="566420"/>
                    <a:pt x="5461" y="554228"/>
                  </a:cubicBezTo>
                  <a:cubicBezTo>
                    <a:pt x="10922" y="542036"/>
                    <a:pt x="22987" y="534035"/>
                    <a:pt x="36449" y="534035"/>
                  </a:cubicBezTo>
                  <a:moveTo>
                    <a:pt x="36449" y="601726"/>
                  </a:moveTo>
                  <a:lnTo>
                    <a:pt x="36449" y="567817"/>
                  </a:lnTo>
                  <a:lnTo>
                    <a:pt x="61468" y="544957"/>
                  </a:lnTo>
                  <a:lnTo>
                    <a:pt x="232918" y="732790"/>
                  </a:lnTo>
                  <a:lnTo>
                    <a:pt x="207899" y="755650"/>
                  </a:lnTo>
                  <a:lnTo>
                    <a:pt x="182880" y="732790"/>
                  </a:lnTo>
                  <a:lnTo>
                    <a:pt x="354457" y="544957"/>
                  </a:lnTo>
                  <a:lnTo>
                    <a:pt x="379476" y="567817"/>
                  </a:lnTo>
                  <a:lnTo>
                    <a:pt x="379476" y="601726"/>
                  </a:lnTo>
                  <a:lnTo>
                    <a:pt x="293751" y="601726"/>
                  </a:lnTo>
                  <a:cubicBezTo>
                    <a:pt x="275082" y="601726"/>
                    <a:pt x="259842" y="586613"/>
                    <a:pt x="259842" y="567817"/>
                  </a:cubicBezTo>
                  <a:lnTo>
                    <a:pt x="259842" y="33909"/>
                  </a:lnTo>
                  <a:lnTo>
                    <a:pt x="293751" y="33909"/>
                  </a:lnTo>
                  <a:lnTo>
                    <a:pt x="293751" y="67691"/>
                  </a:lnTo>
                  <a:lnTo>
                    <a:pt x="122174" y="67691"/>
                  </a:lnTo>
                  <a:lnTo>
                    <a:pt x="122174" y="33909"/>
                  </a:lnTo>
                  <a:lnTo>
                    <a:pt x="156083" y="33909"/>
                  </a:lnTo>
                  <a:lnTo>
                    <a:pt x="156083" y="567817"/>
                  </a:lnTo>
                  <a:cubicBezTo>
                    <a:pt x="156083" y="586486"/>
                    <a:pt x="140970" y="601726"/>
                    <a:pt x="122174" y="601726"/>
                  </a:cubicBezTo>
                  <a:lnTo>
                    <a:pt x="36449" y="601726"/>
                  </a:lnTo>
                  <a:close/>
                </a:path>
              </a:pathLst>
            </a:custGeom>
            <a:solidFill>
              <a:srgbClr val="2EBFE5"/>
            </a:solidFill>
          </p:spPr>
          <p:txBody>
            <a:bodyPr/>
            <a:lstStyle/>
            <a:p>
              <a:endParaRPr lang="en-US"/>
            </a:p>
          </p:txBody>
        </p:sp>
      </p:grpSp>
      <p:grpSp>
        <p:nvGrpSpPr>
          <p:cNvPr id="22" name="Group 22"/>
          <p:cNvGrpSpPr/>
          <p:nvPr/>
        </p:nvGrpSpPr>
        <p:grpSpPr>
          <a:xfrm>
            <a:off x="8464496" y="5143500"/>
            <a:ext cx="5003192" cy="2286914"/>
            <a:chOff x="0" y="0"/>
            <a:chExt cx="6670923" cy="3049219"/>
          </a:xfrm>
        </p:grpSpPr>
        <p:sp>
          <p:nvSpPr>
            <p:cNvPr id="23" name="Freeform 23"/>
            <p:cNvSpPr/>
            <p:nvPr/>
          </p:nvSpPr>
          <p:spPr>
            <a:xfrm>
              <a:off x="0" y="0"/>
              <a:ext cx="6670929" cy="3049218"/>
            </a:xfrm>
            <a:custGeom>
              <a:avLst/>
              <a:gdLst/>
              <a:ahLst/>
              <a:cxnLst/>
              <a:rect l="l" t="t" r="r" b="b"/>
              <a:pathLst>
                <a:path w="6670929" h="3049218">
                  <a:moveTo>
                    <a:pt x="0" y="0"/>
                  </a:moveTo>
                  <a:lnTo>
                    <a:pt x="6670929" y="0"/>
                  </a:lnTo>
                  <a:lnTo>
                    <a:pt x="6670929" y="3049218"/>
                  </a:lnTo>
                  <a:lnTo>
                    <a:pt x="0" y="3049218"/>
                  </a:lnTo>
                  <a:close/>
                </a:path>
              </a:pathLst>
            </a:custGeom>
            <a:solidFill>
              <a:srgbClr val="2EBFE5"/>
            </a:solidFill>
          </p:spPr>
          <p:txBody>
            <a:bodyPr/>
            <a:lstStyle/>
            <a:p>
              <a:endParaRPr lang="en-US"/>
            </a:p>
          </p:txBody>
        </p:sp>
        <p:sp>
          <p:nvSpPr>
            <p:cNvPr id="24" name="Freeform 24"/>
            <p:cNvSpPr/>
            <p:nvPr/>
          </p:nvSpPr>
          <p:spPr>
            <a:xfrm>
              <a:off x="-1524" y="-1524"/>
              <a:ext cx="6673977" cy="3052266"/>
            </a:xfrm>
            <a:custGeom>
              <a:avLst/>
              <a:gdLst/>
              <a:ahLst/>
              <a:cxnLst/>
              <a:rect l="l" t="t" r="r" b="b"/>
              <a:pathLst>
                <a:path w="6673977" h="3052266">
                  <a:moveTo>
                    <a:pt x="1524" y="0"/>
                  </a:moveTo>
                  <a:lnTo>
                    <a:pt x="6672453" y="0"/>
                  </a:lnTo>
                  <a:cubicBezTo>
                    <a:pt x="6673342" y="0"/>
                    <a:pt x="6673977" y="762"/>
                    <a:pt x="6673977" y="1524"/>
                  </a:cubicBezTo>
                  <a:lnTo>
                    <a:pt x="6673977" y="3050742"/>
                  </a:lnTo>
                  <a:cubicBezTo>
                    <a:pt x="6673977" y="3051632"/>
                    <a:pt x="6673215" y="3052266"/>
                    <a:pt x="6672453" y="3052266"/>
                  </a:cubicBezTo>
                  <a:lnTo>
                    <a:pt x="1524" y="3052266"/>
                  </a:lnTo>
                  <a:cubicBezTo>
                    <a:pt x="635" y="3052266"/>
                    <a:pt x="0" y="3051504"/>
                    <a:pt x="0" y="3050742"/>
                  </a:cubicBezTo>
                  <a:lnTo>
                    <a:pt x="0" y="1524"/>
                  </a:lnTo>
                  <a:cubicBezTo>
                    <a:pt x="0" y="635"/>
                    <a:pt x="762" y="0"/>
                    <a:pt x="1524" y="0"/>
                  </a:cubicBezTo>
                  <a:moveTo>
                    <a:pt x="1524" y="3883"/>
                  </a:moveTo>
                  <a:lnTo>
                    <a:pt x="1524" y="1524"/>
                  </a:lnTo>
                  <a:lnTo>
                    <a:pt x="3048" y="1524"/>
                  </a:lnTo>
                  <a:lnTo>
                    <a:pt x="3048" y="3050742"/>
                  </a:lnTo>
                  <a:lnTo>
                    <a:pt x="1524" y="3050742"/>
                  </a:lnTo>
                  <a:lnTo>
                    <a:pt x="1524" y="3048383"/>
                  </a:lnTo>
                  <a:lnTo>
                    <a:pt x="6672453" y="3048383"/>
                  </a:lnTo>
                  <a:lnTo>
                    <a:pt x="6672453" y="3050742"/>
                  </a:lnTo>
                  <a:lnTo>
                    <a:pt x="6670929" y="3050742"/>
                  </a:lnTo>
                  <a:lnTo>
                    <a:pt x="6670929" y="1524"/>
                  </a:lnTo>
                  <a:lnTo>
                    <a:pt x="6672453" y="1524"/>
                  </a:lnTo>
                  <a:lnTo>
                    <a:pt x="6672453" y="3883"/>
                  </a:lnTo>
                  <a:lnTo>
                    <a:pt x="1524" y="3883"/>
                  </a:lnTo>
                  <a:close/>
                </a:path>
              </a:pathLst>
            </a:custGeom>
            <a:solidFill>
              <a:srgbClr val="2EBFE5"/>
            </a:solidFill>
          </p:spPr>
          <p:txBody>
            <a:bodyPr/>
            <a:lstStyle/>
            <a:p>
              <a:endParaRPr lang="en-US"/>
            </a:p>
          </p:txBody>
        </p:sp>
        <p:sp>
          <p:nvSpPr>
            <p:cNvPr id="25" name="TextBox 25"/>
            <p:cNvSpPr txBox="1"/>
            <p:nvPr/>
          </p:nvSpPr>
          <p:spPr>
            <a:xfrm>
              <a:off x="0" y="0"/>
              <a:ext cx="6670923" cy="3049219"/>
            </a:xfrm>
            <a:prstGeom prst="rect">
              <a:avLst/>
            </a:prstGeom>
          </p:spPr>
          <p:txBody>
            <a:bodyPr lIns="50800" tIns="50800" rIns="50800" bIns="50800" rtlCol="0" anchor="t"/>
            <a:lstStyle/>
            <a:p>
              <a:pPr marL="0" lvl="0" indent="0" algn="l">
                <a:lnSpc>
                  <a:spcPts val="3359"/>
                </a:lnSpc>
              </a:pPr>
              <a:r>
                <a:rPr lang="en-US" sz="2799">
                  <a:solidFill>
                    <a:srgbClr val="FF0000"/>
                  </a:solidFill>
                  <a:latin typeface="Source Sans Pro"/>
                  <a:ea typeface="Source Sans Pro"/>
                  <a:cs typeface="Source Sans Pro"/>
                  <a:sym typeface="Source Sans Pro"/>
                </a:rPr>
                <a:t>Norėdami perkelti Primitive į darbo plokštumą, spustelėkite kairįjį pelės klavišą, laikykite nuspaudę ir vilkite į darbo plokštumą</a:t>
              </a:r>
            </a:p>
          </p:txBody>
        </p:sp>
      </p:grpSp>
      <p:grpSp>
        <p:nvGrpSpPr>
          <p:cNvPr id="26" name="Group 26"/>
          <p:cNvGrpSpPr/>
          <p:nvPr/>
        </p:nvGrpSpPr>
        <p:grpSpPr>
          <a:xfrm rot="-4097903">
            <a:off x="13014580" y="6233606"/>
            <a:ext cx="308106" cy="592130"/>
            <a:chOff x="0" y="0"/>
            <a:chExt cx="410808" cy="789507"/>
          </a:xfrm>
        </p:grpSpPr>
        <p:sp>
          <p:nvSpPr>
            <p:cNvPr id="27" name="Freeform 27"/>
            <p:cNvSpPr/>
            <p:nvPr/>
          </p:nvSpPr>
          <p:spPr>
            <a:xfrm>
              <a:off x="33909" y="33909"/>
              <a:ext cx="343027" cy="721741"/>
            </a:xfrm>
            <a:custGeom>
              <a:avLst/>
              <a:gdLst/>
              <a:ahLst/>
              <a:cxnLst/>
              <a:rect l="l" t="t" r="r" b="b"/>
              <a:pathLst>
                <a:path w="343027" h="721741">
                  <a:moveTo>
                    <a:pt x="0" y="533908"/>
                  </a:moveTo>
                  <a:lnTo>
                    <a:pt x="85725" y="533908"/>
                  </a:lnTo>
                  <a:lnTo>
                    <a:pt x="85725" y="0"/>
                  </a:lnTo>
                  <a:lnTo>
                    <a:pt x="257302" y="0"/>
                  </a:lnTo>
                  <a:lnTo>
                    <a:pt x="257302" y="533908"/>
                  </a:lnTo>
                  <a:lnTo>
                    <a:pt x="343027" y="533908"/>
                  </a:lnTo>
                  <a:lnTo>
                    <a:pt x="171450" y="721741"/>
                  </a:lnTo>
                  <a:close/>
                </a:path>
              </a:pathLst>
            </a:custGeom>
            <a:solidFill>
              <a:srgbClr val="2EBFE5"/>
            </a:solidFill>
          </p:spPr>
          <p:txBody>
            <a:bodyPr/>
            <a:lstStyle/>
            <a:p>
              <a:endParaRPr lang="en-US"/>
            </a:p>
          </p:txBody>
        </p:sp>
        <p:sp>
          <p:nvSpPr>
            <p:cNvPr id="28" name="Freeform 28"/>
            <p:cNvSpPr/>
            <p:nvPr/>
          </p:nvSpPr>
          <p:spPr>
            <a:xfrm>
              <a:off x="-2540" y="0"/>
              <a:ext cx="415925" cy="789559"/>
            </a:xfrm>
            <a:custGeom>
              <a:avLst/>
              <a:gdLst/>
              <a:ahLst/>
              <a:cxnLst/>
              <a:rect l="l" t="t" r="r" b="b"/>
              <a:pathLst>
                <a:path w="415925" h="789559">
                  <a:moveTo>
                    <a:pt x="36449" y="534035"/>
                  </a:moveTo>
                  <a:lnTo>
                    <a:pt x="122174" y="534035"/>
                  </a:lnTo>
                  <a:lnTo>
                    <a:pt x="122174" y="567944"/>
                  </a:lnTo>
                  <a:lnTo>
                    <a:pt x="88265" y="567944"/>
                  </a:lnTo>
                  <a:lnTo>
                    <a:pt x="88265" y="33909"/>
                  </a:lnTo>
                  <a:cubicBezTo>
                    <a:pt x="88265" y="15113"/>
                    <a:pt x="103505" y="0"/>
                    <a:pt x="122174" y="0"/>
                  </a:cubicBezTo>
                  <a:lnTo>
                    <a:pt x="293751" y="0"/>
                  </a:lnTo>
                  <a:cubicBezTo>
                    <a:pt x="312420" y="0"/>
                    <a:pt x="327660" y="15113"/>
                    <a:pt x="327660" y="33909"/>
                  </a:cubicBezTo>
                  <a:lnTo>
                    <a:pt x="327660" y="567817"/>
                  </a:lnTo>
                  <a:lnTo>
                    <a:pt x="293751" y="567817"/>
                  </a:lnTo>
                  <a:lnTo>
                    <a:pt x="293751" y="534035"/>
                  </a:lnTo>
                  <a:lnTo>
                    <a:pt x="379476" y="534035"/>
                  </a:lnTo>
                  <a:cubicBezTo>
                    <a:pt x="392938" y="534035"/>
                    <a:pt x="405003" y="541909"/>
                    <a:pt x="410464" y="554228"/>
                  </a:cubicBezTo>
                  <a:cubicBezTo>
                    <a:pt x="415925" y="566547"/>
                    <a:pt x="413512" y="580771"/>
                    <a:pt x="404495" y="590677"/>
                  </a:cubicBezTo>
                  <a:lnTo>
                    <a:pt x="232918" y="778510"/>
                  </a:lnTo>
                  <a:cubicBezTo>
                    <a:pt x="226441" y="785495"/>
                    <a:pt x="217424" y="789559"/>
                    <a:pt x="207899" y="789559"/>
                  </a:cubicBezTo>
                  <a:cubicBezTo>
                    <a:pt x="198374" y="789559"/>
                    <a:pt x="189357" y="785495"/>
                    <a:pt x="182880" y="778510"/>
                  </a:cubicBezTo>
                  <a:lnTo>
                    <a:pt x="11430" y="590677"/>
                  </a:lnTo>
                  <a:cubicBezTo>
                    <a:pt x="2413" y="580771"/>
                    <a:pt x="0" y="566420"/>
                    <a:pt x="5461" y="554228"/>
                  </a:cubicBezTo>
                  <a:cubicBezTo>
                    <a:pt x="10922" y="542036"/>
                    <a:pt x="22987" y="534035"/>
                    <a:pt x="36449" y="534035"/>
                  </a:cubicBezTo>
                  <a:moveTo>
                    <a:pt x="36449" y="601726"/>
                  </a:moveTo>
                  <a:lnTo>
                    <a:pt x="36449" y="567817"/>
                  </a:lnTo>
                  <a:lnTo>
                    <a:pt x="61468" y="544957"/>
                  </a:lnTo>
                  <a:lnTo>
                    <a:pt x="232918" y="732790"/>
                  </a:lnTo>
                  <a:lnTo>
                    <a:pt x="207899" y="755650"/>
                  </a:lnTo>
                  <a:lnTo>
                    <a:pt x="182880" y="732790"/>
                  </a:lnTo>
                  <a:lnTo>
                    <a:pt x="354457" y="544957"/>
                  </a:lnTo>
                  <a:lnTo>
                    <a:pt x="379476" y="567817"/>
                  </a:lnTo>
                  <a:lnTo>
                    <a:pt x="379476" y="601726"/>
                  </a:lnTo>
                  <a:lnTo>
                    <a:pt x="293751" y="601726"/>
                  </a:lnTo>
                  <a:cubicBezTo>
                    <a:pt x="275082" y="601726"/>
                    <a:pt x="259842" y="586613"/>
                    <a:pt x="259842" y="567817"/>
                  </a:cubicBezTo>
                  <a:lnTo>
                    <a:pt x="259842" y="33909"/>
                  </a:lnTo>
                  <a:lnTo>
                    <a:pt x="293751" y="33909"/>
                  </a:lnTo>
                  <a:lnTo>
                    <a:pt x="293751" y="67691"/>
                  </a:lnTo>
                  <a:lnTo>
                    <a:pt x="122174" y="67691"/>
                  </a:lnTo>
                  <a:lnTo>
                    <a:pt x="122174" y="33909"/>
                  </a:lnTo>
                  <a:lnTo>
                    <a:pt x="156083" y="33909"/>
                  </a:lnTo>
                  <a:lnTo>
                    <a:pt x="156083" y="567817"/>
                  </a:lnTo>
                  <a:cubicBezTo>
                    <a:pt x="156083" y="586486"/>
                    <a:pt x="140970" y="601726"/>
                    <a:pt x="122174" y="601726"/>
                  </a:cubicBezTo>
                  <a:lnTo>
                    <a:pt x="36449" y="601726"/>
                  </a:lnTo>
                  <a:close/>
                </a:path>
              </a:pathLst>
            </a:custGeom>
            <a:solidFill>
              <a:srgbClr val="2EBFE5"/>
            </a:solidFill>
          </p:spPr>
          <p:txBody>
            <a:bodyPr/>
            <a:lstStyle/>
            <a:p>
              <a:endParaRPr lang="en-US"/>
            </a:p>
          </p:txBody>
        </p:sp>
      </p:grpSp>
      <p:grpSp>
        <p:nvGrpSpPr>
          <p:cNvPr id="29" name="Group 29"/>
          <p:cNvGrpSpPr/>
          <p:nvPr/>
        </p:nvGrpSpPr>
        <p:grpSpPr>
          <a:xfrm rot="7557734">
            <a:off x="2432282" y="2091006"/>
            <a:ext cx="308106" cy="592130"/>
            <a:chOff x="0" y="0"/>
            <a:chExt cx="410808" cy="789507"/>
          </a:xfrm>
        </p:grpSpPr>
        <p:sp>
          <p:nvSpPr>
            <p:cNvPr id="30" name="Freeform 30"/>
            <p:cNvSpPr/>
            <p:nvPr/>
          </p:nvSpPr>
          <p:spPr>
            <a:xfrm>
              <a:off x="33909" y="33909"/>
              <a:ext cx="343027" cy="721741"/>
            </a:xfrm>
            <a:custGeom>
              <a:avLst/>
              <a:gdLst/>
              <a:ahLst/>
              <a:cxnLst/>
              <a:rect l="l" t="t" r="r" b="b"/>
              <a:pathLst>
                <a:path w="343027" h="721741">
                  <a:moveTo>
                    <a:pt x="0" y="533908"/>
                  </a:moveTo>
                  <a:lnTo>
                    <a:pt x="85725" y="533908"/>
                  </a:lnTo>
                  <a:lnTo>
                    <a:pt x="85725" y="0"/>
                  </a:lnTo>
                  <a:lnTo>
                    <a:pt x="257302" y="0"/>
                  </a:lnTo>
                  <a:lnTo>
                    <a:pt x="257302" y="533908"/>
                  </a:lnTo>
                  <a:lnTo>
                    <a:pt x="343027" y="533908"/>
                  </a:lnTo>
                  <a:lnTo>
                    <a:pt x="171450" y="721741"/>
                  </a:lnTo>
                  <a:close/>
                </a:path>
              </a:pathLst>
            </a:custGeom>
            <a:solidFill>
              <a:srgbClr val="2EBFE5"/>
            </a:solidFill>
          </p:spPr>
          <p:txBody>
            <a:bodyPr/>
            <a:lstStyle/>
            <a:p>
              <a:endParaRPr lang="en-US"/>
            </a:p>
          </p:txBody>
        </p:sp>
        <p:sp>
          <p:nvSpPr>
            <p:cNvPr id="31" name="Freeform 31"/>
            <p:cNvSpPr/>
            <p:nvPr/>
          </p:nvSpPr>
          <p:spPr>
            <a:xfrm>
              <a:off x="-2540" y="0"/>
              <a:ext cx="415925" cy="789559"/>
            </a:xfrm>
            <a:custGeom>
              <a:avLst/>
              <a:gdLst/>
              <a:ahLst/>
              <a:cxnLst/>
              <a:rect l="l" t="t" r="r" b="b"/>
              <a:pathLst>
                <a:path w="415925" h="789559">
                  <a:moveTo>
                    <a:pt x="36449" y="534035"/>
                  </a:moveTo>
                  <a:lnTo>
                    <a:pt x="122174" y="534035"/>
                  </a:lnTo>
                  <a:lnTo>
                    <a:pt x="122174" y="567944"/>
                  </a:lnTo>
                  <a:lnTo>
                    <a:pt x="88265" y="567944"/>
                  </a:lnTo>
                  <a:lnTo>
                    <a:pt x="88265" y="33909"/>
                  </a:lnTo>
                  <a:cubicBezTo>
                    <a:pt x="88265" y="15113"/>
                    <a:pt x="103505" y="0"/>
                    <a:pt x="122174" y="0"/>
                  </a:cubicBezTo>
                  <a:lnTo>
                    <a:pt x="293751" y="0"/>
                  </a:lnTo>
                  <a:cubicBezTo>
                    <a:pt x="312420" y="0"/>
                    <a:pt x="327660" y="15113"/>
                    <a:pt x="327660" y="33909"/>
                  </a:cubicBezTo>
                  <a:lnTo>
                    <a:pt x="327660" y="567817"/>
                  </a:lnTo>
                  <a:lnTo>
                    <a:pt x="293751" y="567817"/>
                  </a:lnTo>
                  <a:lnTo>
                    <a:pt x="293751" y="534035"/>
                  </a:lnTo>
                  <a:lnTo>
                    <a:pt x="379476" y="534035"/>
                  </a:lnTo>
                  <a:cubicBezTo>
                    <a:pt x="392938" y="534035"/>
                    <a:pt x="405003" y="541909"/>
                    <a:pt x="410464" y="554228"/>
                  </a:cubicBezTo>
                  <a:cubicBezTo>
                    <a:pt x="415925" y="566547"/>
                    <a:pt x="413512" y="580771"/>
                    <a:pt x="404495" y="590677"/>
                  </a:cubicBezTo>
                  <a:lnTo>
                    <a:pt x="232918" y="778510"/>
                  </a:lnTo>
                  <a:cubicBezTo>
                    <a:pt x="226441" y="785495"/>
                    <a:pt x="217424" y="789559"/>
                    <a:pt x="207899" y="789559"/>
                  </a:cubicBezTo>
                  <a:cubicBezTo>
                    <a:pt x="198374" y="789559"/>
                    <a:pt x="189357" y="785495"/>
                    <a:pt x="182880" y="778510"/>
                  </a:cubicBezTo>
                  <a:lnTo>
                    <a:pt x="11430" y="590677"/>
                  </a:lnTo>
                  <a:cubicBezTo>
                    <a:pt x="2413" y="580771"/>
                    <a:pt x="0" y="566420"/>
                    <a:pt x="5461" y="554228"/>
                  </a:cubicBezTo>
                  <a:cubicBezTo>
                    <a:pt x="10922" y="542036"/>
                    <a:pt x="22987" y="534035"/>
                    <a:pt x="36449" y="534035"/>
                  </a:cubicBezTo>
                  <a:moveTo>
                    <a:pt x="36449" y="601726"/>
                  </a:moveTo>
                  <a:lnTo>
                    <a:pt x="36449" y="567817"/>
                  </a:lnTo>
                  <a:lnTo>
                    <a:pt x="61468" y="544957"/>
                  </a:lnTo>
                  <a:lnTo>
                    <a:pt x="232918" y="732790"/>
                  </a:lnTo>
                  <a:lnTo>
                    <a:pt x="207899" y="755650"/>
                  </a:lnTo>
                  <a:lnTo>
                    <a:pt x="182880" y="732790"/>
                  </a:lnTo>
                  <a:lnTo>
                    <a:pt x="354457" y="544957"/>
                  </a:lnTo>
                  <a:lnTo>
                    <a:pt x="379476" y="567817"/>
                  </a:lnTo>
                  <a:lnTo>
                    <a:pt x="379476" y="601726"/>
                  </a:lnTo>
                  <a:lnTo>
                    <a:pt x="293751" y="601726"/>
                  </a:lnTo>
                  <a:cubicBezTo>
                    <a:pt x="275082" y="601726"/>
                    <a:pt x="259842" y="586613"/>
                    <a:pt x="259842" y="567817"/>
                  </a:cubicBezTo>
                  <a:lnTo>
                    <a:pt x="259842" y="33909"/>
                  </a:lnTo>
                  <a:lnTo>
                    <a:pt x="293751" y="33909"/>
                  </a:lnTo>
                  <a:lnTo>
                    <a:pt x="293751" y="67691"/>
                  </a:lnTo>
                  <a:lnTo>
                    <a:pt x="122174" y="67691"/>
                  </a:lnTo>
                  <a:lnTo>
                    <a:pt x="122174" y="33909"/>
                  </a:lnTo>
                  <a:lnTo>
                    <a:pt x="156083" y="33909"/>
                  </a:lnTo>
                  <a:lnTo>
                    <a:pt x="156083" y="567817"/>
                  </a:lnTo>
                  <a:cubicBezTo>
                    <a:pt x="156083" y="586486"/>
                    <a:pt x="140970" y="601726"/>
                    <a:pt x="122174" y="601726"/>
                  </a:cubicBezTo>
                  <a:lnTo>
                    <a:pt x="36449" y="601726"/>
                  </a:lnTo>
                  <a:close/>
                </a:path>
              </a:pathLst>
            </a:custGeom>
            <a:solidFill>
              <a:srgbClr val="2EBFE5"/>
            </a:solidFill>
          </p:spPr>
          <p:txBody>
            <a:bodyPr/>
            <a:lstStyle/>
            <a:p>
              <a:endParaRPr lang="en-US"/>
            </a:p>
          </p:txBody>
        </p:sp>
      </p:grpSp>
      <p:grpSp>
        <p:nvGrpSpPr>
          <p:cNvPr id="32" name="Group 32"/>
          <p:cNvGrpSpPr/>
          <p:nvPr/>
        </p:nvGrpSpPr>
        <p:grpSpPr>
          <a:xfrm>
            <a:off x="2775944" y="2657506"/>
            <a:ext cx="4301490" cy="1477328"/>
            <a:chOff x="0" y="0"/>
            <a:chExt cx="5735320" cy="1969771"/>
          </a:xfrm>
        </p:grpSpPr>
        <p:sp>
          <p:nvSpPr>
            <p:cNvPr id="33" name="Freeform 33"/>
            <p:cNvSpPr/>
            <p:nvPr/>
          </p:nvSpPr>
          <p:spPr>
            <a:xfrm>
              <a:off x="0" y="0"/>
              <a:ext cx="5735320" cy="1969770"/>
            </a:xfrm>
            <a:custGeom>
              <a:avLst/>
              <a:gdLst/>
              <a:ahLst/>
              <a:cxnLst/>
              <a:rect l="l" t="t" r="r" b="b"/>
              <a:pathLst>
                <a:path w="5735320" h="1969770">
                  <a:moveTo>
                    <a:pt x="0" y="0"/>
                  </a:moveTo>
                  <a:lnTo>
                    <a:pt x="5735320" y="0"/>
                  </a:lnTo>
                  <a:lnTo>
                    <a:pt x="5735320" y="1969770"/>
                  </a:lnTo>
                  <a:lnTo>
                    <a:pt x="0" y="1969770"/>
                  </a:lnTo>
                  <a:close/>
                </a:path>
              </a:pathLst>
            </a:custGeom>
            <a:solidFill>
              <a:srgbClr val="2EBFE5"/>
            </a:solidFill>
          </p:spPr>
          <p:txBody>
            <a:bodyPr/>
            <a:lstStyle/>
            <a:p>
              <a:endParaRPr lang="en-US"/>
            </a:p>
          </p:txBody>
        </p:sp>
        <p:sp>
          <p:nvSpPr>
            <p:cNvPr id="34" name="Freeform 34"/>
            <p:cNvSpPr/>
            <p:nvPr/>
          </p:nvSpPr>
          <p:spPr>
            <a:xfrm>
              <a:off x="-1524" y="-1524"/>
              <a:ext cx="5738368" cy="1972818"/>
            </a:xfrm>
            <a:custGeom>
              <a:avLst/>
              <a:gdLst/>
              <a:ahLst/>
              <a:cxnLst/>
              <a:rect l="l" t="t" r="r" b="b"/>
              <a:pathLst>
                <a:path w="5738368" h="1972818">
                  <a:moveTo>
                    <a:pt x="1524" y="0"/>
                  </a:moveTo>
                  <a:lnTo>
                    <a:pt x="5736844" y="0"/>
                  </a:lnTo>
                  <a:cubicBezTo>
                    <a:pt x="5737733" y="0"/>
                    <a:pt x="5738368" y="762"/>
                    <a:pt x="5738368" y="1524"/>
                  </a:cubicBezTo>
                  <a:lnTo>
                    <a:pt x="5738368" y="1971294"/>
                  </a:lnTo>
                  <a:cubicBezTo>
                    <a:pt x="5738368" y="1972183"/>
                    <a:pt x="5737606" y="1972818"/>
                    <a:pt x="5736844" y="1972818"/>
                  </a:cubicBezTo>
                  <a:lnTo>
                    <a:pt x="1524" y="1972818"/>
                  </a:lnTo>
                  <a:cubicBezTo>
                    <a:pt x="635" y="1972818"/>
                    <a:pt x="0" y="1972056"/>
                    <a:pt x="0" y="1971294"/>
                  </a:cubicBezTo>
                  <a:lnTo>
                    <a:pt x="0" y="1524"/>
                  </a:lnTo>
                  <a:cubicBezTo>
                    <a:pt x="0" y="635"/>
                    <a:pt x="762" y="0"/>
                    <a:pt x="1524" y="0"/>
                  </a:cubicBezTo>
                  <a:moveTo>
                    <a:pt x="1524" y="3048"/>
                  </a:moveTo>
                  <a:lnTo>
                    <a:pt x="1524" y="1524"/>
                  </a:lnTo>
                  <a:lnTo>
                    <a:pt x="3048" y="1524"/>
                  </a:lnTo>
                  <a:lnTo>
                    <a:pt x="3048" y="1971294"/>
                  </a:lnTo>
                  <a:lnTo>
                    <a:pt x="1524" y="1971294"/>
                  </a:lnTo>
                  <a:lnTo>
                    <a:pt x="1524" y="1969770"/>
                  </a:lnTo>
                  <a:lnTo>
                    <a:pt x="5736844" y="1969770"/>
                  </a:lnTo>
                  <a:lnTo>
                    <a:pt x="5736844" y="1971294"/>
                  </a:lnTo>
                  <a:lnTo>
                    <a:pt x="5735320" y="1971294"/>
                  </a:lnTo>
                  <a:lnTo>
                    <a:pt x="5735320" y="1524"/>
                  </a:lnTo>
                  <a:lnTo>
                    <a:pt x="5736844" y="1524"/>
                  </a:lnTo>
                  <a:lnTo>
                    <a:pt x="5736844" y="3048"/>
                  </a:lnTo>
                  <a:lnTo>
                    <a:pt x="1524" y="3048"/>
                  </a:lnTo>
                  <a:close/>
                </a:path>
              </a:pathLst>
            </a:custGeom>
            <a:solidFill>
              <a:srgbClr val="2EBFE5"/>
            </a:solidFill>
          </p:spPr>
          <p:txBody>
            <a:bodyPr/>
            <a:lstStyle/>
            <a:p>
              <a:endParaRPr lang="en-US"/>
            </a:p>
          </p:txBody>
        </p:sp>
        <p:sp>
          <p:nvSpPr>
            <p:cNvPr id="35" name="TextBox 35"/>
            <p:cNvSpPr txBox="1"/>
            <p:nvPr/>
          </p:nvSpPr>
          <p:spPr>
            <a:xfrm>
              <a:off x="0" y="0"/>
              <a:ext cx="5735320" cy="1969771"/>
            </a:xfrm>
            <a:prstGeom prst="rect">
              <a:avLst/>
            </a:prstGeom>
          </p:spPr>
          <p:txBody>
            <a:bodyPr lIns="50800" tIns="50800" rIns="50800" bIns="50800" rtlCol="0" anchor="t"/>
            <a:lstStyle/>
            <a:p>
              <a:pPr marL="0" lvl="0" indent="0" algn="l">
                <a:lnSpc>
                  <a:spcPts val="3359"/>
                </a:lnSpc>
              </a:pPr>
              <a:r>
                <a:rPr lang="en-US" sz="2799">
                  <a:solidFill>
                    <a:srgbClr val="FF0000"/>
                  </a:solidFill>
                  <a:latin typeface="Source Sans Pro"/>
                  <a:ea typeface="Source Sans Pro"/>
                  <a:cs typeface="Source Sans Pro"/>
                  <a:sym typeface="Source Sans Pro"/>
                </a:rPr>
                <a:t>Jei paspausite Tinkercad logotipą, visada grįšite į savo prietaisų skydelį</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95044" y="24810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1799999">
            <a:off x="16816000" y="1121926"/>
            <a:ext cx="2906298" cy="3063248"/>
          </a:xfrm>
          <a:custGeom>
            <a:avLst/>
            <a:gdLst/>
            <a:ahLst/>
            <a:cxnLst/>
            <a:rect l="l" t="t" r="r" b="b"/>
            <a:pathLst>
              <a:path w="2906298" h="3063248">
                <a:moveTo>
                  <a:pt x="0" y="0"/>
                </a:moveTo>
                <a:lnTo>
                  <a:pt x="2906298" y="0"/>
                </a:lnTo>
                <a:lnTo>
                  <a:pt x="2906298" y="3063248"/>
                </a:lnTo>
                <a:lnTo>
                  <a:pt x="0" y="3063248"/>
                </a:lnTo>
                <a:lnTo>
                  <a:pt x="0" y="0"/>
                </a:lnTo>
                <a:close/>
              </a:path>
            </a:pathLst>
          </a:custGeom>
          <a:blipFill>
            <a:blip r:embed="rId5"/>
            <a:stretch>
              <a:fillRect/>
            </a:stretch>
          </a:blipFill>
        </p:spPr>
        <p:txBody>
          <a:bodyPr/>
          <a:lstStyle/>
          <a:p>
            <a:endParaRPr lang="en-US"/>
          </a:p>
        </p:txBody>
      </p:sp>
      <p:sp>
        <p:nvSpPr>
          <p:cNvPr id="5" name="Freeform 5"/>
          <p:cNvSpPr/>
          <p:nvPr/>
        </p:nvSpPr>
        <p:spPr>
          <a:xfrm>
            <a:off x="17763256" y="470653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6" name="Freeform 6"/>
          <p:cNvSpPr/>
          <p:nvPr/>
        </p:nvSpPr>
        <p:spPr>
          <a:xfrm>
            <a:off x="-1574450" y="851592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sp>
        <p:nvSpPr>
          <p:cNvPr id="7" name="Freeform 7"/>
          <p:cNvSpPr/>
          <p:nvPr/>
        </p:nvSpPr>
        <p:spPr>
          <a:xfrm>
            <a:off x="461924" y="1711220"/>
            <a:ext cx="10485120" cy="4239944"/>
          </a:xfrm>
          <a:custGeom>
            <a:avLst/>
            <a:gdLst/>
            <a:ahLst/>
            <a:cxnLst/>
            <a:rect l="l" t="t" r="r" b="b"/>
            <a:pathLst>
              <a:path w="10485120" h="4239944">
                <a:moveTo>
                  <a:pt x="0" y="0"/>
                </a:moveTo>
                <a:lnTo>
                  <a:pt x="10485120" y="0"/>
                </a:lnTo>
                <a:lnTo>
                  <a:pt x="10485120" y="4239944"/>
                </a:lnTo>
                <a:lnTo>
                  <a:pt x="0" y="4239944"/>
                </a:lnTo>
                <a:lnTo>
                  <a:pt x="0" y="0"/>
                </a:lnTo>
                <a:close/>
              </a:path>
            </a:pathLst>
          </a:custGeom>
          <a:blipFill>
            <a:blip r:embed="rId6"/>
            <a:stretch>
              <a:fillRect/>
            </a:stretch>
          </a:blipFill>
        </p:spPr>
        <p:txBody>
          <a:bodyPr/>
          <a:lstStyle/>
          <a:p>
            <a:endParaRPr lang="en-US"/>
          </a:p>
        </p:txBody>
      </p:sp>
      <p:sp>
        <p:nvSpPr>
          <p:cNvPr id="8" name="Freeform 8"/>
          <p:cNvSpPr/>
          <p:nvPr/>
        </p:nvSpPr>
        <p:spPr>
          <a:xfrm>
            <a:off x="11539126" y="1711220"/>
            <a:ext cx="5692824" cy="4239944"/>
          </a:xfrm>
          <a:custGeom>
            <a:avLst/>
            <a:gdLst/>
            <a:ahLst/>
            <a:cxnLst/>
            <a:rect l="l" t="t" r="r" b="b"/>
            <a:pathLst>
              <a:path w="5692824" h="4239944">
                <a:moveTo>
                  <a:pt x="0" y="0"/>
                </a:moveTo>
                <a:lnTo>
                  <a:pt x="5692824" y="0"/>
                </a:lnTo>
                <a:lnTo>
                  <a:pt x="5692824" y="4239944"/>
                </a:lnTo>
                <a:lnTo>
                  <a:pt x="0" y="4239944"/>
                </a:lnTo>
                <a:lnTo>
                  <a:pt x="0" y="0"/>
                </a:lnTo>
                <a:close/>
              </a:path>
            </a:pathLst>
          </a:custGeom>
          <a:blipFill>
            <a:blip r:embed="rId7"/>
            <a:stretch>
              <a:fillRect/>
            </a:stretch>
          </a:blipFill>
        </p:spPr>
        <p:txBody>
          <a:bodyPr/>
          <a:lstStyle/>
          <a:p>
            <a:endParaRPr lang="en-US"/>
          </a:p>
        </p:txBody>
      </p:sp>
      <p:grpSp>
        <p:nvGrpSpPr>
          <p:cNvPr id="9" name="Group 9"/>
          <p:cNvGrpSpPr/>
          <p:nvPr/>
        </p:nvGrpSpPr>
        <p:grpSpPr>
          <a:xfrm>
            <a:off x="461924" y="975360"/>
            <a:ext cx="2014014" cy="615554"/>
            <a:chOff x="0" y="0"/>
            <a:chExt cx="2685352" cy="820739"/>
          </a:xfrm>
        </p:grpSpPr>
        <p:sp>
          <p:nvSpPr>
            <p:cNvPr id="10" name="Freeform 10"/>
            <p:cNvSpPr/>
            <p:nvPr/>
          </p:nvSpPr>
          <p:spPr>
            <a:xfrm>
              <a:off x="0" y="0"/>
              <a:ext cx="2685415" cy="820801"/>
            </a:xfrm>
            <a:custGeom>
              <a:avLst/>
              <a:gdLst/>
              <a:ahLst/>
              <a:cxnLst/>
              <a:rect l="l" t="t" r="r" b="b"/>
              <a:pathLst>
                <a:path w="2685415" h="820801">
                  <a:moveTo>
                    <a:pt x="0" y="0"/>
                  </a:moveTo>
                  <a:lnTo>
                    <a:pt x="2685415" y="0"/>
                  </a:lnTo>
                  <a:lnTo>
                    <a:pt x="2685415" y="820801"/>
                  </a:lnTo>
                  <a:lnTo>
                    <a:pt x="0" y="820801"/>
                  </a:lnTo>
                  <a:close/>
                </a:path>
              </a:pathLst>
            </a:custGeom>
            <a:solidFill>
              <a:srgbClr val="2EBFE5"/>
            </a:solidFill>
          </p:spPr>
          <p:txBody>
            <a:bodyPr/>
            <a:lstStyle/>
            <a:p>
              <a:endParaRPr lang="en-US"/>
            </a:p>
          </p:txBody>
        </p:sp>
        <p:sp>
          <p:nvSpPr>
            <p:cNvPr id="11" name="Freeform 11"/>
            <p:cNvSpPr/>
            <p:nvPr/>
          </p:nvSpPr>
          <p:spPr>
            <a:xfrm>
              <a:off x="-1524" y="-1524"/>
              <a:ext cx="2688463" cy="823849"/>
            </a:xfrm>
            <a:custGeom>
              <a:avLst/>
              <a:gdLst/>
              <a:ahLst/>
              <a:cxnLst/>
              <a:rect l="l" t="t" r="r" b="b"/>
              <a:pathLst>
                <a:path w="2688463" h="823849">
                  <a:moveTo>
                    <a:pt x="1524" y="0"/>
                  </a:moveTo>
                  <a:lnTo>
                    <a:pt x="2686939" y="0"/>
                  </a:lnTo>
                  <a:cubicBezTo>
                    <a:pt x="2687828" y="0"/>
                    <a:pt x="2688463" y="762"/>
                    <a:pt x="2688463" y="1524"/>
                  </a:cubicBezTo>
                  <a:lnTo>
                    <a:pt x="2688463" y="822325"/>
                  </a:lnTo>
                  <a:cubicBezTo>
                    <a:pt x="2688463" y="823214"/>
                    <a:pt x="2687701" y="823849"/>
                    <a:pt x="2686939" y="823849"/>
                  </a:cubicBezTo>
                  <a:lnTo>
                    <a:pt x="1524" y="823849"/>
                  </a:lnTo>
                  <a:cubicBezTo>
                    <a:pt x="635" y="823849"/>
                    <a:pt x="0" y="823087"/>
                    <a:pt x="0" y="822325"/>
                  </a:cubicBezTo>
                  <a:lnTo>
                    <a:pt x="0" y="1524"/>
                  </a:lnTo>
                  <a:cubicBezTo>
                    <a:pt x="0" y="635"/>
                    <a:pt x="762" y="0"/>
                    <a:pt x="1524" y="0"/>
                  </a:cubicBezTo>
                  <a:moveTo>
                    <a:pt x="1524" y="3048"/>
                  </a:moveTo>
                  <a:lnTo>
                    <a:pt x="1524" y="1524"/>
                  </a:lnTo>
                  <a:lnTo>
                    <a:pt x="3048" y="1524"/>
                  </a:lnTo>
                  <a:lnTo>
                    <a:pt x="3048" y="822325"/>
                  </a:lnTo>
                  <a:lnTo>
                    <a:pt x="1524" y="822325"/>
                  </a:lnTo>
                  <a:lnTo>
                    <a:pt x="1524" y="820674"/>
                  </a:lnTo>
                  <a:lnTo>
                    <a:pt x="2686939" y="820674"/>
                  </a:lnTo>
                  <a:lnTo>
                    <a:pt x="2686939" y="822198"/>
                  </a:lnTo>
                  <a:lnTo>
                    <a:pt x="2685415" y="822198"/>
                  </a:lnTo>
                  <a:lnTo>
                    <a:pt x="2685415" y="1524"/>
                  </a:lnTo>
                  <a:lnTo>
                    <a:pt x="2686939" y="1524"/>
                  </a:lnTo>
                  <a:lnTo>
                    <a:pt x="2686939" y="3048"/>
                  </a:lnTo>
                  <a:lnTo>
                    <a:pt x="1524" y="3048"/>
                  </a:lnTo>
                  <a:close/>
                </a:path>
              </a:pathLst>
            </a:custGeom>
            <a:solidFill>
              <a:srgbClr val="2EBFE5"/>
            </a:solidFill>
          </p:spPr>
          <p:txBody>
            <a:bodyPr/>
            <a:lstStyle/>
            <a:p>
              <a:endParaRPr lang="en-US"/>
            </a:p>
          </p:txBody>
        </p:sp>
        <p:sp>
          <p:nvSpPr>
            <p:cNvPr id="12" name="TextBox 12"/>
            <p:cNvSpPr txBox="1"/>
            <p:nvPr/>
          </p:nvSpPr>
          <p:spPr>
            <a:xfrm>
              <a:off x="0" y="-9525"/>
              <a:ext cx="2685352" cy="830264"/>
            </a:xfrm>
            <a:prstGeom prst="rect">
              <a:avLst/>
            </a:prstGeom>
          </p:spPr>
          <p:txBody>
            <a:bodyPr lIns="50800" tIns="50800" rIns="50800" bIns="50800" rtlCol="0" anchor="t"/>
            <a:lstStyle/>
            <a:p>
              <a:pPr marL="0" lvl="0" indent="0" algn="l">
                <a:lnSpc>
                  <a:spcPts val="2510"/>
                </a:lnSpc>
              </a:pPr>
              <a:r>
                <a:rPr lang="en-US" sz="2091">
                  <a:solidFill>
                    <a:srgbClr val="FF0000"/>
                  </a:solidFill>
                  <a:latin typeface="Source Sans Pro"/>
                  <a:ea typeface="Source Sans Pro"/>
                  <a:cs typeface="Source Sans Pro"/>
                  <a:sym typeface="Source Sans Pro"/>
                </a:rPr>
                <a:t>Prietaisų skydelis</a:t>
              </a:r>
            </a:p>
          </p:txBody>
        </p:sp>
      </p:grpSp>
      <p:grpSp>
        <p:nvGrpSpPr>
          <p:cNvPr id="13" name="Group 13"/>
          <p:cNvGrpSpPr/>
          <p:nvPr/>
        </p:nvGrpSpPr>
        <p:grpSpPr>
          <a:xfrm>
            <a:off x="11384280" y="975358"/>
            <a:ext cx="3995326" cy="615554"/>
            <a:chOff x="0" y="0"/>
            <a:chExt cx="5327101" cy="820739"/>
          </a:xfrm>
        </p:grpSpPr>
        <p:sp>
          <p:nvSpPr>
            <p:cNvPr id="14" name="Freeform 14"/>
            <p:cNvSpPr/>
            <p:nvPr/>
          </p:nvSpPr>
          <p:spPr>
            <a:xfrm>
              <a:off x="0" y="0"/>
              <a:ext cx="5327142" cy="820801"/>
            </a:xfrm>
            <a:custGeom>
              <a:avLst/>
              <a:gdLst/>
              <a:ahLst/>
              <a:cxnLst/>
              <a:rect l="l" t="t" r="r" b="b"/>
              <a:pathLst>
                <a:path w="5327142" h="820801">
                  <a:moveTo>
                    <a:pt x="0" y="0"/>
                  </a:moveTo>
                  <a:lnTo>
                    <a:pt x="5327142" y="0"/>
                  </a:lnTo>
                  <a:lnTo>
                    <a:pt x="5327142" y="820801"/>
                  </a:lnTo>
                  <a:lnTo>
                    <a:pt x="0" y="820801"/>
                  </a:lnTo>
                  <a:close/>
                </a:path>
              </a:pathLst>
            </a:custGeom>
            <a:solidFill>
              <a:srgbClr val="2EBFE5"/>
            </a:solidFill>
          </p:spPr>
          <p:txBody>
            <a:bodyPr/>
            <a:lstStyle/>
            <a:p>
              <a:endParaRPr lang="en-US"/>
            </a:p>
          </p:txBody>
        </p:sp>
        <p:sp>
          <p:nvSpPr>
            <p:cNvPr id="15" name="Freeform 15"/>
            <p:cNvSpPr/>
            <p:nvPr/>
          </p:nvSpPr>
          <p:spPr>
            <a:xfrm>
              <a:off x="-1524" y="-1524"/>
              <a:ext cx="5330190" cy="823849"/>
            </a:xfrm>
            <a:custGeom>
              <a:avLst/>
              <a:gdLst/>
              <a:ahLst/>
              <a:cxnLst/>
              <a:rect l="l" t="t" r="r" b="b"/>
              <a:pathLst>
                <a:path w="5330190" h="823849">
                  <a:moveTo>
                    <a:pt x="1524" y="0"/>
                  </a:moveTo>
                  <a:lnTo>
                    <a:pt x="5328666" y="0"/>
                  </a:lnTo>
                  <a:cubicBezTo>
                    <a:pt x="5329555" y="0"/>
                    <a:pt x="5330190" y="762"/>
                    <a:pt x="5330190" y="1524"/>
                  </a:cubicBezTo>
                  <a:lnTo>
                    <a:pt x="5330190" y="822325"/>
                  </a:lnTo>
                  <a:cubicBezTo>
                    <a:pt x="5330190" y="823214"/>
                    <a:pt x="5329428" y="823849"/>
                    <a:pt x="5328666" y="823849"/>
                  </a:cubicBezTo>
                  <a:lnTo>
                    <a:pt x="1524" y="823849"/>
                  </a:lnTo>
                  <a:cubicBezTo>
                    <a:pt x="635" y="823849"/>
                    <a:pt x="0" y="823087"/>
                    <a:pt x="0" y="822325"/>
                  </a:cubicBezTo>
                  <a:lnTo>
                    <a:pt x="0" y="1524"/>
                  </a:lnTo>
                  <a:cubicBezTo>
                    <a:pt x="0" y="635"/>
                    <a:pt x="762" y="0"/>
                    <a:pt x="1524" y="0"/>
                  </a:cubicBezTo>
                  <a:moveTo>
                    <a:pt x="1524" y="3048"/>
                  </a:moveTo>
                  <a:lnTo>
                    <a:pt x="1524" y="1524"/>
                  </a:lnTo>
                  <a:lnTo>
                    <a:pt x="3048" y="1524"/>
                  </a:lnTo>
                  <a:lnTo>
                    <a:pt x="3048" y="822325"/>
                  </a:lnTo>
                  <a:lnTo>
                    <a:pt x="1524" y="822325"/>
                  </a:lnTo>
                  <a:lnTo>
                    <a:pt x="1524" y="820674"/>
                  </a:lnTo>
                  <a:lnTo>
                    <a:pt x="5328666" y="820674"/>
                  </a:lnTo>
                  <a:lnTo>
                    <a:pt x="5328666" y="822198"/>
                  </a:lnTo>
                  <a:lnTo>
                    <a:pt x="5327142" y="822198"/>
                  </a:lnTo>
                  <a:lnTo>
                    <a:pt x="5327142" y="1524"/>
                  </a:lnTo>
                  <a:lnTo>
                    <a:pt x="5328666" y="1524"/>
                  </a:lnTo>
                  <a:lnTo>
                    <a:pt x="5328666" y="3048"/>
                  </a:lnTo>
                  <a:lnTo>
                    <a:pt x="1524" y="3048"/>
                  </a:lnTo>
                  <a:close/>
                </a:path>
              </a:pathLst>
            </a:custGeom>
            <a:solidFill>
              <a:srgbClr val="2EBFE5"/>
            </a:solidFill>
          </p:spPr>
          <p:txBody>
            <a:bodyPr/>
            <a:lstStyle/>
            <a:p>
              <a:endParaRPr lang="en-US"/>
            </a:p>
          </p:txBody>
        </p:sp>
        <p:sp>
          <p:nvSpPr>
            <p:cNvPr id="16" name="TextBox 16"/>
            <p:cNvSpPr txBox="1"/>
            <p:nvPr/>
          </p:nvSpPr>
          <p:spPr>
            <a:xfrm>
              <a:off x="0" y="9525"/>
              <a:ext cx="5327101" cy="811214"/>
            </a:xfrm>
            <a:prstGeom prst="rect">
              <a:avLst/>
            </a:prstGeom>
          </p:spPr>
          <p:txBody>
            <a:bodyPr lIns="50800" tIns="50800" rIns="50800" bIns="50800" rtlCol="0" anchor="t"/>
            <a:lstStyle/>
            <a:p>
              <a:pPr marL="0" lvl="0" indent="0" algn="l">
                <a:lnSpc>
                  <a:spcPts val="3191"/>
                </a:lnSpc>
              </a:pPr>
              <a:r>
                <a:rPr lang="en-US" sz="2659">
                  <a:solidFill>
                    <a:srgbClr val="FF0000"/>
                  </a:solidFill>
                  <a:latin typeface="Source Sans Pro"/>
                  <a:ea typeface="Source Sans Pro"/>
                  <a:cs typeface="Source Sans Pro"/>
                  <a:sym typeface="Source Sans Pro"/>
                </a:rPr>
                <a:t>Projekto suvestinės ekranas</a:t>
              </a:r>
            </a:p>
          </p:txBody>
        </p:sp>
      </p:grpSp>
      <p:grpSp>
        <p:nvGrpSpPr>
          <p:cNvPr id="17" name="Group 17"/>
          <p:cNvGrpSpPr/>
          <p:nvPr/>
        </p:nvGrpSpPr>
        <p:grpSpPr>
          <a:xfrm>
            <a:off x="461924" y="5679364"/>
            <a:ext cx="6582800" cy="1738800"/>
            <a:chOff x="0" y="0"/>
            <a:chExt cx="8777067" cy="2318400"/>
          </a:xfrm>
        </p:grpSpPr>
        <p:sp>
          <p:nvSpPr>
            <p:cNvPr id="18" name="Freeform 18"/>
            <p:cNvSpPr/>
            <p:nvPr/>
          </p:nvSpPr>
          <p:spPr>
            <a:xfrm>
              <a:off x="0" y="0"/>
              <a:ext cx="8777067" cy="2318400"/>
            </a:xfrm>
            <a:custGeom>
              <a:avLst/>
              <a:gdLst/>
              <a:ahLst/>
              <a:cxnLst/>
              <a:rect l="l" t="t" r="r" b="b"/>
              <a:pathLst>
                <a:path w="8777067" h="2318400">
                  <a:moveTo>
                    <a:pt x="0" y="0"/>
                  </a:moveTo>
                  <a:lnTo>
                    <a:pt x="8777067" y="0"/>
                  </a:lnTo>
                  <a:lnTo>
                    <a:pt x="8777067" y="2318400"/>
                  </a:lnTo>
                  <a:lnTo>
                    <a:pt x="0" y="2318400"/>
                  </a:lnTo>
                  <a:close/>
                </a:path>
              </a:pathLst>
            </a:custGeom>
            <a:solidFill>
              <a:srgbClr val="000000">
                <a:alpha val="0"/>
              </a:srgbClr>
            </a:solidFill>
          </p:spPr>
          <p:txBody>
            <a:bodyPr/>
            <a:lstStyle/>
            <a:p>
              <a:endParaRPr lang="en-US"/>
            </a:p>
          </p:txBody>
        </p:sp>
        <p:sp>
          <p:nvSpPr>
            <p:cNvPr id="19" name="TextBox 19"/>
            <p:cNvSpPr txBox="1"/>
            <p:nvPr/>
          </p:nvSpPr>
          <p:spPr>
            <a:xfrm>
              <a:off x="0" y="0"/>
              <a:ext cx="8777067" cy="2318400"/>
            </a:xfrm>
            <a:prstGeom prst="rect">
              <a:avLst/>
            </a:prstGeom>
          </p:spPr>
          <p:txBody>
            <a:bodyPr lIns="0" tIns="0" rIns="0" bIns="0" rtlCol="0" anchor="ctr"/>
            <a:lstStyle/>
            <a:p>
              <a:pPr marL="675639" lvl="1" indent="-337820" algn="l">
                <a:lnSpc>
                  <a:spcPts val="3359"/>
                </a:lnSpc>
                <a:buFont typeface="Arial"/>
                <a:buChar char="•"/>
              </a:pPr>
              <a:r>
                <a:rPr lang="en-US" sz="2799">
                  <a:solidFill>
                    <a:srgbClr val="FFFFFF"/>
                  </a:solidFill>
                  <a:latin typeface="Source Sans Pro"/>
                  <a:ea typeface="Source Sans Pro"/>
                  <a:cs typeface="Source Sans Pro"/>
                  <a:sym typeface="Source Sans Pro"/>
                </a:rPr>
                <a:t>Žiūrėti projektą</a:t>
              </a:r>
            </a:p>
            <a:p>
              <a:pPr marL="675639" lvl="1" indent="-337820" algn="l">
                <a:lnSpc>
                  <a:spcPts val="3359"/>
                </a:lnSpc>
                <a:buFont typeface="Arial"/>
                <a:buChar char="•"/>
              </a:pPr>
              <a:r>
                <a:rPr lang="en-US" sz="2799">
                  <a:solidFill>
                    <a:srgbClr val="FFFFFF"/>
                  </a:solidFill>
                  <a:latin typeface="Source Sans Pro"/>
                  <a:ea typeface="Source Sans Pro"/>
                  <a:cs typeface="Source Sans Pro"/>
                  <a:sym typeface="Source Sans Pro"/>
                </a:rPr>
                <a:t>Atidarykite projekto suvestinės ekraną</a:t>
              </a:r>
            </a:p>
          </p:txBody>
        </p:sp>
      </p:grpSp>
      <p:grpSp>
        <p:nvGrpSpPr>
          <p:cNvPr id="20" name="Group 20"/>
          <p:cNvGrpSpPr/>
          <p:nvPr/>
        </p:nvGrpSpPr>
        <p:grpSpPr>
          <a:xfrm>
            <a:off x="11539126" y="6878984"/>
            <a:ext cx="6582800" cy="2426102"/>
            <a:chOff x="0" y="0"/>
            <a:chExt cx="8777067" cy="3234803"/>
          </a:xfrm>
        </p:grpSpPr>
        <p:sp>
          <p:nvSpPr>
            <p:cNvPr id="21" name="Freeform 21"/>
            <p:cNvSpPr/>
            <p:nvPr/>
          </p:nvSpPr>
          <p:spPr>
            <a:xfrm>
              <a:off x="0" y="0"/>
              <a:ext cx="8777067" cy="3234803"/>
            </a:xfrm>
            <a:custGeom>
              <a:avLst/>
              <a:gdLst/>
              <a:ahLst/>
              <a:cxnLst/>
              <a:rect l="l" t="t" r="r" b="b"/>
              <a:pathLst>
                <a:path w="8777067" h="3234803">
                  <a:moveTo>
                    <a:pt x="0" y="0"/>
                  </a:moveTo>
                  <a:lnTo>
                    <a:pt x="8777067" y="0"/>
                  </a:lnTo>
                  <a:lnTo>
                    <a:pt x="8777067" y="3234803"/>
                  </a:lnTo>
                  <a:lnTo>
                    <a:pt x="0" y="3234803"/>
                  </a:lnTo>
                  <a:close/>
                </a:path>
              </a:pathLst>
            </a:custGeom>
            <a:solidFill>
              <a:srgbClr val="000000">
                <a:alpha val="0"/>
              </a:srgbClr>
            </a:solidFill>
          </p:spPr>
          <p:txBody>
            <a:bodyPr/>
            <a:lstStyle/>
            <a:p>
              <a:endParaRPr lang="en-US"/>
            </a:p>
          </p:txBody>
        </p:sp>
        <p:sp>
          <p:nvSpPr>
            <p:cNvPr id="22" name="TextBox 22"/>
            <p:cNvSpPr txBox="1"/>
            <p:nvPr/>
          </p:nvSpPr>
          <p:spPr>
            <a:xfrm>
              <a:off x="0" y="9525"/>
              <a:ext cx="8777067" cy="3225278"/>
            </a:xfrm>
            <a:prstGeom prst="rect">
              <a:avLst/>
            </a:prstGeom>
          </p:spPr>
          <p:txBody>
            <a:bodyPr lIns="0" tIns="0" rIns="0" bIns="0" rtlCol="0" anchor="ctr"/>
            <a:lstStyle/>
            <a:p>
              <a:pPr marL="542306" lvl="1" indent="-271153" algn="l">
                <a:lnSpc>
                  <a:spcPts val="2696"/>
                </a:lnSpc>
                <a:buFont typeface="Arial"/>
                <a:buChar char="•"/>
              </a:pPr>
              <a:r>
                <a:rPr lang="en-US" sz="2247">
                  <a:solidFill>
                    <a:srgbClr val="FFFFFF"/>
                  </a:solidFill>
                  <a:latin typeface="Source Sans Pro"/>
                  <a:ea typeface="Source Sans Pro"/>
                  <a:cs typeface="Source Sans Pro"/>
                  <a:sym typeface="Source Sans Pro"/>
                </a:rPr>
                <a:t>Projekto pavadinimas</a:t>
              </a:r>
            </a:p>
            <a:p>
              <a:pPr marL="542306" lvl="1" indent="-271153" algn="l">
                <a:lnSpc>
                  <a:spcPts val="2696"/>
                </a:lnSpc>
                <a:buFont typeface="Arial"/>
                <a:buChar char="•"/>
              </a:pPr>
              <a:r>
                <a:rPr lang="en-US" sz="2247">
                  <a:solidFill>
                    <a:srgbClr val="FFFFFF"/>
                  </a:solidFill>
                  <a:latin typeface="Source Sans Pro"/>
                  <a:ea typeface="Source Sans Pro"/>
                  <a:cs typeface="Source Sans Pro"/>
                  <a:sym typeface="Source Sans Pro"/>
                </a:rPr>
                <a:t>Projekto vaizdas</a:t>
              </a:r>
            </a:p>
            <a:p>
              <a:pPr marL="542306" lvl="1" indent="-271153" algn="l">
                <a:lnSpc>
                  <a:spcPts val="2696"/>
                </a:lnSpc>
                <a:buFont typeface="Arial"/>
                <a:buChar char="•"/>
              </a:pPr>
              <a:r>
                <a:rPr lang="en-US" sz="2247">
                  <a:solidFill>
                    <a:srgbClr val="FFFFFF"/>
                  </a:solidFill>
                  <a:latin typeface="Source Sans Pro"/>
                  <a:ea typeface="Source Sans Pro"/>
                  <a:cs typeface="Source Sans Pro"/>
                  <a:sym typeface="Source Sans Pro"/>
                </a:rPr>
                <a:t>Peržiūrėkite projektą 3D formatu</a:t>
              </a:r>
            </a:p>
            <a:p>
              <a:pPr marL="542306" lvl="1" indent="-271153" algn="l">
                <a:lnSpc>
                  <a:spcPts val="2696"/>
                </a:lnSpc>
                <a:buFont typeface="Arial"/>
                <a:buChar char="•"/>
              </a:pPr>
              <a:r>
                <a:rPr lang="en-US" sz="2247">
                  <a:solidFill>
                    <a:srgbClr val="FFFFFF"/>
                  </a:solidFill>
                  <a:latin typeface="Source Sans Pro"/>
                  <a:ea typeface="Source Sans Pro"/>
                  <a:cs typeface="Source Sans Pro"/>
                  <a:sym typeface="Source Sans Pro"/>
                </a:rPr>
                <a:t>Manipuliuokite fotoaparato vaizdą 3D modelyje</a:t>
              </a:r>
            </a:p>
            <a:p>
              <a:pPr marL="542306" lvl="1" indent="-271153" algn="l">
                <a:lnSpc>
                  <a:spcPts val="2696"/>
                </a:lnSpc>
                <a:buFont typeface="Arial"/>
                <a:buChar char="•"/>
              </a:pPr>
              <a:r>
                <a:rPr lang="en-US" sz="2247">
                  <a:solidFill>
                    <a:srgbClr val="FFFFFF"/>
                  </a:solidFill>
                  <a:latin typeface="Source Sans Pro"/>
                  <a:ea typeface="Source Sans Pro"/>
                  <a:cs typeface="Source Sans Pro"/>
                  <a:sym typeface="Source Sans Pro"/>
                </a:rPr>
                <a:t>Eikite į projekto darbo plokštumą</a:t>
              </a:r>
            </a:p>
            <a:p>
              <a:pPr marL="542306" lvl="1" indent="-271153" algn="l">
                <a:lnSpc>
                  <a:spcPts val="2696"/>
                </a:lnSpc>
                <a:buFont typeface="Arial"/>
                <a:buChar char="•"/>
              </a:pPr>
              <a:r>
                <a:rPr lang="en-US" sz="2247">
                  <a:solidFill>
                    <a:srgbClr val="FFFFFF"/>
                  </a:solidFill>
                  <a:latin typeface="Source Sans Pro"/>
                  <a:ea typeface="Source Sans Pro"/>
                  <a:cs typeface="Source Sans Pro"/>
                  <a:sym typeface="Source Sans Pro"/>
                </a:rPr>
                <a:t>Atsisiųsti projektą</a:t>
              </a:r>
            </a:p>
            <a:p>
              <a:pPr marL="542306" lvl="1" indent="-271153" algn="l">
                <a:lnSpc>
                  <a:spcPts val="2696"/>
                </a:lnSpc>
                <a:buFont typeface="Arial"/>
                <a:buChar char="•"/>
              </a:pPr>
              <a:r>
                <a:rPr lang="en-US" sz="2247">
                  <a:solidFill>
                    <a:srgbClr val="FFFFFF"/>
                  </a:solidFill>
                  <a:latin typeface="Source Sans Pro"/>
                  <a:ea typeface="Source Sans Pro"/>
                  <a:cs typeface="Source Sans Pro"/>
                  <a:sym typeface="Source Sans Pro"/>
                </a:rPr>
                <a:t>Nukopijuoti nuorodą</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1549149" y="4538175"/>
            <a:ext cx="9589950" cy="2378550"/>
            <a:chOff x="0" y="0"/>
            <a:chExt cx="12786600" cy="3171400"/>
          </a:xfrm>
        </p:grpSpPr>
        <p:sp>
          <p:nvSpPr>
            <p:cNvPr id="9" name="Freeform 9"/>
            <p:cNvSpPr/>
            <p:nvPr/>
          </p:nvSpPr>
          <p:spPr>
            <a:xfrm>
              <a:off x="0" y="0"/>
              <a:ext cx="12786600" cy="3171400"/>
            </a:xfrm>
            <a:custGeom>
              <a:avLst/>
              <a:gdLst/>
              <a:ahLst/>
              <a:cxnLst/>
              <a:rect l="l" t="t" r="r" b="b"/>
              <a:pathLst>
                <a:path w="12786600" h="3171400">
                  <a:moveTo>
                    <a:pt x="0" y="0"/>
                  </a:moveTo>
                  <a:lnTo>
                    <a:pt x="12786600" y="0"/>
                  </a:lnTo>
                  <a:lnTo>
                    <a:pt x="1278660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2786600"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Primityvūs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02</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6" name="Freeform 6"/>
          <p:cNvSpPr/>
          <p:nvPr/>
        </p:nvSpPr>
        <p:spPr>
          <a:xfrm>
            <a:off x="2979682" y="2616202"/>
            <a:ext cx="11571322" cy="5538566"/>
          </a:xfrm>
          <a:custGeom>
            <a:avLst/>
            <a:gdLst/>
            <a:ahLst/>
            <a:cxnLst/>
            <a:rect l="l" t="t" r="r" b="b"/>
            <a:pathLst>
              <a:path w="11571322" h="5538566">
                <a:moveTo>
                  <a:pt x="0" y="0"/>
                </a:moveTo>
                <a:lnTo>
                  <a:pt x="11571322" y="0"/>
                </a:lnTo>
                <a:lnTo>
                  <a:pt x="11571322" y="5538566"/>
                </a:lnTo>
                <a:lnTo>
                  <a:pt x="0" y="5538566"/>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744800" y="11948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Primityvūs</a:t>
              </a:r>
            </a:p>
          </p:txBody>
        </p:sp>
      </p:grpSp>
      <p:grpSp>
        <p:nvGrpSpPr>
          <p:cNvPr id="10" name="Group 10"/>
          <p:cNvGrpSpPr/>
          <p:nvPr/>
        </p:nvGrpSpPr>
        <p:grpSpPr>
          <a:xfrm>
            <a:off x="2400300" y="8353486"/>
            <a:ext cx="13061728" cy="1477328"/>
            <a:chOff x="0" y="0"/>
            <a:chExt cx="17415637" cy="1969771"/>
          </a:xfrm>
        </p:grpSpPr>
        <p:sp>
          <p:nvSpPr>
            <p:cNvPr id="11" name="Freeform 11"/>
            <p:cNvSpPr/>
            <p:nvPr/>
          </p:nvSpPr>
          <p:spPr>
            <a:xfrm>
              <a:off x="0" y="0"/>
              <a:ext cx="17415638" cy="1969771"/>
            </a:xfrm>
            <a:custGeom>
              <a:avLst/>
              <a:gdLst/>
              <a:ahLst/>
              <a:cxnLst/>
              <a:rect l="l" t="t" r="r" b="b"/>
              <a:pathLst>
                <a:path w="17415638" h="1969771">
                  <a:moveTo>
                    <a:pt x="0" y="0"/>
                  </a:moveTo>
                  <a:lnTo>
                    <a:pt x="17415638" y="0"/>
                  </a:lnTo>
                  <a:lnTo>
                    <a:pt x="17415638" y="1969771"/>
                  </a:lnTo>
                  <a:lnTo>
                    <a:pt x="0" y="1969771"/>
                  </a:lnTo>
                  <a:close/>
                </a:path>
              </a:pathLst>
            </a:custGeom>
            <a:solidFill>
              <a:srgbClr val="000000">
                <a:alpha val="0"/>
              </a:srgbClr>
            </a:solidFill>
          </p:spPr>
          <p:txBody>
            <a:bodyPr/>
            <a:lstStyle/>
            <a:p>
              <a:endParaRPr lang="en-US"/>
            </a:p>
          </p:txBody>
        </p:sp>
        <p:sp>
          <p:nvSpPr>
            <p:cNvPr id="12" name="TextBox 12"/>
            <p:cNvSpPr txBox="1"/>
            <p:nvPr/>
          </p:nvSpPr>
          <p:spPr>
            <a:xfrm>
              <a:off x="0" y="0"/>
              <a:ext cx="17415637" cy="1969771"/>
            </a:xfrm>
            <a:prstGeom prst="rect">
              <a:avLst/>
            </a:prstGeom>
          </p:spPr>
          <p:txBody>
            <a:bodyPr lIns="0" tIns="0" rIns="0" bIns="0" rtlCol="0" anchor="t"/>
            <a:lstStyle/>
            <a:p>
              <a:pPr marL="0" lvl="0" indent="0" algn="l">
                <a:lnSpc>
                  <a:spcPts val="3317"/>
                </a:lnSpc>
              </a:pPr>
              <a:r>
                <a:rPr lang="en-US" sz="2764">
                  <a:solidFill>
                    <a:srgbClr val="FFFFFF"/>
                  </a:solidFill>
                  <a:latin typeface="Source Sans Pro"/>
                  <a:ea typeface="Source Sans Pro"/>
                  <a:cs typeface="Source Sans Pro"/>
                  <a:sym typeface="Source Sans Pro"/>
                </a:rPr>
                <a:t>Kaip sakiau anksčiau, primityvai yra dešinėje apdirbimo plokštumos pusėje. Norėdami perkelti Primitive į darbo plokštumą, spustelėkite kairįjį pelės klavišą, laikykite nuspaudę ir vilkite į darbo plokštumą. Jei slinksite žemyn, pamatysite daugiau primityvų.</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Tekstas primityvus</a:t>
              </a:r>
            </a:p>
          </p:txBody>
        </p:sp>
      </p:grpSp>
      <p:sp>
        <p:nvSpPr>
          <p:cNvPr id="9" name="Freeform 9"/>
          <p:cNvSpPr/>
          <p:nvPr/>
        </p:nvSpPr>
        <p:spPr>
          <a:xfrm>
            <a:off x="3497580" y="2974630"/>
            <a:ext cx="11292840" cy="5378664"/>
          </a:xfrm>
          <a:custGeom>
            <a:avLst/>
            <a:gdLst/>
            <a:ahLst/>
            <a:cxnLst/>
            <a:rect l="l" t="t" r="r" b="b"/>
            <a:pathLst>
              <a:path w="11292840" h="5378664">
                <a:moveTo>
                  <a:pt x="0" y="0"/>
                </a:moveTo>
                <a:lnTo>
                  <a:pt x="11292840" y="0"/>
                </a:lnTo>
                <a:lnTo>
                  <a:pt x="11292840" y="5378664"/>
                </a:lnTo>
                <a:lnTo>
                  <a:pt x="0" y="5378664"/>
                </a:lnTo>
                <a:lnTo>
                  <a:pt x="0" y="0"/>
                </a:lnTo>
                <a:close/>
              </a:path>
            </a:pathLst>
          </a:custGeom>
          <a:blipFill>
            <a:blip r:embed="rId6"/>
            <a:stretch>
              <a:fillRect/>
            </a:stretch>
          </a:blipFill>
        </p:spPr>
        <p:txBody>
          <a:bodyPr/>
          <a:lstStyle/>
          <a:p>
            <a:endParaRPr lang="en-US"/>
          </a:p>
        </p:txBody>
      </p:sp>
      <p:grpSp>
        <p:nvGrpSpPr>
          <p:cNvPr id="10" name="Group 10"/>
          <p:cNvGrpSpPr/>
          <p:nvPr/>
        </p:nvGrpSpPr>
        <p:grpSpPr>
          <a:xfrm rot="3205539">
            <a:off x="11924338" y="2453376"/>
            <a:ext cx="1046224" cy="1474684"/>
            <a:chOff x="0" y="0"/>
            <a:chExt cx="1394965" cy="1966245"/>
          </a:xfrm>
        </p:grpSpPr>
        <p:sp>
          <p:nvSpPr>
            <p:cNvPr id="11" name="Freeform 11"/>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2" name="Freeform 12"/>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13" name="Group 13"/>
          <p:cNvGrpSpPr/>
          <p:nvPr/>
        </p:nvGrpSpPr>
        <p:grpSpPr>
          <a:xfrm>
            <a:off x="11493502" y="3556000"/>
            <a:ext cx="350520" cy="369748"/>
            <a:chOff x="0" y="0"/>
            <a:chExt cx="467360" cy="492997"/>
          </a:xfrm>
        </p:grpSpPr>
        <p:sp>
          <p:nvSpPr>
            <p:cNvPr id="14" name="Freeform 14"/>
            <p:cNvSpPr/>
            <p:nvPr/>
          </p:nvSpPr>
          <p:spPr>
            <a:xfrm>
              <a:off x="0" y="0"/>
              <a:ext cx="467360" cy="493014"/>
            </a:xfrm>
            <a:custGeom>
              <a:avLst/>
              <a:gdLst/>
              <a:ahLst/>
              <a:cxnLst/>
              <a:rect l="l" t="t" r="r" b="b"/>
              <a:pathLst>
                <a:path w="467360" h="493014">
                  <a:moveTo>
                    <a:pt x="33909" y="0"/>
                  </a:moveTo>
                  <a:lnTo>
                    <a:pt x="433451" y="0"/>
                  </a:lnTo>
                  <a:cubicBezTo>
                    <a:pt x="452120" y="0"/>
                    <a:pt x="467360" y="15113"/>
                    <a:pt x="467360" y="33909"/>
                  </a:cubicBezTo>
                  <a:lnTo>
                    <a:pt x="467360" y="459105"/>
                  </a:lnTo>
                  <a:cubicBezTo>
                    <a:pt x="467360" y="477774"/>
                    <a:pt x="452247" y="493014"/>
                    <a:pt x="433451" y="493014"/>
                  </a:cubicBezTo>
                  <a:lnTo>
                    <a:pt x="33909" y="493014"/>
                  </a:lnTo>
                  <a:cubicBezTo>
                    <a:pt x="15113" y="493014"/>
                    <a:pt x="0" y="477774"/>
                    <a:pt x="0" y="459105"/>
                  </a:cubicBezTo>
                  <a:lnTo>
                    <a:pt x="0" y="33909"/>
                  </a:lnTo>
                  <a:cubicBezTo>
                    <a:pt x="0" y="15113"/>
                    <a:pt x="15113" y="0"/>
                    <a:pt x="33909" y="0"/>
                  </a:cubicBezTo>
                  <a:moveTo>
                    <a:pt x="33909" y="67691"/>
                  </a:moveTo>
                  <a:lnTo>
                    <a:pt x="33909" y="33909"/>
                  </a:lnTo>
                  <a:lnTo>
                    <a:pt x="67691" y="33909"/>
                  </a:lnTo>
                  <a:lnTo>
                    <a:pt x="67691" y="459105"/>
                  </a:lnTo>
                  <a:lnTo>
                    <a:pt x="33909" y="459105"/>
                  </a:lnTo>
                  <a:lnTo>
                    <a:pt x="33909" y="425323"/>
                  </a:lnTo>
                  <a:lnTo>
                    <a:pt x="433451" y="425323"/>
                  </a:lnTo>
                  <a:lnTo>
                    <a:pt x="433451" y="459232"/>
                  </a:lnTo>
                  <a:lnTo>
                    <a:pt x="399669" y="459232"/>
                  </a:lnTo>
                  <a:lnTo>
                    <a:pt x="399669" y="33909"/>
                  </a:lnTo>
                  <a:lnTo>
                    <a:pt x="433578" y="33909"/>
                  </a:lnTo>
                  <a:lnTo>
                    <a:pt x="433578" y="67691"/>
                  </a:lnTo>
                  <a:lnTo>
                    <a:pt x="33909" y="67691"/>
                  </a:lnTo>
                  <a:close/>
                </a:path>
              </a:pathLst>
            </a:custGeom>
            <a:solidFill>
              <a:srgbClr val="FF0000"/>
            </a:solidFill>
          </p:spPr>
          <p:txBody>
            <a:bodyPr/>
            <a:lstStyle/>
            <a:p>
              <a:endParaRPr lang="en-US"/>
            </a:p>
          </p:txBody>
        </p:sp>
      </p:grpSp>
      <p:grpSp>
        <p:nvGrpSpPr>
          <p:cNvPr id="15" name="Group 15"/>
          <p:cNvGrpSpPr/>
          <p:nvPr/>
        </p:nvGrpSpPr>
        <p:grpSpPr>
          <a:xfrm>
            <a:off x="3015156" y="8769254"/>
            <a:ext cx="13061728" cy="1046440"/>
            <a:chOff x="0" y="0"/>
            <a:chExt cx="17415637" cy="1395253"/>
          </a:xfrm>
        </p:grpSpPr>
        <p:sp>
          <p:nvSpPr>
            <p:cNvPr id="16" name="Freeform 16"/>
            <p:cNvSpPr/>
            <p:nvPr/>
          </p:nvSpPr>
          <p:spPr>
            <a:xfrm>
              <a:off x="0" y="0"/>
              <a:ext cx="17415638" cy="1395253"/>
            </a:xfrm>
            <a:custGeom>
              <a:avLst/>
              <a:gdLst/>
              <a:ahLst/>
              <a:cxnLst/>
              <a:rect l="l" t="t" r="r" b="b"/>
              <a:pathLst>
                <a:path w="17415638" h="1395253">
                  <a:moveTo>
                    <a:pt x="0" y="0"/>
                  </a:moveTo>
                  <a:lnTo>
                    <a:pt x="17415638" y="0"/>
                  </a:lnTo>
                  <a:lnTo>
                    <a:pt x="17415638" y="1395253"/>
                  </a:lnTo>
                  <a:lnTo>
                    <a:pt x="0" y="1395253"/>
                  </a:lnTo>
                  <a:close/>
                </a:path>
              </a:pathLst>
            </a:custGeom>
            <a:solidFill>
              <a:srgbClr val="000000">
                <a:alpha val="0"/>
              </a:srgbClr>
            </a:solidFill>
          </p:spPr>
          <p:txBody>
            <a:bodyPr/>
            <a:lstStyle/>
            <a:p>
              <a:endParaRPr lang="en-US"/>
            </a:p>
          </p:txBody>
        </p:sp>
        <p:sp>
          <p:nvSpPr>
            <p:cNvPr id="17" name="TextBox 17"/>
            <p:cNvSpPr txBox="1"/>
            <p:nvPr/>
          </p:nvSpPr>
          <p:spPr>
            <a:xfrm>
              <a:off x="0" y="0"/>
              <a:ext cx="17415637" cy="1395253"/>
            </a:xfrm>
            <a:prstGeom prst="rect">
              <a:avLst/>
            </a:prstGeom>
          </p:spPr>
          <p:txBody>
            <a:bodyPr lIns="0" tIns="0" rIns="0" bIns="0" rtlCol="0" anchor="t"/>
            <a:lstStyle/>
            <a:p>
              <a:pPr marL="0" lvl="0" indent="0" algn="l">
                <a:lnSpc>
                  <a:spcPts val="3359"/>
                </a:lnSpc>
              </a:pPr>
              <a:r>
                <a:rPr lang="en-US" sz="2799">
                  <a:solidFill>
                    <a:srgbClr val="FFFFFF"/>
                  </a:solidFill>
                  <a:latin typeface="Source Sans Pro"/>
                  <a:ea typeface="Source Sans Pro"/>
                  <a:cs typeface="Source Sans Pro"/>
                  <a:sym typeface="Source Sans Pro"/>
                </a:rPr>
                <a:t>Savybėse, kurias galite rasti paspaudę mažą rodyklę, galite pakeisti faktinį tekstą. Taip pat galite pakeisti šriftą, aukštį, kampą ir segmentų skaičių.</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6" name="Freeform 6"/>
          <p:cNvSpPr/>
          <p:nvPr/>
        </p:nvSpPr>
        <p:spPr>
          <a:xfrm>
            <a:off x="10286652" y="2548578"/>
            <a:ext cx="3279402" cy="8491312"/>
          </a:xfrm>
          <a:custGeom>
            <a:avLst/>
            <a:gdLst/>
            <a:ahLst/>
            <a:cxnLst/>
            <a:rect l="l" t="t" r="r" b="b"/>
            <a:pathLst>
              <a:path w="3279402" h="8491312">
                <a:moveTo>
                  <a:pt x="0" y="0"/>
                </a:moveTo>
                <a:lnTo>
                  <a:pt x="3279402" y="0"/>
                </a:lnTo>
                <a:lnTo>
                  <a:pt x="3279402" y="8491312"/>
                </a:lnTo>
                <a:lnTo>
                  <a:pt x="0" y="849131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Kitos formos</a:t>
              </a:r>
            </a:p>
          </p:txBody>
        </p:sp>
      </p:grpSp>
      <p:sp>
        <p:nvSpPr>
          <p:cNvPr id="10" name="Freeform 10"/>
          <p:cNvSpPr/>
          <p:nvPr/>
        </p:nvSpPr>
        <p:spPr>
          <a:xfrm>
            <a:off x="4415244" y="2548578"/>
            <a:ext cx="4374260" cy="3840812"/>
          </a:xfrm>
          <a:custGeom>
            <a:avLst/>
            <a:gdLst/>
            <a:ahLst/>
            <a:cxnLst/>
            <a:rect l="l" t="t" r="r" b="b"/>
            <a:pathLst>
              <a:path w="4374260" h="3840812">
                <a:moveTo>
                  <a:pt x="0" y="0"/>
                </a:moveTo>
                <a:lnTo>
                  <a:pt x="4374260" y="0"/>
                </a:lnTo>
                <a:lnTo>
                  <a:pt x="4374260" y="3840812"/>
                </a:lnTo>
                <a:lnTo>
                  <a:pt x="0" y="3840812"/>
                </a:lnTo>
                <a:lnTo>
                  <a:pt x="0" y="0"/>
                </a:lnTo>
                <a:close/>
              </a:path>
            </a:pathLst>
          </a:custGeom>
          <a:blipFill>
            <a:blip r:embed="rId7"/>
            <a:stretch>
              <a:fillRect/>
            </a:stretch>
          </a:blipFill>
        </p:spPr>
        <p:txBody>
          <a:bodyPr/>
          <a:lstStyle/>
          <a:p>
            <a:endParaRPr lang="en-US"/>
          </a:p>
        </p:txBody>
      </p:sp>
      <p:grpSp>
        <p:nvGrpSpPr>
          <p:cNvPr id="11" name="Group 11"/>
          <p:cNvGrpSpPr/>
          <p:nvPr/>
        </p:nvGrpSpPr>
        <p:grpSpPr>
          <a:xfrm rot="3205539">
            <a:off x="7864338" y="3413496"/>
            <a:ext cx="1046224" cy="1474684"/>
            <a:chOff x="0" y="0"/>
            <a:chExt cx="1394965" cy="1966245"/>
          </a:xfrm>
        </p:grpSpPr>
        <p:sp>
          <p:nvSpPr>
            <p:cNvPr id="12" name="Freeform 12"/>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3" name="Freeform 13"/>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1549149" y="4538175"/>
            <a:ext cx="9589950" cy="2378550"/>
            <a:chOff x="0" y="0"/>
            <a:chExt cx="12786600" cy="3171400"/>
          </a:xfrm>
        </p:grpSpPr>
        <p:sp>
          <p:nvSpPr>
            <p:cNvPr id="9" name="Freeform 9"/>
            <p:cNvSpPr/>
            <p:nvPr/>
          </p:nvSpPr>
          <p:spPr>
            <a:xfrm>
              <a:off x="0" y="0"/>
              <a:ext cx="12786600" cy="3171400"/>
            </a:xfrm>
            <a:custGeom>
              <a:avLst/>
              <a:gdLst/>
              <a:ahLst/>
              <a:cxnLst/>
              <a:rect l="l" t="t" r="r" b="b"/>
              <a:pathLst>
                <a:path w="12786600" h="3171400">
                  <a:moveTo>
                    <a:pt x="0" y="0"/>
                  </a:moveTo>
                  <a:lnTo>
                    <a:pt x="12786600" y="0"/>
                  </a:lnTo>
                  <a:lnTo>
                    <a:pt x="1278660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2786600"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Fotoaparatas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03</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6" name="Freeform 6"/>
          <p:cNvSpPr/>
          <p:nvPr/>
        </p:nvSpPr>
        <p:spPr>
          <a:xfrm>
            <a:off x="3060712" y="2408554"/>
            <a:ext cx="12166576" cy="4832782"/>
          </a:xfrm>
          <a:custGeom>
            <a:avLst/>
            <a:gdLst/>
            <a:ahLst/>
            <a:cxnLst/>
            <a:rect l="l" t="t" r="r" b="b"/>
            <a:pathLst>
              <a:path w="12166576" h="4832782">
                <a:moveTo>
                  <a:pt x="0" y="0"/>
                </a:moveTo>
                <a:lnTo>
                  <a:pt x="12166576" y="0"/>
                </a:lnTo>
                <a:lnTo>
                  <a:pt x="12166576" y="4832782"/>
                </a:lnTo>
                <a:lnTo>
                  <a:pt x="0" y="483278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rot="3205539">
            <a:off x="4012298" y="1611632"/>
            <a:ext cx="1046224" cy="1474684"/>
            <a:chOff x="0" y="0"/>
            <a:chExt cx="1394965" cy="1966245"/>
          </a:xfrm>
        </p:grpSpPr>
        <p:sp>
          <p:nvSpPr>
            <p:cNvPr id="8" name="Freeform 8"/>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9" name="Freeform 9"/>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10" name="Group 10"/>
          <p:cNvGrpSpPr/>
          <p:nvPr/>
        </p:nvGrpSpPr>
        <p:grpSpPr>
          <a:xfrm>
            <a:off x="3060712" y="7614440"/>
            <a:ext cx="13061728" cy="1908214"/>
            <a:chOff x="0" y="0"/>
            <a:chExt cx="17415637" cy="2544285"/>
          </a:xfrm>
        </p:grpSpPr>
        <p:sp>
          <p:nvSpPr>
            <p:cNvPr id="11" name="Freeform 11"/>
            <p:cNvSpPr/>
            <p:nvPr/>
          </p:nvSpPr>
          <p:spPr>
            <a:xfrm>
              <a:off x="0" y="0"/>
              <a:ext cx="17415638" cy="2544285"/>
            </a:xfrm>
            <a:custGeom>
              <a:avLst/>
              <a:gdLst/>
              <a:ahLst/>
              <a:cxnLst/>
              <a:rect l="l" t="t" r="r" b="b"/>
              <a:pathLst>
                <a:path w="17415638" h="2544285">
                  <a:moveTo>
                    <a:pt x="0" y="0"/>
                  </a:moveTo>
                  <a:lnTo>
                    <a:pt x="17415638" y="0"/>
                  </a:lnTo>
                  <a:lnTo>
                    <a:pt x="17415638" y="2544285"/>
                  </a:lnTo>
                  <a:lnTo>
                    <a:pt x="0" y="2544285"/>
                  </a:lnTo>
                  <a:close/>
                </a:path>
              </a:pathLst>
            </a:custGeom>
            <a:solidFill>
              <a:srgbClr val="000000">
                <a:alpha val="0"/>
              </a:srgbClr>
            </a:solidFill>
          </p:spPr>
          <p:txBody>
            <a:bodyPr/>
            <a:lstStyle/>
            <a:p>
              <a:endParaRPr lang="en-US"/>
            </a:p>
          </p:txBody>
        </p:sp>
        <p:sp>
          <p:nvSpPr>
            <p:cNvPr id="12" name="TextBox 12"/>
            <p:cNvSpPr txBox="1"/>
            <p:nvPr/>
          </p:nvSpPr>
          <p:spPr>
            <a:xfrm>
              <a:off x="0" y="-57150"/>
              <a:ext cx="17415637" cy="2601435"/>
            </a:xfrm>
            <a:prstGeom prst="rect">
              <a:avLst/>
            </a:prstGeom>
          </p:spPr>
          <p:txBody>
            <a:bodyPr lIns="0" tIns="0" rIns="0" bIns="0" rtlCol="0" anchor="t"/>
            <a:lstStyle/>
            <a:p>
              <a:pPr marL="0" lvl="0" indent="0" algn="l">
                <a:lnSpc>
                  <a:spcPts val="3359"/>
                </a:lnSpc>
              </a:pPr>
              <a:r>
                <a:rPr lang="en-US" sz="2799">
                  <a:solidFill>
                    <a:srgbClr val="FFFFFF"/>
                  </a:solidFill>
                  <a:latin typeface="Arial"/>
                  <a:ea typeface="Arial"/>
                  <a:cs typeface="Arial"/>
                  <a:sym typeface="Arial"/>
                </a:rPr>
                <a:t>Manipuliuokite fotoaparatu naudodami kampe esantį vaizdo kubą. Paprasčiausiai spustelėjus bet kurią vaizdo kubo sritį, kamera pati pasislinks į tą padėtį.  Taip pat galite spustelėti, laikyti ir vilkti peržiūros kubą, kad rankiniu būdu perkeltumėte fotoaparatą į norimą padėtį. </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6" name="Freeform 6" descr="Kompiuterio pelės linijos brėžinys  Aprašymas sugeneruotas automatiškai"/>
          <p:cNvSpPr/>
          <p:nvPr/>
        </p:nvSpPr>
        <p:spPr>
          <a:xfrm>
            <a:off x="1724296" y="3785872"/>
            <a:ext cx="2507138" cy="3607704"/>
          </a:xfrm>
          <a:custGeom>
            <a:avLst/>
            <a:gdLst/>
            <a:ahLst/>
            <a:cxnLst/>
            <a:rect l="l" t="t" r="r" b="b"/>
            <a:pathLst>
              <a:path w="2507138" h="3607704">
                <a:moveTo>
                  <a:pt x="0" y="0"/>
                </a:moveTo>
                <a:lnTo>
                  <a:pt x="2507138" y="0"/>
                </a:lnTo>
                <a:lnTo>
                  <a:pt x="2507138" y="3607704"/>
                </a:lnTo>
                <a:lnTo>
                  <a:pt x="0" y="3607704"/>
                </a:lnTo>
                <a:lnTo>
                  <a:pt x="0" y="0"/>
                </a:lnTo>
                <a:close/>
              </a:path>
            </a:pathLst>
          </a:custGeom>
          <a:blipFill>
            <a:blip r:embed="rId6"/>
            <a:stretch>
              <a:fillRect l="-122879" t="-37084" r="-122880" b="-50335"/>
            </a:stretch>
          </a:blipFill>
        </p:spPr>
        <p:txBody>
          <a:bodyPr/>
          <a:lstStyle/>
          <a:p>
            <a:endParaRPr lang="en-US"/>
          </a:p>
        </p:txBody>
      </p:sp>
      <p:grpSp>
        <p:nvGrpSpPr>
          <p:cNvPr id="7" name="Group 7"/>
          <p:cNvGrpSpPr/>
          <p:nvPr/>
        </p:nvGrpSpPr>
        <p:grpSpPr>
          <a:xfrm>
            <a:off x="4493622" y="4389394"/>
            <a:ext cx="13062856" cy="2400658"/>
            <a:chOff x="0" y="0"/>
            <a:chExt cx="17417141" cy="3200877"/>
          </a:xfrm>
        </p:grpSpPr>
        <p:sp>
          <p:nvSpPr>
            <p:cNvPr id="8" name="Freeform 8"/>
            <p:cNvSpPr/>
            <p:nvPr/>
          </p:nvSpPr>
          <p:spPr>
            <a:xfrm>
              <a:off x="0" y="0"/>
              <a:ext cx="17417142" cy="3200877"/>
            </a:xfrm>
            <a:custGeom>
              <a:avLst/>
              <a:gdLst/>
              <a:ahLst/>
              <a:cxnLst/>
              <a:rect l="l" t="t" r="r" b="b"/>
              <a:pathLst>
                <a:path w="17417142" h="3200877">
                  <a:moveTo>
                    <a:pt x="0" y="0"/>
                  </a:moveTo>
                  <a:lnTo>
                    <a:pt x="17417142" y="0"/>
                  </a:lnTo>
                  <a:lnTo>
                    <a:pt x="17417142" y="3200877"/>
                  </a:lnTo>
                  <a:lnTo>
                    <a:pt x="0" y="3200877"/>
                  </a:lnTo>
                  <a:close/>
                </a:path>
              </a:pathLst>
            </a:custGeom>
            <a:solidFill>
              <a:srgbClr val="000000">
                <a:alpha val="0"/>
              </a:srgbClr>
            </a:solidFill>
          </p:spPr>
          <p:txBody>
            <a:bodyPr/>
            <a:lstStyle/>
            <a:p>
              <a:endParaRPr lang="en-US"/>
            </a:p>
          </p:txBody>
        </p:sp>
        <p:sp>
          <p:nvSpPr>
            <p:cNvPr id="9" name="TextBox 9"/>
            <p:cNvSpPr txBox="1"/>
            <p:nvPr/>
          </p:nvSpPr>
          <p:spPr>
            <a:xfrm>
              <a:off x="0" y="-9525"/>
              <a:ext cx="17417141" cy="3210402"/>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Jei naudojate fizinę pelę, laikydami nuspaudę slinkties ratuką darbo plokštumos viršuje ir judėdami į kairę į dešinę arba vilkdami bet kuria kryptimi, fotoaparatas judės ta kryptimi. </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6" name="Freeform 6" descr="Kompiuterio pelės linijos brėžinys  Aprašymas sugeneruotas automatiškai"/>
          <p:cNvSpPr/>
          <p:nvPr/>
        </p:nvSpPr>
        <p:spPr>
          <a:xfrm>
            <a:off x="1724296" y="3785872"/>
            <a:ext cx="2507138" cy="3607704"/>
          </a:xfrm>
          <a:custGeom>
            <a:avLst/>
            <a:gdLst/>
            <a:ahLst/>
            <a:cxnLst/>
            <a:rect l="l" t="t" r="r" b="b"/>
            <a:pathLst>
              <a:path w="2507138" h="3607704">
                <a:moveTo>
                  <a:pt x="0" y="0"/>
                </a:moveTo>
                <a:lnTo>
                  <a:pt x="2507138" y="0"/>
                </a:lnTo>
                <a:lnTo>
                  <a:pt x="2507138" y="3607704"/>
                </a:lnTo>
                <a:lnTo>
                  <a:pt x="0" y="3607704"/>
                </a:lnTo>
                <a:lnTo>
                  <a:pt x="0" y="0"/>
                </a:lnTo>
                <a:close/>
              </a:path>
            </a:pathLst>
          </a:custGeom>
          <a:blipFill>
            <a:blip r:embed="rId6"/>
            <a:stretch>
              <a:fillRect l="-122879" t="-37084" r="-122880" b="-50335"/>
            </a:stretch>
          </a:blipFill>
        </p:spPr>
        <p:txBody>
          <a:bodyPr/>
          <a:lstStyle/>
          <a:p>
            <a:endParaRPr lang="en-US"/>
          </a:p>
        </p:txBody>
      </p:sp>
      <p:grpSp>
        <p:nvGrpSpPr>
          <p:cNvPr id="7" name="Group 7"/>
          <p:cNvGrpSpPr/>
          <p:nvPr/>
        </p:nvGrpSpPr>
        <p:grpSpPr>
          <a:xfrm>
            <a:off x="4493622" y="4389394"/>
            <a:ext cx="13062856" cy="1292662"/>
            <a:chOff x="0" y="0"/>
            <a:chExt cx="17417141" cy="1723549"/>
          </a:xfrm>
        </p:grpSpPr>
        <p:sp>
          <p:nvSpPr>
            <p:cNvPr id="8" name="Freeform 8"/>
            <p:cNvSpPr/>
            <p:nvPr/>
          </p:nvSpPr>
          <p:spPr>
            <a:xfrm>
              <a:off x="0" y="0"/>
              <a:ext cx="17417142" cy="1723549"/>
            </a:xfrm>
            <a:custGeom>
              <a:avLst/>
              <a:gdLst/>
              <a:ahLst/>
              <a:cxnLst/>
              <a:rect l="l" t="t" r="r" b="b"/>
              <a:pathLst>
                <a:path w="17417142" h="1723549">
                  <a:moveTo>
                    <a:pt x="0" y="0"/>
                  </a:moveTo>
                  <a:lnTo>
                    <a:pt x="17417142" y="0"/>
                  </a:lnTo>
                  <a:lnTo>
                    <a:pt x="17417142" y="1723549"/>
                  </a:lnTo>
                  <a:lnTo>
                    <a:pt x="0" y="1723549"/>
                  </a:lnTo>
                  <a:close/>
                </a:path>
              </a:pathLst>
            </a:custGeom>
            <a:solidFill>
              <a:srgbClr val="000000">
                <a:alpha val="0"/>
              </a:srgbClr>
            </a:solidFill>
          </p:spPr>
          <p:txBody>
            <a:bodyPr/>
            <a:lstStyle/>
            <a:p>
              <a:endParaRPr lang="en-US"/>
            </a:p>
          </p:txBody>
        </p:sp>
        <p:sp>
          <p:nvSpPr>
            <p:cNvPr id="9" name="TextBox 9"/>
            <p:cNvSpPr txBox="1"/>
            <p:nvPr/>
          </p:nvSpPr>
          <p:spPr>
            <a:xfrm>
              <a:off x="0" y="-9525"/>
              <a:ext cx="17417141" cy="1733074"/>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Jei naudojate fizinę pelę slinkdami ratuku, galite priartinti ir nutolinti. </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6" name="Freeform 6" descr="Kompiuterio pelės linijos brėžinys  Aprašymas sugeneruotas automatiškai"/>
          <p:cNvSpPr/>
          <p:nvPr/>
        </p:nvSpPr>
        <p:spPr>
          <a:xfrm>
            <a:off x="1724296" y="3785872"/>
            <a:ext cx="2507138" cy="3607704"/>
          </a:xfrm>
          <a:custGeom>
            <a:avLst/>
            <a:gdLst/>
            <a:ahLst/>
            <a:cxnLst/>
            <a:rect l="l" t="t" r="r" b="b"/>
            <a:pathLst>
              <a:path w="2507138" h="3607704">
                <a:moveTo>
                  <a:pt x="0" y="0"/>
                </a:moveTo>
                <a:lnTo>
                  <a:pt x="2507138" y="0"/>
                </a:lnTo>
                <a:lnTo>
                  <a:pt x="2507138" y="3607704"/>
                </a:lnTo>
                <a:lnTo>
                  <a:pt x="0" y="3607704"/>
                </a:lnTo>
                <a:lnTo>
                  <a:pt x="0" y="0"/>
                </a:lnTo>
                <a:close/>
              </a:path>
            </a:pathLst>
          </a:custGeom>
          <a:blipFill>
            <a:blip r:embed="rId6"/>
            <a:stretch>
              <a:fillRect l="-229169" t="-31889" r="-16590" b="-55530"/>
            </a:stretch>
          </a:blipFill>
        </p:spPr>
        <p:txBody>
          <a:bodyPr/>
          <a:lstStyle/>
          <a:p>
            <a:endParaRPr lang="en-US"/>
          </a:p>
        </p:txBody>
      </p:sp>
      <p:grpSp>
        <p:nvGrpSpPr>
          <p:cNvPr id="7" name="Group 7"/>
          <p:cNvGrpSpPr/>
          <p:nvPr/>
        </p:nvGrpSpPr>
        <p:grpSpPr>
          <a:xfrm>
            <a:off x="4702628" y="4741110"/>
            <a:ext cx="13062856" cy="1292662"/>
            <a:chOff x="0" y="0"/>
            <a:chExt cx="17417141" cy="1723549"/>
          </a:xfrm>
        </p:grpSpPr>
        <p:sp>
          <p:nvSpPr>
            <p:cNvPr id="8" name="Freeform 8"/>
            <p:cNvSpPr/>
            <p:nvPr/>
          </p:nvSpPr>
          <p:spPr>
            <a:xfrm>
              <a:off x="0" y="0"/>
              <a:ext cx="17417142" cy="1723549"/>
            </a:xfrm>
            <a:custGeom>
              <a:avLst/>
              <a:gdLst/>
              <a:ahLst/>
              <a:cxnLst/>
              <a:rect l="l" t="t" r="r" b="b"/>
              <a:pathLst>
                <a:path w="17417142" h="1723549">
                  <a:moveTo>
                    <a:pt x="0" y="0"/>
                  </a:moveTo>
                  <a:lnTo>
                    <a:pt x="17417142" y="0"/>
                  </a:lnTo>
                  <a:lnTo>
                    <a:pt x="17417142" y="1723549"/>
                  </a:lnTo>
                  <a:lnTo>
                    <a:pt x="0" y="1723549"/>
                  </a:lnTo>
                  <a:close/>
                </a:path>
              </a:pathLst>
            </a:custGeom>
            <a:solidFill>
              <a:srgbClr val="000000">
                <a:alpha val="0"/>
              </a:srgbClr>
            </a:solidFill>
          </p:spPr>
          <p:txBody>
            <a:bodyPr/>
            <a:lstStyle/>
            <a:p>
              <a:endParaRPr lang="en-US"/>
            </a:p>
          </p:txBody>
        </p:sp>
        <p:sp>
          <p:nvSpPr>
            <p:cNvPr id="9" name="TextBox 9"/>
            <p:cNvSpPr txBox="1"/>
            <p:nvPr/>
          </p:nvSpPr>
          <p:spPr>
            <a:xfrm>
              <a:off x="0" y="-9525"/>
              <a:ext cx="17417141" cy="1733074"/>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Laikydami nuspaudę dešinįjį pelės klavišą ir vilkdami plokštumą, galite fiziškai pakreipti kameros kampą į norimą kampą </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4859382" y="4584356"/>
            <a:ext cx="13062856" cy="2400658"/>
            <a:chOff x="0" y="0"/>
            <a:chExt cx="17417141" cy="3200877"/>
          </a:xfrm>
        </p:grpSpPr>
        <p:sp>
          <p:nvSpPr>
            <p:cNvPr id="7" name="Freeform 7"/>
            <p:cNvSpPr/>
            <p:nvPr/>
          </p:nvSpPr>
          <p:spPr>
            <a:xfrm>
              <a:off x="0" y="0"/>
              <a:ext cx="17417142" cy="3200877"/>
            </a:xfrm>
            <a:custGeom>
              <a:avLst/>
              <a:gdLst/>
              <a:ahLst/>
              <a:cxnLst/>
              <a:rect l="l" t="t" r="r" b="b"/>
              <a:pathLst>
                <a:path w="17417142" h="3200877">
                  <a:moveTo>
                    <a:pt x="0" y="0"/>
                  </a:moveTo>
                  <a:lnTo>
                    <a:pt x="17417142" y="0"/>
                  </a:lnTo>
                  <a:lnTo>
                    <a:pt x="17417142" y="3200877"/>
                  </a:lnTo>
                  <a:lnTo>
                    <a:pt x="0" y="3200877"/>
                  </a:lnTo>
                  <a:close/>
                </a:path>
              </a:pathLst>
            </a:custGeom>
            <a:solidFill>
              <a:srgbClr val="000000">
                <a:alpha val="0"/>
              </a:srgbClr>
            </a:solidFill>
          </p:spPr>
          <p:txBody>
            <a:bodyPr/>
            <a:lstStyle/>
            <a:p>
              <a:endParaRPr lang="en-US"/>
            </a:p>
          </p:txBody>
        </p:sp>
        <p:sp>
          <p:nvSpPr>
            <p:cNvPr id="8" name="TextBox 8"/>
            <p:cNvSpPr txBox="1"/>
            <p:nvPr/>
          </p:nvSpPr>
          <p:spPr>
            <a:xfrm>
              <a:off x="0" y="-9525"/>
              <a:ext cx="17417141" cy="3210402"/>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Jei jūsų fotoaparatas visai neveikia ir nežinote, kaip grįžti, visada galite spustelėti pagrindinį mygtuką kairėje ekrano pusėje. Spustelėjus pradžios mygtuką grįšite į numatytąjį rodinį </a:t>
              </a:r>
            </a:p>
          </p:txBody>
        </p:sp>
      </p:grpSp>
      <p:sp>
        <p:nvSpPr>
          <p:cNvPr id="9" name="Freeform 9"/>
          <p:cNvSpPr/>
          <p:nvPr/>
        </p:nvSpPr>
        <p:spPr>
          <a:xfrm>
            <a:off x="1440000" y="2575322"/>
            <a:ext cx="2834886" cy="5502116"/>
          </a:xfrm>
          <a:custGeom>
            <a:avLst/>
            <a:gdLst/>
            <a:ahLst/>
            <a:cxnLst/>
            <a:rect l="l" t="t" r="r" b="b"/>
            <a:pathLst>
              <a:path w="2834886" h="5502116">
                <a:moveTo>
                  <a:pt x="0" y="0"/>
                </a:moveTo>
                <a:lnTo>
                  <a:pt x="2834886" y="0"/>
                </a:lnTo>
                <a:lnTo>
                  <a:pt x="2834886" y="5502116"/>
                </a:lnTo>
                <a:lnTo>
                  <a:pt x="0" y="5502116"/>
                </a:lnTo>
                <a:lnTo>
                  <a:pt x="0" y="0"/>
                </a:lnTo>
                <a:close/>
              </a:path>
            </a:pathLst>
          </a:custGeom>
          <a:blipFill>
            <a:blip r:embed="rId6"/>
            <a:stretch>
              <a:fillRect/>
            </a:stretch>
          </a:blipFill>
        </p:spPr>
        <p:txBody>
          <a:bodyPr/>
          <a:lstStyle/>
          <a:p>
            <a:endParaRPr lang="en-US"/>
          </a:p>
        </p:txBody>
      </p:sp>
      <p:grpSp>
        <p:nvGrpSpPr>
          <p:cNvPr id="10" name="Group 10"/>
          <p:cNvGrpSpPr/>
          <p:nvPr/>
        </p:nvGrpSpPr>
        <p:grpSpPr>
          <a:xfrm rot="3205539">
            <a:off x="2334328" y="3582230"/>
            <a:ext cx="1046224" cy="1474684"/>
            <a:chOff x="0" y="0"/>
            <a:chExt cx="1394965" cy="1966245"/>
          </a:xfrm>
        </p:grpSpPr>
        <p:sp>
          <p:nvSpPr>
            <p:cNvPr id="11" name="Freeform 11"/>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2" name="Freeform 12"/>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6" name="Freeform 6" descr="Kompiuterio pelės linijos brėžinys  Aprašymas sugeneruotas automatiškai"/>
          <p:cNvSpPr/>
          <p:nvPr/>
        </p:nvSpPr>
        <p:spPr>
          <a:xfrm>
            <a:off x="2991008" y="2642104"/>
            <a:ext cx="2507138" cy="3607704"/>
          </a:xfrm>
          <a:custGeom>
            <a:avLst/>
            <a:gdLst/>
            <a:ahLst/>
            <a:cxnLst/>
            <a:rect l="l" t="t" r="r" b="b"/>
            <a:pathLst>
              <a:path w="2507138" h="3607704">
                <a:moveTo>
                  <a:pt x="0" y="0"/>
                </a:moveTo>
                <a:lnTo>
                  <a:pt x="2507138" y="0"/>
                </a:lnTo>
                <a:lnTo>
                  <a:pt x="2507138" y="3607704"/>
                </a:lnTo>
                <a:lnTo>
                  <a:pt x="0" y="3607704"/>
                </a:lnTo>
                <a:lnTo>
                  <a:pt x="0" y="0"/>
                </a:lnTo>
                <a:close/>
              </a:path>
            </a:pathLst>
          </a:custGeom>
          <a:blipFill>
            <a:blip r:embed="rId6"/>
            <a:stretch>
              <a:fillRect l="-18674" t="-31402" r="-227085" b="-56018"/>
            </a:stretch>
          </a:blipFill>
        </p:spPr>
        <p:txBody>
          <a:bodyPr/>
          <a:lstStyle/>
          <a:p>
            <a:endParaRPr lang="en-US"/>
          </a:p>
        </p:txBody>
      </p:sp>
      <p:grpSp>
        <p:nvGrpSpPr>
          <p:cNvPr id="7" name="Group 7"/>
          <p:cNvGrpSpPr/>
          <p:nvPr/>
        </p:nvGrpSpPr>
        <p:grpSpPr>
          <a:xfrm>
            <a:off x="2991008" y="6550824"/>
            <a:ext cx="13062856" cy="2400658"/>
            <a:chOff x="0" y="0"/>
            <a:chExt cx="17417141" cy="3200877"/>
          </a:xfrm>
        </p:grpSpPr>
        <p:sp>
          <p:nvSpPr>
            <p:cNvPr id="8" name="Freeform 8"/>
            <p:cNvSpPr/>
            <p:nvPr/>
          </p:nvSpPr>
          <p:spPr>
            <a:xfrm>
              <a:off x="0" y="0"/>
              <a:ext cx="17417142" cy="3200877"/>
            </a:xfrm>
            <a:custGeom>
              <a:avLst/>
              <a:gdLst/>
              <a:ahLst/>
              <a:cxnLst/>
              <a:rect l="l" t="t" r="r" b="b"/>
              <a:pathLst>
                <a:path w="17417142" h="3200877">
                  <a:moveTo>
                    <a:pt x="0" y="0"/>
                  </a:moveTo>
                  <a:lnTo>
                    <a:pt x="17417142" y="0"/>
                  </a:lnTo>
                  <a:lnTo>
                    <a:pt x="17417142" y="3200877"/>
                  </a:lnTo>
                  <a:lnTo>
                    <a:pt x="0" y="3200877"/>
                  </a:lnTo>
                  <a:close/>
                </a:path>
              </a:pathLst>
            </a:custGeom>
            <a:solidFill>
              <a:srgbClr val="000000">
                <a:alpha val="0"/>
              </a:srgbClr>
            </a:solidFill>
          </p:spPr>
          <p:txBody>
            <a:bodyPr/>
            <a:lstStyle/>
            <a:p>
              <a:endParaRPr lang="en-US"/>
            </a:p>
          </p:txBody>
        </p:sp>
        <p:sp>
          <p:nvSpPr>
            <p:cNvPr id="9" name="TextBox 9"/>
            <p:cNvSpPr txBox="1"/>
            <p:nvPr/>
          </p:nvSpPr>
          <p:spPr>
            <a:xfrm>
              <a:off x="0" y="-9525"/>
              <a:ext cx="17417141" cy="3210402"/>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Jei norite sufokusuoti fotoaparatą į konkretų objektą, pasirinkite objektą kairiuoju pelės mygtuku ir pasirinkite antrą kvadratinį mygtuką. Tai pritaikys vaizdą taip, kad fotoaparatas visada būtų jūsų objekto centre</a:t>
              </a:r>
            </a:p>
          </p:txBody>
        </p:sp>
      </p:grpSp>
      <p:sp>
        <p:nvSpPr>
          <p:cNvPr id="10" name="Freeform 10"/>
          <p:cNvSpPr/>
          <p:nvPr/>
        </p:nvSpPr>
        <p:spPr>
          <a:xfrm>
            <a:off x="6570230" y="2638840"/>
            <a:ext cx="5045262" cy="3607704"/>
          </a:xfrm>
          <a:custGeom>
            <a:avLst/>
            <a:gdLst/>
            <a:ahLst/>
            <a:cxnLst/>
            <a:rect l="l" t="t" r="r" b="b"/>
            <a:pathLst>
              <a:path w="5045262" h="3607704">
                <a:moveTo>
                  <a:pt x="0" y="0"/>
                </a:moveTo>
                <a:lnTo>
                  <a:pt x="5045262" y="0"/>
                </a:lnTo>
                <a:lnTo>
                  <a:pt x="5045262" y="3607704"/>
                </a:lnTo>
                <a:lnTo>
                  <a:pt x="0" y="3607704"/>
                </a:lnTo>
                <a:lnTo>
                  <a:pt x="0" y="0"/>
                </a:lnTo>
                <a:close/>
              </a:path>
            </a:pathLst>
          </a:custGeom>
          <a:blipFill>
            <a:blip r:embed="rId7"/>
            <a:stretch>
              <a:fillRect l="-82548" t="-29164" r="-52350" b="-40822"/>
            </a:stretch>
          </a:blipFill>
        </p:spPr>
        <p:txBody>
          <a:bodyPr/>
          <a:lstStyle/>
          <a:p>
            <a:endParaRPr lang="en-US"/>
          </a:p>
        </p:txBody>
      </p:sp>
      <p:sp>
        <p:nvSpPr>
          <p:cNvPr id="11" name="Freeform 11"/>
          <p:cNvSpPr/>
          <p:nvPr/>
        </p:nvSpPr>
        <p:spPr>
          <a:xfrm>
            <a:off x="12687576" y="2638840"/>
            <a:ext cx="2834886" cy="3607704"/>
          </a:xfrm>
          <a:custGeom>
            <a:avLst/>
            <a:gdLst/>
            <a:ahLst/>
            <a:cxnLst/>
            <a:rect l="l" t="t" r="r" b="b"/>
            <a:pathLst>
              <a:path w="2834886" h="3607704">
                <a:moveTo>
                  <a:pt x="0" y="0"/>
                </a:moveTo>
                <a:lnTo>
                  <a:pt x="2834886" y="0"/>
                </a:lnTo>
                <a:lnTo>
                  <a:pt x="2834886" y="3607704"/>
                </a:lnTo>
                <a:lnTo>
                  <a:pt x="0" y="3607704"/>
                </a:lnTo>
                <a:lnTo>
                  <a:pt x="0" y="0"/>
                </a:lnTo>
                <a:close/>
              </a:path>
            </a:pathLst>
          </a:custGeom>
          <a:blipFill>
            <a:blip r:embed="rId8"/>
            <a:stretch>
              <a:fillRect t="-8917" r="-2" b="-43595"/>
            </a:stretch>
          </a:blipFill>
        </p:spPr>
        <p:txBody>
          <a:bodyPr/>
          <a:lstStyle/>
          <a:p>
            <a:endParaRPr lang="en-US"/>
          </a:p>
        </p:txBody>
      </p:sp>
      <p:grpSp>
        <p:nvGrpSpPr>
          <p:cNvPr id="12" name="Group 12"/>
          <p:cNvGrpSpPr/>
          <p:nvPr/>
        </p:nvGrpSpPr>
        <p:grpSpPr>
          <a:xfrm rot="3205539">
            <a:off x="13581906" y="3857490"/>
            <a:ext cx="1046224" cy="1474684"/>
            <a:chOff x="0" y="0"/>
            <a:chExt cx="1394965" cy="1966245"/>
          </a:xfrm>
        </p:grpSpPr>
        <p:sp>
          <p:nvSpPr>
            <p:cNvPr id="13" name="Freeform 13"/>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4" name="Freeform 14"/>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1549149" y="4538175"/>
            <a:ext cx="9589950" cy="2805177"/>
            <a:chOff x="0" y="0"/>
            <a:chExt cx="12786600" cy="3740236"/>
          </a:xfrm>
        </p:grpSpPr>
        <p:sp>
          <p:nvSpPr>
            <p:cNvPr id="9" name="Freeform 9"/>
            <p:cNvSpPr/>
            <p:nvPr/>
          </p:nvSpPr>
          <p:spPr>
            <a:xfrm>
              <a:off x="0" y="0"/>
              <a:ext cx="12786600" cy="3740236"/>
            </a:xfrm>
            <a:custGeom>
              <a:avLst/>
              <a:gdLst/>
              <a:ahLst/>
              <a:cxnLst/>
              <a:rect l="l" t="t" r="r" b="b"/>
              <a:pathLst>
                <a:path w="12786600" h="3740236">
                  <a:moveTo>
                    <a:pt x="0" y="0"/>
                  </a:moveTo>
                  <a:lnTo>
                    <a:pt x="12786600" y="0"/>
                  </a:lnTo>
                  <a:lnTo>
                    <a:pt x="12786600" y="3740236"/>
                  </a:lnTo>
                  <a:lnTo>
                    <a:pt x="0" y="3740236"/>
                  </a:lnTo>
                  <a:close/>
                </a:path>
              </a:pathLst>
            </a:custGeom>
            <a:solidFill>
              <a:srgbClr val="000000">
                <a:alpha val="0"/>
              </a:srgbClr>
            </a:solidFill>
          </p:spPr>
          <p:txBody>
            <a:bodyPr/>
            <a:lstStyle/>
            <a:p>
              <a:endParaRPr lang="en-US"/>
            </a:p>
          </p:txBody>
        </p:sp>
        <p:sp>
          <p:nvSpPr>
            <p:cNvPr id="10" name="TextBox 10"/>
            <p:cNvSpPr txBox="1"/>
            <p:nvPr/>
          </p:nvSpPr>
          <p:spPr>
            <a:xfrm>
              <a:off x="0" y="-9525"/>
              <a:ext cx="12786600" cy="3749761"/>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Manipuliuoti primityvais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04</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489786" y="12599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16796450" y="823907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grpSp>
        <p:nvGrpSpPr>
          <p:cNvPr id="5" name="Group 5"/>
          <p:cNvGrpSpPr/>
          <p:nvPr/>
        </p:nvGrpSpPr>
        <p:grpSpPr>
          <a:xfrm>
            <a:off x="0" y="890050"/>
            <a:ext cx="18288000" cy="1145400"/>
            <a:chOff x="0" y="0"/>
            <a:chExt cx="24384000" cy="1527200"/>
          </a:xfrm>
        </p:grpSpPr>
        <p:sp>
          <p:nvSpPr>
            <p:cNvPr id="6" name="Freeform 6"/>
            <p:cNvSpPr/>
            <p:nvPr/>
          </p:nvSpPr>
          <p:spPr>
            <a:xfrm>
              <a:off x="0" y="0"/>
              <a:ext cx="24384000" cy="1527200"/>
            </a:xfrm>
            <a:custGeom>
              <a:avLst/>
              <a:gdLst/>
              <a:ahLst/>
              <a:cxnLst/>
              <a:rect l="l" t="t" r="r" b="b"/>
              <a:pathLst>
                <a:path w="24384000" h="1527200">
                  <a:moveTo>
                    <a:pt x="0" y="0"/>
                  </a:moveTo>
                  <a:lnTo>
                    <a:pt x="24384000" y="0"/>
                  </a:lnTo>
                  <a:lnTo>
                    <a:pt x="24384000" y="1527200"/>
                  </a:lnTo>
                  <a:lnTo>
                    <a:pt x="0" y="1527200"/>
                  </a:lnTo>
                  <a:close/>
                </a:path>
              </a:pathLst>
            </a:custGeom>
            <a:solidFill>
              <a:srgbClr val="000000">
                <a:alpha val="0"/>
              </a:srgbClr>
            </a:solidFill>
          </p:spPr>
          <p:txBody>
            <a:bodyPr/>
            <a:lstStyle/>
            <a:p>
              <a:endParaRPr lang="en-US"/>
            </a:p>
          </p:txBody>
        </p:sp>
        <p:sp>
          <p:nvSpPr>
            <p:cNvPr id="7" name="TextBox 7"/>
            <p:cNvSpPr txBox="1"/>
            <p:nvPr/>
          </p:nvSpPr>
          <p:spPr>
            <a:xfrm>
              <a:off x="0" y="0"/>
              <a:ext cx="24384000" cy="1527200"/>
            </a:xfrm>
            <a:prstGeom prst="rect">
              <a:avLst/>
            </a:prstGeom>
          </p:spPr>
          <p:txBody>
            <a:bodyPr lIns="0" tIns="0" rIns="0" bIns="0" rtlCol="0" anchor="t"/>
            <a:lstStyle/>
            <a:p>
              <a:pPr marL="0" lvl="0" indent="0" algn="ctr">
                <a:lnSpc>
                  <a:spcPts val="4799"/>
                </a:lnSpc>
              </a:pPr>
              <a:r>
                <a:rPr lang="en-US" sz="3999" b="1">
                  <a:solidFill>
                    <a:srgbClr val="3DE3B3"/>
                  </a:solidFill>
                  <a:latin typeface="Exo 2 Bold"/>
                  <a:ea typeface="Exo 2 Bold"/>
                  <a:cs typeface="Exo 2 Bold"/>
                  <a:sym typeface="Exo 2 Bold"/>
                </a:rPr>
                <a:t>Pagrindiniai būdai manipuliuoti objektu </a:t>
              </a:r>
            </a:p>
          </p:txBody>
        </p:sp>
      </p:grpSp>
      <p:grpSp>
        <p:nvGrpSpPr>
          <p:cNvPr id="8" name="Group 8"/>
          <p:cNvGrpSpPr/>
          <p:nvPr/>
        </p:nvGrpSpPr>
        <p:grpSpPr>
          <a:xfrm>
            <a:off x="1875400" y="5788024"/>
            <a:ext cx="4350600" cy="1055400"/>
            <a:chOff x="0" y="0"/>
            <a:chExt cx="5800800" cy="1407200"/>
          </a:xfrm>
        </p:grpSpPr>
        <p:sp>
          <p:nvSpPr>
            <p:cNvPr id="9" name="Freeform 9"/>
            <p:cNvSpPr/>
            <p:nvPr/>
          </p:nvSpPr>
          <p:spPr>
            <a:xfrm>
              <a:off x="0" y="0"/>
              <a:ext cx="5800800" cy="1407200"/>
            </a:xfrm>
            <a:custGeom>
              <a:avLst/>
              <a:gdLst/>
              <a:ahLst/>
              <a:cxnLst/>
              <a:rect l="l" t="t" r="r" b="b"/>
              <a:pathLst>
                <a:path w="5800800" h="1407200">
                  <a:moveTo>
                    <a:pt x="0" y="0"/>
                  </a:moveTo>
                  <a:lnTo>
                    <a:pt x="5800800" y="0"/>
                  </a:lnTo>
                  <a:lnTo>
                    <a:pt x="5800800" y="1407200"/>
                  </a:lnTo>
                  <a:lnTo>
                    <a:pt x="0" y="1407200"/>
                  </a:lnTo>
                  <a:close/>
                </a:path>
              </a:pathLst>
            </a:custGeom>
            <a:solidFill>
              <a:srgbClr val="000000">
                <a:alpha val="0"/>
              </a:srgbClr>
            </a:solidFill>
          </p:spPr>
          <p:txBody>
            <a:bodyPr/>
            <a:lstStyle/>
            <a:p>
              <a:endParaRPr lang="en-US"/>
            </a:p>
          </p:txBody>
        </p:sp>
        <p:sp>
          <p:nvSpPr>
            <p:cNvPr id="10" name="TextBox 10"/>
            <p:cNvSpPr txBox="1"/>
            <p:nvPr/>
          </p:nvSpPr>
          <p:spPr>
            <a:xfrm>
              <a:off x="0" y="0"/>
              <a:ext cx="5800800" cy="1407200"/>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Ištempti</a:t>
              </a:r>
            </a:p>
          </p:txBody>
        </p:sp>
      </p:grpSp>
      <p:grpSp>
        <p:nvGrpSpPr>
          <p:cNvPr id="11" name="Group 11"/>
          <p:cNvGrpSpPr/>
          <p:nvPr/>
        </p:nvGrpSpPr>
        <p:grpSpPr>
          <a:xfrm>
            <a:off x="6968846" y="5788024"/>
            <a:ext cx="4350600" cy="1055400"/>
            <a:chOff x="0" y="0"/>
            <a:chExt cx="5800800" cy="1407200"/>
          </a:xfrm>
        </p:grpSpPr>
        <p:sp>
          <p:nvSpPr>
            <p:cNvPr id="12" name="Freeform 12"/>
            <p:cNvSpPr/>
            <p:nvPr/>
          </p:nvSpPr>
          <p:spPr>
            <a:xfrm>
              <a:off x="0" y="0"/>
              <a:ext cx="5800800" cy="1407200"/>
            </a:xfrm>
            <a:custGeom>
              <a:avLst/>
              <a:gdLst/>
              <a:ahLst/>
              <a:cxnLst/>
              <a:rect l="l" t="t" r="r" b="b"/>
              <a:pathLst>
                <a:path w="5800800" h="1407200">
                  <a:moveTo>
                    <a:pt x="0" y="0"/>
                  </a:moveTo>
                  <a:lnTo>
                    <a:pt x="5800800" y="0"/>
                  </a:lnTo>
                  <a:lnTo>
                    <a:pt x="5800800" y="1407200"/>
                  </a:lnTo>
                  <a:lnTo>
                    <a:pt x="0" y="1407200"/>
                  </a:lnTo>
                  <a:close/>
                </a:path>
              </a:pathLst>
            </a:custGeom>
            <a:solidFill>
              <a:srgbClr val="000000">
                <a:alpha val="0"/>
              </a:srgbClr>
            </a:solidFill>
          </p:spPr>
          <p:txBody>
            <a:bodyPr/>
            <a:lstStyle/>
            <a:p>
              <a:endParaRPr lang="en-US"/>
            </a:p>
          </p:txBody>
        </p:sp>
        <p:sp>
          <p:nvSpPr>
            <p:cNvPr id="13" name="TextBox 13"/>
            <p:cNvSpPr txBox="1"/>
            <p:nvPr/>
          </p:nvSpPr>
          <p:spPr>
            <a:xfrm>
              <a:off x="0" y="0"/>
              <a:ext cx="5800800" cy="1407200"/>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Judėti</a:t>
              </a:r>
            </a:p>
          </p:txBody>
        </p:sp>
      </p:grpSp>
      <p:grpSp>
        <p:nvGrpSpPr>
          <p:cNvPr id="14" name="Group 14"/>
          <p:cNvGrpSpPr/>
          <p:nvPr/>
        </p:nvGrpSpPr>
        <p:grpSpPr>
          <a:xfrm>
            <a:off x="12062292" y="5788024"/>
            <a:ext cx="4350600" cy="1055400"/>
            <a:chOff x="0" y="0"/>
            <a:chExt cx="5800800" cy="1407200"/>
          </a:xfrm>
        </p:grpSpPr>
        <p:sp>
          <p:nvSpPr>
            <p:cNvPr id="15" name="Freeform 15"/>
            <p:cNvSpPr/>
            <p:nvPr/>
          </p:nvSpPr>
          <p:spPr>
            <a:xfrm>
              <a:off x="0" y="0"/>
              <a:ext cx="5800800" cy="1407200"/>
            </a:xfrm>
            <a:custGeom>
              <a:avLst/>
              <a:gdLst/>
              <a:ahLst/>
              <a:cxnLst/>
              <a:rect l="l" t="t" r="r" b="b"/>
              <a:pathLst>
                <a:path w="5800800" h="1407200">
                  <a:moveTo>
                    <a:pt x="0" y="0"/>
                  </a:moveTo>
                  <a:lnTo>
                    <a:pt x="5800800" y="0"/>
                  </a:lnTo>
                  <a:lnTo>
                    <a:pt x="5800800" y="1407200"/>
                  </a:lnTo>
                  <a:lnTo>
                    <a:pt x="0" y="1407200"/>
                  </a:lnTo>
                  <a:close/>
                </a:path>
              </a:pathLst>
            </a:custGeom>
            <a:solidFill>
              <a:srgbClr val="000000">
                <a:alpha val="0"/>
              </a:srgbClr>
            </a:solidFill>
          </p:spPr>
          <p:txBody>
            <a:bodyPr/>
            <a:lstStyle/>
            <a:p>
              <a:endParaRPr lang="en-US"/>
            </a:p>
          </p:txBody>
        </p:sp>
        <p:sp>
          <p:nvSpPr>
            <p:cNvPr id="16" name="TextBox 16"/>
            <p:cNvSpPr txBox="1"/>
            <p:nvPr/>
          </p:nvSpPr>
          <p:spPr>
            <a:xfrm>
              <a:off x="0" y="0"/>
              <a:ext cx="5800800" cy="1407200"/>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Pasukti</a:t>
              </a:r>
            </a:p>
          </p:txBody>
        </p:sp>
      </p:grpSp>
      <p:grpSp>
        <p:nvGrpSpPr>
          <p:cNvPr id="17" name="Group 17"/>
          <p:cNvGrpSpPr/>
          <p:nvPr/>
        </p:nvGrpSpPr>
        <p:grpSpPr>
          <a:xfrm>
            <a:off x="3374315" y="3931399"/>
            <a:ext cx="1364866" cy="1392554"/>
            <a:chOff x="0" y="0"/>
            <a:chExt cx="1819821" cy="1856739"/>
          </a:xfrm>
        </p:grpSpPr>
        <p:sp>
          <p:nvSpPr>
            <p:cNvPr id="18" name="Freeform 18"/>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2EBFE5"/>
            </a:solidFill>
          </p:spPr>
          <p:txBody>
            <a:bodyPr/>
            <a:lstStyle/>
            <a:p>
              <a:endParaRPr lang="en-US"/>
            </a:p>
          </p:txBody>
        </p:sp>
        <p:sp>
          <p:nvSpPr>
            <p:cNvPr id="19" name="Freeform 19"/>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20" name="Group 20"/>
          <p:cNvGrpSpPr/>
          <p:nvPr/>
        </p:nvGrpSpPr>
        <p:grpSpPr>
          <a:xfrm>
            <a:off x="3022797" y="3931399"/>
            <a:ext cx="324828" cy="1392554"/>
            <a:chOff x="0" y="0"/>
            <a:chExt cx="433104" cy="1856739"/>
          </a:xfrm>
        </p:grpSpPr>
        <p:sp>
          <p:nvSpPr>
            <p:cNvPr id="21" name="Freeform 21"/>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7B42DB"/>
            </a:solidFill>
          </p:spPr>
          <p:txBody>
            <a:bodyPr/>
            <a:lstStyle/>
            <a:p>
              <a:endParaRPr lang="en-US"/>
            </a:p>
          </p:txBody>
        </p:sp>
        <p:sp>
          <p:nvSpPr>
            <p:cNvPr id="22" name="Freeform 22"/>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23" name="Group 23"/>
          <p:cNvGrpSpPr/>
          <p:nvPr/>
        </p:nvGrpSpPr>
        <p:grpSpPr>
          <a:xfrm>
            <a:off x="8461567" y="3931399"/>
            <a:ext cx="1364866" cy="1392554"/>
            <a:chOff x="0" y="0"/>
            <a:chExt cx="1819821" cy="1856739"/>
          </a:xfrm>
        </p:grpSpPr>
        <p:sp>
          <p:nvSpPr>
            <p:cNvPr id="24" name="Freeform 24"/>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2EBFE5"/>
            </a:solidFill>
          </p:spPr>
          <p:txBody>
            <a:bodyPr/>
            <a:lstStyle/>
            <a:p>
              <a:endParaRPr lang="en-US"/>
            </a:p>
          </p:txBody>
        </p:sp>
        <p:sp>
          <p:nvSpPr>
            <p:cNvPr id="25" name="Freeform 25"/>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26" name="Group 26"/>
          <p:cNvGrpSpPr/>
          <p:nvPr/>
        </p:nvGrpSpPr>
        <p:grpSpPr>
          <a:xfrm>
            <a:off x="8110049" y="3931399"/>
            <a:ext cx="324828" cy="1392554"/>
            <a:chOff x="0" y="0"/>
            <a:chExt cx="433104" cy="1856739"/>
          </a:xfrm>
        </p:grpSpPr>
        <p:sp>
          <p:nvSpPr>
            <p:cNvPr id="27" name="Freeform 27"/>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7B42DB"/>
            </a:solidFill>
          </p:spPr>
          <p:txBody>
            <a:bodyPr/>
            <a:lstStyle/>
            <a:p>
              <a:endParaRPr lang="en-US"/>
            </a:p>
          </p:txBody>
        </p:sp>
        <p:sp>
          <p:nvSpPr>
            <p:cNvPr id="28" name="Freeform 28"/>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29" name="Group 29"/>
          <p:cNvGrpSpPr/>
          <p:nvPr/>
        </p:nvGrpSpPr>
        <p:grpSpPr>
          <a:xfrm>
            <a:off x="13705985" y="3931399"/>
            <a:ext cx="1364866" cy="1392554"/>
            <a:chOff x="0" y="0"/>
            <a:chExt cx="1819821" cy="1856739"/>
          </a:xfrm>
        </p:grpSpPr>
        <p:sp>
          <p:nvSpPr>
            <p:cNvPr id="30" name="Freeform 30"/>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2EBFE5"/>
            </a:solidFill>
          </p:spPr>
          <p:txBody>
            <a:bodyPr/>
            <a:lstStyle/>
            <a:p>
              <a:endParaRPr lang="en-US"/>
            </a:p>
          </p:txBody>
        </p:sp>
        <p:sp>
          <p:nvSpPr>
            <p:cNvPr id="31" name="Freeform 31"/>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32" name="Group 32"/>
          <p:cNvGrpSpPr/>
          <p:nvPr/>
        </p:nvGrpSpPr>
        <p:grpSpPr>
          <a:xfrm>
            <a:off x="13354467" y="3931399"/>
            <a:ext cx="324828" cy="1392554"/>
            <a:chOff x="0" y="0"/>
            <a:chExt cx="433104" cy="1856739"/>
          </a:xfrm>
        </p:grpSpPr>
        <p:sp>
          <p:nvSpPr>
            <p:cNvPr id="33" name="Freeform 33"/>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7B42DB"/>
            </a:solidFill>
          </p:spPr>
          <p:txBody>
            <a:bodyPr/>
            <a:lstStyle/>
            <a:p>
              <a:endParaRPr lang="en-US"/>
            </a:p>
          </p:txBody>
        </p:sp>
        <p:sp>
          <p:nvSpPr>
            <p:cNvPr id="34" name="Freeform 34"/>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Ištempti</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grpSp>
      <p:grpSp>
        <p:nvGrpSpPr>
          <p:cNvPr id="12" name="Group 12"/>
          <p:cNvGrpSpPr/>
          <p:nvPr/>
        </p:nvGrpSpPr>
        <p:grpSpPr>
          <a:xfrm>
            <a:off x="2672749" y="2703325"/>
            <a:ext cx="11110650" cy="588450"/>
            <a:chOff x="0" y="0"/>
            <a:chExt cx="14814200" cy="784600"/>
          </a:xfrm>
        </p:grpSpPr>
        <p:sp>
          <p:nvSpPr>
            <p:cNvPr id="13" name="Freeform 13"/>
            <p:cNvSpPr/>
            <p:nvPr/>
          </p:nvSpPr>
          <p:spPr>
            <a:xfrm>
              <a:off x="12700" y="12700"/>
              <a:ext cx="14788769" cy="759206"/>
            </a:xfrm>
            <a:custGeom>
              <a:avLst/>
              <a:gdLst/>
              <a:ahLst/>
              <a:cxnLst/>
              <a:rect l="l" t="t" r="r" b="b"/>
              <a:pathLst>
                <a:path w="14788769" h="759206">
                  <a:moveTo>
                    <a:pt x="0" y="0"/>
                  </a:moveTo>
                  <a:lnTo>
                    <a:pt x="14788769" y="0"/>
                  </a:lnTo>
                  <a:lnTo>
                    <a:pt x="14788769" y="759206"/>
                  </a:lnTo>
                  <a:lnTo>
                    <a:pt x="0" y="759206"/>
                  </a:lnTo>
                  <a:close/>
                </a:path>
              </a:pathLst>
            </a:custGeom>
            <a:solidFill>
              <a:srgbClr val="FFFFFF"/>
            </a:solidFill>
          </p:spPr>
          <p:txBody>
            <a:bodyPr/>
            <a:lstStyle/>
            <a:p>
              <a:endParaRPr lang="en-US"/>
            </a:p>
          </p:txBody>
        </p:sp>
        <p:sp>
          <p:nvSpPr>
            <p:cNvPr id="14" name="Freeform 14"/>
            <p:cNvSpPr/>
            <p:nvPr/>
          </p:nvSpPr>
          <p:spPr>
            <a:xfrm>
              <a:off x="0" y="0"/>
              <a:ext cx="14814169" cy="784606"/>
            </a:xfrm>
            <a:custGeom>
              <a:avLst/>
              <a:gdLst/>
              <a:ahLst/>
              <a:cxnLst/>
              <a:rect l="l" t="t" r="r" b="b"/>
              <a:pathLst>
                <a:path w="14814169" h="784606">
                  <a:moveTo>
                    <a:pt x="12700" y="0"/>
                  </a:moveTo>
                  <a:lnTo>
                    <a:pt x="14801469" y="0"/>
                  </a:lnTo>
                  <a:cubicBezTo>
                    <a:pt x="14808454" y="0"/>
                    <a:pt x="14814169" y="5715"/>
                    <a:pt x="14814169" y="12700"/>
                  </a:cubicBezTo>
                  <a:lnTo>
                    <a:pt x="14814169" y="771906"/>
                  </a:lnTo>
                  <a:cubicBezTo>
                    <a:pt x="14814169" y="778891"/>
                    <a:pt x="14808454" y="784606"/>
                    <a:pt x="14801469"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14801469" y="759206"/>
                  </a:lnTo>
                  <a:lnTo>
                    <a:pt x="14801469" y="771906"/>
                  </a:lnTo>
                  <a:lnTo>
                    <a:pt x="14788769" y="771906"/>
                  </a:lnTo>
                  <a:lnTo>
                    <a:pt x="14788769" y="12700"/>
                  </a:lnTo>
                  <a:lnTo>
                    <a:pt x="14801469" y="12700"/>
                  </a:lnTo>
                  <a:lnTo>
                    <a:pt x="14801469" y="25400"/>
                  </a:lnTo>
                  <a:lnTo>
                    <a:pt x="12700" y="25400"/>
                  </a:lnTo>
                  <a:close/>
                </a:path>
              </a:pathLst>
            </a:custGeom>
            <a:solidFill>
              <a:srgbClr val="000000"/>
            </a:solidFill>
          </p:spPr>
          <p:txBody>
            <a:bodyPr/>
            <a:lstStyle/>
            <a:p>
              <a:endParaRPr lang="en-US"/>
            </a:p>
          </p:txBody>
        </p:sp>
        <p:sp>
          <p:nvSpPr>
            <p:cNvPr id="15" name="TextBox 15"/>
            <p:cNvSpPr txBox="1"/>
            <p:nvPr/>
          </p:nvSpPr>
          <p:spPr>
            <a:xfrm>
              <a:off x="0" y="-57150"/>
              <a:ext cx="148142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Naudojami balti ir juodi kvadratai, esantys aplink kraštus</a:t>
              </a:r>
            </a:p>
          </p:txBody>
        </p:sp>
      </p:grpSp>
      <p:sp>
        <p:nvSpPr>
          <p:cNvPr id="16" name="Freeform 16"/>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17" name="Freeform 17"/>
          <p:cNvSpPr/>
          <p:nvPr/>
        </p:nvSpPr>
        <p:spPr>
          <a:xfrm>
            <a:off x="6042390" y="3925316"/>
            <a:ext cx="6203218" cy="5471634"/>
          </a:xfrm>
          <a:custGeom>
            <a:avLst/>
            <a:gdLst/>
            <a:ahLst/>
            <a:cxnLst/>
            <a:rect l="l" t="t" r="r" b="b"/>
            <a:pathLst>
              <a:path w="6203218" h="5471634">
                <a:moveTo>
                  <a:pt x="0" y="0"/>
                </a:moveTo>
                <a:lnTo>
                  <a:pt x="6203218" y="0"/>
                </a:lnTo>
                <a:lnTo>
                  <a:pt x="6203218" y="5471634"/>
                </a:lnTo>
                <a:lnTo>
                  <a:pt x="0" y="5471634"/>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Ištempti</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grpSp>
      <p:grpSp>
        <p:nvGrpSpPr>
          <p:cNvPr id="12" name="Group 12"/>
          <p:cNvGrpSpPr/>
          <p:nvPr/>
        </p:nvGrpSpPr>
        <p:grpSpPr>
          <a:xfrm>
            <a:off x="2672749" y="2703325"/>
            <a:ext cx="11110650" cy="588450"/>
            <a:chOff x="0" y="0"/>
            <a:chExt cx="14814200" cy="784600"/>
          </a:xfrm>
        </p:grpSpPr>
        <p:sp>
          <p:nvSpPr>
            <p:cNvPr id="13" name="Freeform 13"/>
            <p:cNvSpPr/>
            <p:nvPr/>
          </p:nvSpPr>
          <p:spPr>
            <a:xfrm>
              <a:off x="12700" y="12700"/>
              <a:ext cx="14788769" cy="759206"/>
            </a:xfrm>
            <a:custGeom>
              <a:avLst/>
              <a:gdLst/>
              <a:ahLst/>
              <a:cxnLst/>
              <a:rect l="l" t="t" r="r" b="b"/>
              <a:pathLst>
                <a:path w="14788769" h="759206">
                  <a:moveTo>
                    <a:pt x="0" y="0"/>
                  </a:moveTo>
                  <a:lnTo>
                    <a:pt x="14788769" y="0"/>
                  </a:lnTo>
                  <a:lnTo>
                    <a:pt x="14788769" y="759206"/>
                  </a:lnTo>
                  <a:lnTo>
                    <a:pt x="0" y="759206"/>
                  </a:lnTo>
                  <a:close/>
                </a:path>
              </a:pathLst>
            </a:custGeom>
            <a:solidFill>
              <a:srgbClr val="FFFFFF"/>
            </a:solidFill>
          </p:spPr>
          <p:txBody>
            <a:bodyPr/>
            <a:lstStyle/>
            <a:p>
              <a:endParaRPr lang="en-US"/>
            </a:p>
          </p:txBody>
        </p:sp>
        <p:sp>
          <p:nvSpPr>
            <p:cNvPr id="14" name="Freeform 14"/>
            <p:cNvSpPr/>
            <p:nvPr/>
          </p:nvSpPr>
          <p:spPr>
            <a:xfrm>
              <a:off x="0" y="0"/>
              <a:ext cx="14814169" cy="784606"/>
            </a:xfrm>
            <a:custGeom>
              <a:avLst/>
              <a:gdLst/>
              <a:ahLst/>
              <a:cxnLst/>
              <a:rect l="l" t="t" r="r" b="b"/>
              <a:pathLst>
                <a:path w="14814169" h="784606">
                  <a:moveTo>
                    <a:pt x="12700" y="0"/>
                  </a:moveTo>
                  <a:lnTo>
                    <a:pt x="14801469" y="0"/>
                  </a:lnTo>
                  <a:cubicBezTo>
                    <a:pt x="14808454" y="0"/>
                    <a:pt x="14814169" y="5715"/>
                    <a:pt x="14814169" y="12700"/>
                  </a:cubicBezTo>
                  <a:lnTo>
                    <a:pt x="14814169" y="771906"/>
                  </a:lnTo>
                  <a:cubicBezTo>
                    <a:pt x="14814169" y="778891"/>
                    <a:pt x="14808454" y="784606"/>
                    <a:pt x="14801469"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14801469" y="759206"/>
                  </a:lnTo>
                  <a:lnTo>
                    <a:pt x="14801469" y="771906"/>
                  </a:lnTo>
                  <a:lnTo>
                    <a:pt x="14788769" y="771906"/>
                  </a:lnTo>
                  <a:lnTo>
                    <a:pt x="14788769" y="12700"/>
                  </a:lnTo>
                  <a:lnTo>
                    <a:pt x="14801469" y="12700"/>
                  </a:lnTo>
                  <a:lnTo>
                    <a:pt x="14801469" y="25400"/>
                  </a:lnTo>
                  <a:lnTo>
                    <a:pt x="12700" y="25400"/>
                  </a:lnTo>
                  <a:close/>
                </a:path>
              </a:pathLst>
            </a:custGeom>
            <a:solidFill>
              <a:srgbClr val="000000"/>
            </a:solidFill>
          </p:spPr>
          <p:txBody>
            <a:bodyPr/>
            <a:lstStyle/>
            <a:p>
              <a:endParaRPr lang="en-US"/>
            </a:p>
          </p:txBody>
        </p:sp>
        <p:sp>
          <p:nvSpPr>
            <p:cNvPr id="15" name="TextBox 15"/>
            <p:cNvSpPr txBox="1"/>
            <p:nvPr/>
          </p:nvSpPr>
          <p:spPr>
            <a:xfrm>
              <a:off x="0" y="-57150"/>
              <a:ext cx="148142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Balti kvadratai naudojami objekto ištempimui iš kampo</a:t>
              </a:r>
            </a:p>
          </p:txBody>
        </p:sp>
      </p:grpSp>
      <p:sp>
        <p:nvSpPr>
          <p:cNvPr id="16" name="Freeform 16"/>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17" name="Freeform 17"/>
          <p:cNvSpPr/>
          <p:nvPr/>
        </p:nvSpPr>
        <p:spPr>
          <a:xfrm>
            <a:off x="2243458" y="4473564"/>
            <a:ext cx="6837126" cy="4923386"/>
          </a:xfrm>
          <a:custGeom>
            <a:avLst/>
            <a:gdLst/>
            <a:ahLst/>
            <a:cxnLst/>
            <a:rect l="l" t="t" r="r" b="b"/>
            <a:pathLst>
              <a:path w="6837126" h="4923386">
                <a:moveTo>
                  <a:pt x="0" y="0"/>
                </a:moveTo>
                <a:lnTo>
                  <a:pt x="6837126" y="0"/>
                </a:lnTo>
                <a:lnTo>
                  <a:pt x="6837126" y="4923386"/>
                </a:lnTo>
                <a:lnTo>
                  <a:pt x="0" y="4923386"/>
                </a:lnTo>
                <a:lnTo>
                  <a:pt x="0" y="0"/>
                </a:lnTo>
                <a:close/>
              </a:path>
            </a:pathLst>
          </a:custGeom>
          <a:blipFill>
            <a:blip r:embed="rId6"/>
            <a:stretch>
              <a:fillRect/>
            </a:stretch>
          </a:blipFill>
        </p:spPr>
        <p:txBody>
          <a:bodyPr/>
          <a:lstStyle/>
          <a:p>
            <a:endParaRPr lang="en-US"/>
          </a:p>
        </p:txBody>
      </p:sp>
      <p:sp>
        <p:nvSpPr>
          <p:cNvPr id="18" name="Freeform 18"/>
          <p:cNvSpPr/>
          <p:nvPr/>
        </p:nvSpPr>
        <p:spPr>
          <a:xfrm>
            <a:off x="9673670" y="4473564"/>
            <a:ext cx="5905854" cy="4923386"/>
          </a:xfrm>
          <a:custGeom>
            <a:avLst/>
            <a:gdLst/>
            <a:ahLst/>
            <a:cxnLst/>
            <a:rect l="l" t="t" r="r" b="b"/>
            <a:pathLst>
              <a:path w="5905854" h="4923386">
                <a:moveTo>
                  <a:pt x="0" y="0"/>
                </a:moveTo>
                <a:lnTo>
                  <a:pt x="5905854" y="0"/>
                </a:lnTo>
                <a:lnTo>
                  <a:pt x="5905854" y="4923386"/>
                </a:lnTo>
                <a:lnTo>
                  <a:pt x="0" y="4923386"/>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Ištempti</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grpSp>
      <p:grpSp>
        <p:nvGrpSpPr>
          <p:cNvPr id="12" name="Group 12"/>
          <p:cNvGrpSpPr/>
          <p:nvPr/>
        </p:nvGrpSpPr>
        <p:grpSpPr>
          <a:xfrm>
            <a:off x="2672749" y="2703325"/>
            <a:ext cx="11110650" cy="588450"/>
            <a:chOff x="0" y="0"/>
            <a:chExt cx="14814200" cy="784600"/>
          </a:xfrm>
        </p:grpSpPr>
        <p:sp>
          <p:nvSpPr>
            <p:cNvPr id="13" name="Freeform 13"/>
            <p:cNvSpPr/>
            <p:nvPr/>
          </p:nvSpPr>
          <p:spPr>
            <a:xfrm>
              <a:off x="12700" y="12700"/>
              <a:ext cx="14788769" cy="759206"/>
            </a:xfrm>
            <a:custGeom>
              <a:avLst/>
              <a:gdLst/>
              <a:ahLst/>
              <a:cxnLst/>
              <a:rect l="l" t="t" r="r" b="b"/>
              <a:pathLst>
                <a:path w="14788769" h="759206">
                  <a:moveTo>
                    <a:pt x="0" y="0"/>
                  </a:moveTo>
                  <a:lnTo>
                    <a:pt x="14788769" y="0"/>
                  </a:lnTo>
                  <a:lnTo>
                    <a:pt x="14788769" y="759206"/>
                  </a:lnTo>
                  <a:lnTo>
                    <a:pt x="0" y="759206"/>
                  </a:lnTo>
                  <a:close/>
                </a:path>
              </a:pathLst>
            </a:custGeom>
            <a:solidFill>
              <a:srgbClr val="FFFFFF"/>
            </a:solidFill>
          </p:spPr>
          <p:txBody>
            <a:bodyPr/>
            <a:lstStyle/>
            <a:p>
              <a:endParaRPr lang="en-US"/>
            </a:p>
          </p:txBody>
        </p:sp>
        <p:sp>
          <p:nvSpPr>
            <p:cNvPr id="14" name="Freeform 14"/>
            <p:cNvSpPr/>
            <p:nvPr/>
          </p:nvSpPr>
          <p:spPr>
            <a:xfrm>
              <a:off x="0" y="0"/>
              <a:ext cx="14814169" cy="784606"/>
            </a:xfrm>
            <a:custGeom>
              <a:avLst/>
              <a:gdLst/>
              <a:ahLst/>
              <a:cxnLst/>
              <a:rect l="l" t="t" r="r" b="b"/>
              <a:pathLst>
                <a:path w="14814169" h="784606">
                  <a:moveTo>
                    <a:pt x="12700" y="0"/>
                  </a:moveTo>
                  <a:lnTo>
                    <a:pt x="14801469" y="0"/>
                  </a:lnTo>
                  <a:cubicBezTo>
                    <a:pt x="14808454" y="0"/>
                    <a:pt x="14814169" y="5715"/>
                    <a:pt x="14814169" y="12700"/>
                  </a:cubicBezTo>
                  <a:lnTo>
                    <a:pt x="14814169" y="771906"/>
                  </a:lnTo>
                  <a:cubicBezTo>
                    <a:pt x="14814169" y="778891"/>
                    <a:pt x="14808454" y="784606"/>
                    <a:pt x="14801469"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14801469" y="759206"/>
                  </a:lnTo>
                  <a:lnTo>
                    <a:pt x="14801469" y="771906"/>
                  </a:lnTo>
                  <a:lnTo>
                    <a:pt x="14788769" y="771906"/>
                  </a:lnTo>
                  <a:lnTo>
                    <a:pt x="14788769" y="12700"/>
                  </a:lnTo>
                  <a:lnTo>
                    <a:pt x="14801469" y="12700"/>
                  </a:lnTo>
                  <a:lnTo>
                    <a:pt x="14801469" y="25400"/>
                  </a:lnTo>
                  <a:lnTo>
                    <a:pt x="12700" y="25400"/>
                  </a:lnTo>
                  <a:close/>
                </a:path>
              </a:pathLst>
            </a:custGeom>
            <a:solidFill>
              <a:srgbClr val="000000"/>
            </a:solidFill>
          </p:spPr>
          <p:txBody>
            <a:bodyPr/>
            <a:lstStyle/>
            <a:p>
              <a:endParaRPr lang="en-US"/>
            </a:p>
          </p:txBody>
        </p:sp>
        <p:sp>
          <p:nvSpPr>
            <p:cNvPr id="15" name="TextBox 15"/>
            <p:cNvSpPr txBox="1"/>
            <p:nvPr/>
          </p:nvSpPr>
          <p:spPr>
            <a:xfrm>
              <a:off x="0" y="-57150"/>
              <a:ext cx="148142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 Juodi kvadratai ištemps objektą naudodami tik kraštą </a:t>
              </a:r>
            </a:p>
          </p:txBody>
        </p:sp>
      </p:grpSp>
      <p:sp>
        <p:nvSpPr>
          <p:cNvPr id="16" name="Freeform 16"/>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17" name="Freeform 17"/>
          <p:cNvSpPr/>
          <p:nvPr/>
        </p:nvSpPr>
        <p:spPr>
          <a:xfrm>
            <a:off x="2682274" y="4422526"/>
            <a:ext cx="5095486" cy="4438788"/>
          </a:xfrm>
          <a:custGeom>
            <a:avLst/>
            <a:gdLst/>
            <a:ahLst/>
            <a:cxnLst/>
            <a:rect l="l" t="t" r="r" b="b"/>
            <a:pathLst>
              <a:path w="5095486" h="4438788">
                <a:moveTo>
                  <a:pt x="0" y="0"/>
                </a:moveTo>
                <a:lnTo>
                  <a:pt x="5095486" y="0"/>
                </a:lnTo>
                <a:lnTo>
                  <a:pt x="5095486" y="4438788"/>
                </a:lnTo>
                <a:lnTo>
                  <a:pt x="0" y="4438788"/>
                </a:lnTo>
                <a:lnTo>
                  <a:pt x="0" y="0"/>
                </a:lnTo>
                <a:close/>
              </a:path>
            </a:pathLst>
          </a:custGeom>
          <a:blipFill>
            <a:blip r:embed="rId6"/>
            <a:stretch>
              <a:fillRect/>
            </a:stretch>
          </a:blipFill>
        </p:spPr>
        <p:txBody>
          <a:bodyPr/>
          <a:lstStyle/>
          <a:p>
            <a:endParaRPr lang="en-US"/>
          </a:p>
        </p:txBody>
      </p:sp>
      <p:sp>
        <p:nvSpPr>
          <p:cNvPr id="18" name="Freeform 18"/>
          <p:cNvSpPr/>
          <p:nvPr/>
        </p:nvSpPr>
        <p:spPr>
          <a:xfrm>
            <a:off x="8228074" y="4422526"/>
            <a:ext cx="7868882" cy="4685090"/>
          </a:xfrm>
          <a:custGeom>
            <a:avLst/>
            <a:gdLst/>
            <a:ahLst/>
            <a:cxnLst/>
            <a:rect l="l" t="t" r="r" b="b"/>
            <a:pathLst>
              <a:path w="7868882" h="4685090">
                <a:moveTo>
                  <a:pt x="0" y="0"/>
                </a:moveTo>
                <a:lnTo>
                  <a:pt x="7868882" y="0"/>
                </a:lnTo>
                <a:lnTo>
                  <a:pt x="7868882" y="4685090"/>
                </a:lnTo>
                <a:lnTo>
                  <a:pt x="0" y="4685090"/>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Ištempti</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grpSp>
      <p:grpSp>
        <p:nvGrpSpPr>
          <p:cNvPr id="12" name="Group 12"/>
          <p:cNvGrpSpPr/>
          <p:nvPr/>
        </p:nvGrpSpPr>
        <p:grpSpPr>
          <a:xfrm>
            <a:off x="2672749" y="2703325"/>
            <a:ext cx="11110650" cy="588450"/>
            <a:chOff x="0" y="0"/>
            <a:chExt cx="14814200" cy="784600"/>
          </a:xfrm>
        </p:grpSpPr>
        <p:sp>
          <p:nvSpPr>
            <p:cNvPr id="13" name="Freeform 13"/>
            <p:cNvSpPr/>
            <p:nvPr/>
          </p:nvSpPr>
          <p:spPr>
            <a:xfrm>
              <a:off x="12700" y="12700"/>
              <a:ext cx="14788769" cy="759206"/>
            </a:xfrm>
            <a:custGeom>
              <a:avLst/>
              <a:gdLst/>
              <a:ahLst/>
              <a:cxnLst/>
              <a:rect l="l" t="t" r="r" b="b"/>
              <a:pathLst>
                <a:path w="14788769" h="759206">
                  <a:moveTo>
                    <a:pt x="0" y="0"/>
                  </a:moveTo>
                  <a:lnTo>
                    <a:pt x="14788769" y="0"/>
                  </a:lnTo>
                  <a:lnTo>
                    <a:pt x="14788769" y="759206"/>
                  </a:lnTo>
                  <a:lnTo>
                    <a:pt x="0" y="759206"/>
                  </a:lnTo>
                  <a:close/>
                </a:path>
              </a:pathLst>
            </a:custGeom>
            <a:solidFill>
              <a:srgbClr val="FFFFFF"/>
            </a:solidFill>
          </p:spPr>
          <p:txBody>
            <a:bodyPr/>
            <a:lstStyle/>
            <a:p>
              <a:endParaRPr lang="en-US"/>
            </a:p>
          </p:txBody>
        </p:sp>
        <p:sp>
          <p:nvSpPr>
            <p:cNvPr id="14" name="Freeform 14"/>
            <p:cNvSpPr/>
            <p:nvPr/>
          </p:nvSpPr>
          <p:spPr>
            <a:xfrm>
              <a:off x="0" y="0"/>
              <a:ext cx="14814169" cy="784606"/>
            </a:xfrm>
            <a:custGeom>
              <a:avLst/>
              <a:gdLst/>
              <a:ahLst/>
              <a:cxnLst/>
              <a:rect l="l" t="t" r="r" b="b"/>
              <a:pathLst>
                <a:path w="14814169" h="784606">
                  <a:moveTo>
                    <a:pt x="12700" y="0"/>
                  </a:moveTo>
                  <a:lnTo>
                    <a:pt x="14801469" y="0"/>
                  </a:lnTo>
                  <a:cubicBezTo>
                    <a:pt x="14808454" y="0"/>
                    <a:pt x="14814169" y="5715"/>
                    <a:pt x="14814169" y="12700"/>
                  </a:cubicBezTo>
                  <a:lnTo>
                    <a:pt x="14814169" y="771906"/>
                  </a:lnTo>
                  <a:cubicBezTo>
                    <a:pt x="14814169" y="778891"/>
                    <a:pt x="14808454" y="784606"/>
                    <a:pt x="14801469"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14801469" y="759206"/>
                  </a:lnTo>
                  <a:lnTo>
                    <a:pt x="14801469" y="771906"/>
                  </a:lnTo>
                  <a:lnTo>
                    <a:pt x="14788769" y="771906"/>
                  </a:lnTo>
                  <a:lnTo>
                    <a:pt x="14788769" y="12700"/>
                  </a:lnTo>
                  <a:lnTo>
                    <a:pt x="14801469" y="12700"/>
                  </a:lnTo>
                  <a:lnTo>
                    <a:pt x="14801469" y="25400"/>
                  </a:lnTo>
                  <a:lnTo>
                    <a:pt x="12700" y="25400"/>
                  </a:lnTo>
                  <a:close/>
                </a:path>
              </a:pathLst>
            </a:custGeom>
            <a:solidFill>
              <a:srgbClr val="000000"/>
            </a:solidFill>
          </p:spPr>
          <p:txBody>
            <a:bodyPr/>
            <a:lstStyle/>
            <a:p>
              <a:endParaRPr lang="en-US"/>
            </a:p>
          </p:txBody>
        </p:sp>
        <p:sp>
          <p:nvSpPr>
            <p:cNvPr id="15" name="TextBox 15"/>
            <p:cNvSpPr txBox="1"/>
            <p:nvPr/>
          </p:nvSpPr>
          <p:spPr>
            <a:xfrm>
              <a:off x="0" y="-57150"/>
              <a:ext cx="148142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Vidurinis baltas kvadratas ištemps objekto aukštį </a:t>
              </a:r>
            </a:p>
          </p:txBody>
        </p:sp>
      </p:grpSp>
      <p:sp>
        <p:nvSpPr>
          <p:cNvPr id="16" name="Freeform 16"/>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17" name="Freeform 17"/>
          <p:cNvSpPr/>
          <p:nvPr/>
        </p:nvSpPr>
        <p:spPr>
          <a:xfrm>
            <a:off x="1736938" y="5855386"/>
            <a:ext cx="6491136" cy="3541564"/>
          </a:xfrm>
          <a:custGeom>
            <a:avLst/>
            <a:gdLst/>
            <a:ahLst/>
            <a:cxnLst/>
            <a:rect l="l" t="t" r="r" b="b"/>
            <a:pathLst>
              <a:path w="6491136" h="3541564">
                <a:moveTo>
                  <a:pt x="0" y="0"/>
                </a:moveTo>
                <a:lnTo>
                  <a:pt x="6491136" y="0"/>
                </a:lnTo>
                <a:lnTo>
                  <a:pt x="6491136" y="3541564"/>
                </a:lnTo>
                <a:lnTo>
                  <a:pt x="0" y="3541564"/>
                </a:lnTo>
                <a:lnTo>
                  <a:pt x="0" y="0"/>
                </a:lnTo>
                <a:close/>
              </a:path>
            </a:pathLst>
          </a:custGeom>
          <a:blipFill>
            <a:blip r:embed="rId6"/>
            <a:stretch>
              <a:fillRect/>
            </a:stretch>
          </a:blipFill>
        </p:spPr>
        <p:txBody>
          <a:bodyPr/>
          <a:lstStyle/>
          <a:p>
            <a:endParaRPr lang="en-US"/>
          </a:p>
        </p:txBody>
      </p:sp>
      <p:sp>
        <p:nvSpPr>
          <p:cNvPr id="18" name="Freeform 18"/>
          <p:cNvSpPr/>
          <p:nvPr/>
        </p:nvSpPr>
        <p:spPr>
          <a:xfrm>
            <a:off x="8955688" y="3630918"/>
            <a:ext cx="7086824" cy="5766032"/>
          </a:xfrm>
          <a:custGeom>
            <a:avLst/>
            <a:gdLst/>
            <a:ahLst/>
            <a:cxnLst/>
            <a:rect l="l" t="t" r="r" b="b"/>
            <a:pathLst>
              <a:path w="7086824" h="5766032">
                <a:moveTo>
                  <a:pt x="0" y="0"/>
                </a:moveTo>
                <a:lnTo>
                  <a:pt x="7086824" y="0"/>
                </a:lnTo>
                <a:lnTo>
                  <a:pt x="7086824" y="5766032"/>
                </a:lnTo>
                <a:lnTo>
                  <a:pt x="0" y="5766032"/>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Savybės</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10" name="Freeform 10" descr="Kompiuterio pelės linijos brėžinys  Aprašymas sugeneruotas automatiškai"/>
          <p:cNvSpPr/>
          <p:nvPr/>
        </p:nvSpPr>
        <p:spPr>
          <a:xfrm>
            <a:off x="1092530" y="4175730"/>
            <a:ext cx="2207656" cy="3176758"/>
          </a:xfrm>
          <a:custGeom>
            <a:avLst/>
            <a:gdLst/>
            <a:ahLst/>
            <a:cxnLst/>
            <a:rect l="l" t="t" r="r" b="b"/>
            <a:pathLst>
              <a:path w="2207656" h="3176758">
                <a:moveTo>
                  <a:pt x="0" y="0"/>
                </a:moveTo>
                <a:lnTo>
                  <a:pt x="2207656" y="0"/>
                </a:lnTo>
                <a:lnTo>
                  <a:pt x="2207656" y="3176758"/>
                </a:lnTo>
                <a:lnTo>
                  <a:pt x="0" y="3176758"/>
                </a:lnTo>
                <a:lnTo>
                  <a:pt x="0" y="0"/>
                </a:lnTo>
                <a:close/>
              </a:path>
            </a:pathLst>
          </a:custGeom>
          <a:blipFill>
            <a:blip r:embed="rId6"/>
            <a:stretch>
              <a:fillRect l="-18674" t="-31402" r="-227085" b="-56018"/>
            </a:stretch>
          </a:blipFill>
        </p:spPr>
        <p:txBody>
          <a:bodyPr/>
          <a:lstStyle/>
          <a:p>
            <a:endParaRPr lang="en-US"/>
          </a:p>
        </p:txBody>
      </p:sp>
      <p:sp>
        <p:nvSpPr>
          <p:cNvPr id="11" name="Freeform 11"/>
          <p:cNvSpPr/>
          <p:nvPr/>
        </p:nvSpPr>
        <p:spPr>
          <a:xfrm>
            <a:off x="4719978" y="4175730"/>
            <a:ext cx="2690446" cy="4035670"/>
          </a:xfrm>
          <a:custGeom>
            <a:avLst/>
            <a:gdLst/>
            <a:ahLst/>
            <a:cxnLst/>
            <a:rect l="l" t="t" r="r" b="b"/>
            <a:pathLst>
              <a:path w="2690446" h="4035670">
                <a:moveTo>
                  <a:pt x="0" y="0"/>
                </a:moveTo>
                <a:lnTo>
                  <a:pt x="2690446" y="0"/>
                </a:lnTo>
                <a:lnTo>
                  <a:pt x="2690446" y="4035670"/>
                </a:lnTo>
                <a:lnTo>
                  <a:pt x="0" y="4035670"/>
                </a:lnTo>
                <a:lnTo>
                  <a:pt x="0" y="0"/>
                </a:lnTo>
                <a:close/>
              </a:path>
            </a:pathLst>
          </a:custGeom>
          <a:blipFill>
            <a:blip r:embed="rId7"/>
            <a:stretch>
              <a:fillRect l="-64497" t="-10572" r="-67766" b="-11412"/>
            </a:stretch>
          </a:blipFill>
        </p:spPr>
        <p:txBody>
          <a:bodyPr/>
          <a:lstStyle/>
          <a:p>
            <a:endParaRPr lang="en-US"/>
          </a:p>
        </p:txBody>
      </p:sp>
      <p:sp>
        <p:nvSpPr>
          <p:cNvPr id="12" name="Freeform 12"/>
          <p:cNvSpPr/>
          <p:nvPr/>
        </p:nvSpPr>
        <p:spPr>
          <a:xfrm>
            <a:off x="8430454" y="4175730"/>
            <a:ext cx="4557154" cy="1371718"/>
          </a:xfrm>
          <a:custGeom>
            <a:avLst/>
            <a:gdLst/>
            <a:ahLst/>
            <a:cxnLst/>
            <a:rect l="l" t="t" r="r" b="b"/>
            <a:pathLst>
              <a:path w="4557154" h="1371718">
                <a:moveTo>
                  <a:pt x="0" y="0"/>
                </a:moveTo>
                <a:lnTo>
                  <a:pt x="4557154" y="0"/>
                </a:lnTo>
                <a:lnTo>
                  <a:pt x="4557154" y="1371718"/>
                </a:lnTo>
                <a:lnTo>
                  <a:pt x="0" y="1371718"/>
                </a:lnTo>
                <a:lnTo>
                  <a:pt x="0" y="0"/>
                </a:lnTo>
                <a:close/>
              </a:path>
            </a:pathLst>
          </a:custGeom>
          <a:blipFill>
            <a:blip r:embed="rId8"/>
            <a:stretch>
              <a:fillRect/>
            </a:stretch>
          </a:blipFill>
        </p:spPr>
        <p:txBody>
          <a:bodyPr/>
          <a:lstStyle/>
          <a:p>
            <a:endParaRPr lang="en-US"/>
          </a:p>
        </p:txBody>
      </p:sp>
      <p:sp>
        <p:nvSpPr>
          <p:cNvPr id="13" name="Freeform 13"/>
          <p:cNvSpPr/>
          <p:nvPr/>
        </p:nvSpPr>
        <p:spPr>
          <a:xfrm>
            <a:off x="13568024" y="4175730"/>
            <a:ext cx="3092708" cy="4605686"/>
          </a:xfrm>
          <a:custGeom>
            <a:avLst/>
            <a:gdLst/>
            <a:ahLst/>
            <a:cxnLst/>
            <a:rect l="l" t="t" r="r" b="b"/>
            <a:pathLst>
              <a:path w="3092708" h="4605686">
                <a:moveTo>
                  <a:pt x="0" y="0"/>
                </a:moveTo>
                <a:lnTo>
                  <a:pt x="3092708" y="0"/>
                </a:lnTo>
                <a:lnTo>
                  <a:pt x="3092708" y="4605686"/>
                </a:lnTo>
                <a:lnTo>
                  <a:pt x="0" y="4605686"/>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Savybės</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10" name="Freeform 10" descr="Kompiuterio pelės linijos brėžinys  Aprašymas sugeneruotas automatiškai"/>
          <p:cNvSpPr/>
          <p:nvPr/>
        </p:nvSpPr>
        <p:spPr>
          <a:xfrm>
            <a:off x="910528" y="2858204"/>
            <a:ext cx="2544030" cy="3660792"/>
          </a:xfrm>
          <a:custGeom>
            <a:avLst/>
            <a:gdLst/>
            <a:ahLst/>
            <a:cxnLst/>
            <a:rect l="l" t="t" r="r" b="b"/>
            <a:pathLst>
              <a:path w="2544030" h="3660792">
                <a:moveTo>
                  <a:pt x="0" y="0"/>
                </a:moveTo>
                <a:lnTo>
                  <a:pt x="2544030" y="0"/>
                </a:lnTo>
                <a:lnTo>
                  <a:pt x="2544030" y="3660792"/>
                </a:lnTo>
                <a:lnTo>
                  <a:pt x="0" y="3660792"/>
                </a:lnTo>
                <a:lnTo>
                  <a:pt x="0" y="0"/>
                </a:lnTo>
                <a:close/>
              </a:path>
            </a:pathLst>
          </a:custGeom>
          <a:blipFill>
            <a:blip r:embed="rId6"/>
            <a:stretch>
              <a:fillRect l="-18674" t="-31402" r="-227085" b="-56018"/>
            </a:stretch>
          </a:blipFill>
        </p:spPr>
        <p:txBody>
          <a:bodyPr/>
          <a:lstStyle/>
          <a:p>
            <a:endParaRPr lang="en-US"/>
          </a:p>
        </p:txBody>
      </p:sp>
      <p:sp>
        <p:nvSpPr>
          <p:cNvPr id="11" name="Freeform 11"/>
          <p:cNvSpPr/>
          <p:nvPr/>
        </p:nvSpPr>
        <p:spPr>
          <a:xfrm>
            <a:off x="4208692" y="2874468"/>
            <a:ext cx="6607736" cy="3657914"/>
          </a:xfrm>
          <a:custGeom>
            <a:avLst/>
            <a:gdLst/>
            <a:ahLst/>
            <a:cxnLst/>
            <a:rect l="l" t="t" r="r" b="b"/>
            <a:pathLst>
              <a:path w="6607736" h="3657914">
                <a:moveTo>
                  <a:pt x="0" y="0"/>
                </a:moveTo>
                <a:lnTo>
                  <a:pt x="6607736" y="0"/>
                </a:lnTo>
                <a:lnTo>
                  <a:pt x="6607736" y="3657914"/>
                </a:lnTo>
                <a:lnTo>
                  <a:pt x="0" y="3657914"/>
                </a:lnTo>
                <a:lnTo>
                  <a:pt x="0" y="0"/>
                </a:lnTo>
                <a:close/>
              </a:path>
            </a:pathLst>
          </a:custGeom>
          <a:blipFill>
            <a:blip r:embed="rId7"/>
            <a:stretch>
              <a:fillRect b="-23365"/>
            </a:stretch>
          </a:blipFill>
        </p:spPr>
        <p:txBody>
          <a:bodyPr/>
          <a:lstStyle/>
          <a:p>
            <a:endParaRPr lang="en-US"/>
          </a:p>
        </p:txBody>
      </p:sp>
      <p:grpSp>
        <p:nvGrpSpPr>
          <p:cNvPr id="12" name="Group 12"/>
          <p:cNvGrpSpPr/>
          <p:nvPr/>
        </p:nvGrpSpPr>
        <p:grpSpPr>
          <a:xfrm>
            <a:off x="1181800" y="7371400"/>
            <a:ext cx="11201400" cy="1846660"/>
            <a:chOff x="0" y="0"/>
            <a:chExt cx="14935200" cy="2462213"/>
          </a:xfrm>
        </p:grpSpPr>
        <p:sp>
          <p:nvSpPr>
            <p:cNvPr id="13" name="Freeform 13"/>
            <p:cNvSpPr/>
            <p:nvPr/>
          </p:nvSpPr>
          <p:spPr>
            <a:xfrm>
              <a:off x="0" y="0"/>
              <a:ext cx="14935200" cy="2462213"/>
            </a:xfrm>
            <a:custGeom>
              <a:avLst/>
              <a:gdLst/>
              <a:ahLst/>
              <a:cxnLst/>
              <a:rect l="l" t="t" r="r" b="b"/>
              <a:pathLst>
                <a:path w="14935200" h="2462213">
                  <a:moveTo>
                    <a:pt x="0" y="0"/>
                  </a:moveTo>
                  <a:lnTo>
                    <a:pt x="14935200" y="0"/>
                  </a:lnTo>
                  <a:lnTo>
                    <a:pt x="14935200" y="2462213"/>
                  </a:lnTo>
                  <a:lnTo>
                    <a:pt x="0" y="2462213"/>
                  </a:lnTo>
                  <a:close/>
                </a:path>
              </a:pathLst>
            </a:custGeom>
            <a:solidFill>
              <a:srgbClr val="000000">
                <a:alpha val="0"/>
              </a:srgbClr>
            </a:solidFill>
          </p:spPr>
          <p:txBody>
            <a:bodyPr/>
            <a:lstStyle/>
            <a:p>
              <a:endParaRPr lang="en-US"/>
            </a:p>
          </p:txBody>
        </p:sp>
        <p:sp>
          <p:nvSpPr>
            <p:cNvPr id="14" name="TextBox 14"/>
            <p:cNvSpPr txBox="1"/>
            <p:nvPr/>
          </p:nvSpPr>
          <p:spPr>
            <a:xfrm>
              <a:off x="0" y="-9525"/>
              <a:ext cx="14935200" cy="2471738"/>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Jei užvessite pelės žymeklį ant juodo arba balto kvadrato, matysite matmenis šone, kurį spustelėję galėsite įvesti tikslią vertę</a:t>
              </a:r>
            </a:p>
          </p:txBody>
        </p:sp>
      </p:grpSp>
      <p:sp>
        <p:nvSpPr>
          <p:cNvPr id="15" name="Freeform 15"/>
          <p:cNvSpPr/>
          <p:nvPr/>
        </p:nvSpPr>
        <p:spPr>
          <a:xfrm>
            <a:off x="11489176" y="2874468"/>
            <a:ext cx="5617024" cy="3657914"/>
          </a:xfrm>
          <a:custGeom>
            <a:avLst/>
            <a:gdLst/>
            <a:ahLst/>
            <a:cxnLst/>
            <a:rect l="l" t="t" r="r" b="b"/>
            <a:pathLst>
              <a:path w="5617024" h="3657914">
                <a:moveTo>
                  <a:pt x="0" y="0"/>
                </a:moveTo>
                <a:lnTo>
                  <a:pt x="5617024" y="0"/>
                </a:lnTo>
                <a:lnTo>
                  <a:pt x="5617024" y="3657914"/>
                </a:lnTo>
                <a:lnTo>
                  <a:pt x="0" y="3657914"/>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Judėti</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2352100" y="7505414"/>
            <a:ext cx="11203912" cy="1292662"/>
            <a:chOff x="0" y="0"/>
            <a:chExt cx="14938549" cy="1723549"/>
          </a:xfrm>
        </p:grpSpPr>
        <p:sp>
          <p:nvSpPr>
            <p:cNvPr id="11" name="Freeform 11"/>
            <p:cNvSpPr/>
            <p:nvPr/>
          </p:nvSpPr>
          <p:spPr>
            <a:xfrm>
              <a:off x="0" y="0"/>
              <a:ext cx="14938549" cy="1723549"/>
            </a:xfrm>
            <a:custGeom>
              <a:avLst/>
              <a:gdLst/>
              <a:ahLst/>
              <a:cxnLst/>
              <a:rect l="l" t="t" r="r" b="b"/>
              <a:pathLst>
                <a:path w="14938549" h="1723549">
                  <a:moveTo>
                    <a:pt x="0" y="0"/>
                  </a:moveTo>
                  <a:lnTo>
                    <a:pt x="14938549" y="0"/>
                  </a:lnTo>
                  <a:lnTo>
                    <a:pt x="14938549" y="1723549"/>
                  </a:lnTo>
                  <a:lnTo>
                    <a:pt x="0" y="1723549"/>
                  </a:lnTo>
                  <a:close/>
                </a:path>
              </a:pathLst>
            </a:custGeom>
            <a:solidFill>
              <a:srgbClr val="000000">
                <a:alpha val="0"/>
              </a:srgbClr>
            </a:solidFill>
          </p:spPr>
          <p:txBody>
            <a:bodyPr/>
            <a:lstStyle/>
            <a:p>
              <a:endParaRPr lang="en-US"/>
            </a:p>
          </p:txBody>
        </p:sp>
        <p:sp>
          <p:nvSpPr>
            <p:cNvPr id="12" name="TextBox 12"/>
            <p:cNvSpPr txBox="1"/>
            <p:nvPr/>
          </p:nvSpPr>
          <p:spPr>
            <a:xfrm>
              <a:off x="0" y="-9525"/>
              <a:ext cx="14938549" cy="1733074"/>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Pasirinkite bet kurią vietą, kurioje nėra kvadratų, ir vilkite objektą </a:t>
              </a:r>
            </a:p>
          </p:txBody>
        </p:sp>
      </p:grpSp>
      <p:sp>
        <p:nvSpPr>
          <p:cNvPr id="13" name="Freeform 13"/>
          <p:cNvSpPr/>
          <p:nvPr/>
        </p:nvSpPr>
        <p:spPr>
          <a:xfrm>
            <a:off x="2802488" y="3421230"/>
            <a:ext cx="5506838" cy="3596952"/>
          </a:xfrm>
          <a:custGeom>
            <a:avLst/>
            <a:gdLst/>
            <a:ahLst/>
            <a:cxnLst/>
            <a:rect l="l" t="t" r="r" b="b"/>
            <a:pathLst>
              <a:path w="5506838" h="3596952">
                <a:moveTo>
                  <a:pt x="0" y="0"/>
                </a:moveTo>
                <a:lnTo>
                  <a:pt x="5506838" y="0"/>
                </a:lnTo>
                <a:lnTo>
                  <a:pt x="5506838" y="3596952"/>
                </a:lnTo>
                <a:lnTo>
                  <a:pt x="0" y="3596952"/>
                </a:lnTo>
                <a:lnTo>
                  <a:pt x="0" y="0"/>
                </a:lnTo>
                <a:close/>
              </a:path>
            </a:pathLst>
          </a:custGeom>
          <a:blipFill>
            <a:blip r:embed="rId6"/>
            <a:stretch>
              <a:fillRect/>
            </a:stretch>
          </a:blipFill>
        </p:spPr>
        <p:txBody>
          <a:bodyPr/>
          <a:lstStyle/>
          <a:p>
            <a:endParaRPr lang="en-US"/>
          </a:p>
        </p:txBody>
      </p:sp>
      <p:sp>
        <p:nvSpPr>
          <p:cNvPr id="14" name="Freeform 14"/>
          <p:cNvSpPr/>
          <p:nvPr/>
        </p:nvSpPr>
        <p:spPr>
          <a:xfrm>
            <a:off x="9643012" y="3421230"/>
            <a:ext cx="5151566" cy="3596952"/>
          </a:xfrm>
          <a:custGeom>
            <a:avLst/>
            <a:gdLst/>
            <a:ahLst/>
            <a:cxnLst/>
            <a:rect l="l" t="t" r="r" b="b"/>
            <a:pathLst>
              <a:path w="5151566" h="3596952">
                <a:moveTo>
                  <a:pt x="0" y="0"/>
                </a:moveTo>
                <a:lnTo>
                  <a:pt x="5151566" y="0"/>
                </a:lnTo>
                <a:lnTo>
                  <a:pt x="5151566" y="3596952"/>
                </a:lnTo>
                <a:lnTo>
                  <a:pt x="0" y="3596952"/>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Judėti</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10" name="Freeform 10"/>
          <p:cNvSpPr/>
          <p:nvPr/>
        </p:nvSpPr>
        <p:spPr>
          <a:xfrm>
            <a:off x="5301514" y="2903026"/>
            <a:ext cx="5108578" cy="4005124"/>
          </a:xfrm>
          <a:custGeom>
            <a:avLst/>
            <a:gdLst/>
            <a:ahLst/>
            <a:cxnLst/>
            <a:rect l="l" t="t" r="r" b="b"/>
            <a:pathLst>
              <a:path w="5108578" h="4005124">
                <a:moveTo>
                  <a:pt x="0" y="0"/>
                </a:moveTo>
                <a:lnTo>
                  <a:pt x="5108578" y="0"/>
                </a:lnTo>
                <a:lnTo>
                  <a:pt x="5108578" y="4005124"/>
                </a:lnTo>
                <a:lnTo>
                  <a:pt x="0" y="4005124"/>
                </a:lnTo>
                <a:lnTo>
                  <a:pt x="0" y="0"/>
                </a:lnTo>
                <a:close/>
              </a:path>
            </a:pathLst>
          </a:custGeom>
          <a:blipFill>
            <a:blip r:embed="rId6"/>
            <a:stretch>
              <a:fillRect/>
            </a:stretch>
          </a:blipFill>
        </p:spPr>
        <p:txBody>
          <a:bodyPr/>
          <a:lstStyle/>
          <a:p>
            <a:endParaRPr lang="en-US"/>
          </a:p>
        </p:txBody>
      </p:sp>
      <p:sp>
        <p:nvSpPr>
          <p:cNvPr id="11" name="Freeform 11" descr="Kompiuterio pelės linijos brėžinys  Aprašymas sugeneruotas automatiškai"/>
          <p:cNvSpPr/>
          <p:nvPr/>
        </p:nvSpPr>
        <p:spPr>
          <a:xfrm>
            <a:off x="931756" y="2903026"/>
            <a:ext cx="2826326" cy="4067008"/>
          </a:xfrm>
          <a:custGeom>
            <a:avLst/>
            <a:gdLst/>
            <a:ahLst/>
            <a:cxnLst/>
            <a:rect l="l" t="t" r="r" b="b"/>
            <a:pathLst>
              <a:path w="2826326" h="4067008">
                <a:moveTo>
                  <a:pt x="0" y="0"/>
                </a:moveTo>
                <a:lnTo>
                  <a:pt x="2826326" y="0"/>
                </a:lnTo>
                <a:lnTo>
                  <a:pt x="2826326" y="4067008"/>
                </a:lnTo>
                <a:lnTo>
                  <a:pt x="0" y="4067008"/>
                </a:lnTo>
                <a:lnTo>
                  <a:pt x="0" y="0"/>
                </a:lnTo>
                <a:close/>
              </a:path>
            </a:pathLst>
          </a:custGeom>
          <a:blipFill>
            <a:blip r:embed="rId7"/>
            <a:stretch>
              <a:fillRect l="-18674" t="-31402" r="-227085" b="-56018"/>
            </a:stretch>
          </a:blipFill>
        </p:spPr>
        <p:txBody>
          <a:bodyPr/>
          <a:lstStyle/>
          <a:p>
            <a:endParaRPr lang="en-US"/>
          </a:p>
        </p:txBody>
      </p:sp>
      <p:sp>
        <p:nvSpPr>
          <p:cNvPr id="12" name="Freeform 12" descr="Kompiuterio klaviatūros klavišai su rodyklėmis  Aprašymas sugeneruotas automatiškai"/>
          <p:cNvSpPr/>
          <p:nvPr/>
        </p:nvSpPr>
        <p:spPr>
          <a:xfrm>
            <a:off x="11588682" y="3097682"/>
            <a:ext cx="5489894" cy="3677696"/>
          </a:xfrm>
          <a:custGeom>
            <a:avLst/>
            <a:gdLst/>
            <a:ahLst/>
            <a:cxnLst/>
            <a:rect l="l" t="t" r="r" b="b"/>
            <a:pathLst>
              <a:path w="5489894" h="3677696">
                <a:moveTo>
                  <a:pt x="0" y="0"/>
                </a:moveTo>
                <a:lnTo>
                  <a:pt x="5489894" y="0"/>
                </a:lnTo>
                <a:lnTo>
                  <a:pt x="5489894" y="3677696"/>
                </a:lnTo>
                <a:lnTo>
                  <a:pt x="0" y="3677696"/>
                </a:lnTo>
                <a:lnTo>
                  <a:pt x="0" y="0"/>
                </a:lnTo>
                <a:close/>
              </a:path>
            </a:pathLst>
          </a:custGeom>
          <a:blipFill>
            <a:blip r:embed="rId8"/>
            <a:stretch>
              <a:fillRect b="-8563"/>
            </a:stretch>
          </a:blipFill>
        </p:spPr>
        <p:txBody>
          <a:bodyPr/>
          <a:lstStyle/>
          <a:p>
            <a:endParaRPr lang="en-US"/>
          </a:p>
        </p:txBody>
      </p:sp>
      <p:grpSp>
        <p:nvGrpSpPr>
          <p:cNvPr id="13" name="Group 13"/>
          <p:cNvGrpSpPr/>
          <p:nvPr/>
        </p:nvGrpSpPr>
        <p:grpSpPr>
          <a:xfrm>
            <a:off x="3248288" y="7406394"/>
            <a:ext cx="11203912" cy="1233983"/>
            <a:chOff x="0" y="0"/>
            <a:chExt cx="14938549" cy="1645310"/>
          </a:xfrm>
        </p:grpSpPr>
        <p:sp>
          <p:nvSpPr>
            <p:cNvPr id="14" name="Freeform 14"/>
            <p:cNvSpPr/>
            <p:nvPr/>
          </p:nvSpPr>
          <p:spPr>
            <a:xfrm>
              <a:off x="0" y="0"/>
              <a:ext cx="14938549" cy="1645310"/>
            </a:xfrm>
            <a:custGeom>
              <a:avLst/>
              <a:gdLst/>
              <a:ahLst/>
              <a:cxnLst/>
              <a:rect l="l" t="t" r="r" b="b"/>
              <a:pathLst>
                <a:path w="14938549" h="1645310">
                  <a:moveTo>
                    <a:pt x="0" y="0"/>
                  </a:moveTo>
                  <a:lnTo>
                    <a:pt x="14938549" y="0"/>
                  </a:lnTo>
                  <a:lnTo>
                    <a:pt x="14938549" y="1645310"/>
                  </a:lnTo>
                  <a:lnTo>
                    <a:pt x="0" y="1645310"/>
                  </a:lnTo>
                  <a:close/>
                </a:path>
              </a:pathLst>
            </a:custGeom>
            <a:solidFill>
              <a:srgbClr val="000000">
                <a:alpha val="0"/>
              </a:srgbClr>
            </a:solidFill>
          </p:spPr>
          <p:txBody>
            <a:bodyPr/>
            <a:lstStyle/>
            <a:p>
              <a:endParaRPr lang="en-US"/>
            </a:p>
          </p:txBody>
        </p:sp>
        <p:sp>
          <p:nvSpPr>
            <p:cNvPr id="15" name="TextBox 15"/>
            <p:cNvSpPr txBox="1"/>
            <p:nvPr/>
          </p:nvSpPr>
          <p:spPr>
            <a:xfrm>
              <a:off x="0" y="-9525"/>
              <a:ext cx="14938549" cy="1654835"/>
            </a:xfrm>
            <a:prstGeom prst="rect">
              <a:avLst/>
            </a:prstGeom>
          </p:spPr>
          <p:txBody>
            <a:bodyPr lIns="0" tIns="0" rIns="0" bIns="0" rtlCol="0" anchor="t"/>
            <a:lstStyle/>
            <a:p>
              <a:pPr marL="1186178" lvl="1" indent="-593089" algn="l">
                <a:lnSpc>
                  <a:spcPts val="4320"/>
                </a:lnSpc>
                <a:buFont typeface="Arial"/>
                <a:buChar char="•"/>
              </a:pPr>
              <a:r>
                <a:rPr lang="en-US" sz="3600">
                  <a:solidFill>
                    <a:srgbClr val="FFFFFF"/>
                  </a:solidFill>
                  <a:latin typeface="Source Sans Pro"/>
                  <a:ea typeface="Source Sans Pro"/>
                  <a:cs typeface="Source Sans Pro"/>
                  <a:sym typeface="Source Sans Pro"/>
                </a:rPr>
                <a:t>Norėdami perkelti objektą aukštyn ir žemyn, naudokite rodyklių klavišus </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Judėti</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3170256" y="7661804"/>
            <a:ext cx="11203912" cy="1292662"/>
            <a:chOff x="0" y="0"/>
            <a:chExt cx="14938549" cy="1723549"/>
          </a:xfrm>
        </p:grpSpPr>
        <p:sp>
          <p:nvSpPr>
            <p:cNvPr id="11" name="Freeform 11"/>
            <p:cNvSpPr/>
            <p:nvPr/>
          </p:nvSpPr>
          <p:spPr>
            <a:xfrm>
              <a:off x="0" y="0"/>
              <a:ext cx="14938549" cy="1723549"/>
            </a:xfrm>
            <a:custGeom>
              <a:avLst/>
              <a:gdLst/>
              <a:ahLst/>
              <a:cxnLst/>
              <a:rect l="l" t="t" r="r" b="b"/>
              <a:pathLst>
                <a:path w="14938549" h="1723549">
                  <a:moveTo>
                    <a:pt x="0" y="0"/>
                  </a:moveTo>
                  <a:lnTo>
                    <a:pt x="14938549" y="0"/>
                  </a:lnTo>
                  <a:lnTo>
                    <a:pt x="14938549" y="1723549"/>
                  </a:lnTo>
                  <a:lnTo>
                    <a:pt x="0" y="1723549"/>
                  </a:lnTo>
                  <a:close/>
                </a:path>
              </a:pathLst>
            </a:custGeom>
            <a:solidFill>
              <a:srgbClr val="000000">
                <a:alpha val="0"/>
              </a:srgbClr>
            </a:solidFill>
          </p:spPr>
          <p:txBody>
            <a:bodyPr/>
            <a:lstStyle/>
            <a:p>
              <a:endParaRPr lang="en-US"/>
            </a:p>
          </p:txBody>
        </p:sp>
        <p:sp>
          <p:nvSpPr>
            <p:cNvPr id="12" name="TextBox 12"/>
            <p:cNvSpPr txBox="1"/>
            <p:nvPr/>
          </p:nvSpPr>
          <p:spPr>
            <a:xfrm>
              <a:off x="0" y="0"/>
              <a:ext cx="14938549" cy="1723549"/>
            </a:xfrm>
            <a:prstGeom prst="rect">
              <a:avLst/>
            </a:prstGeom>
          </p:spPr>
          <p:txBody>
            <a:bodyPr lIns="0" tIns="0" rIns="0" bIns="0" rtlCol="0" anchor="t"/>
            <a:lstStyle/>
            <a:p>
              <a:pPr marL="1156524" lvl="1" indent="-578262" algn="l">
                <a:lnSpc>
                  <a:spcPts val="4211"/>
                </a:lnSpc>
                <a:buFont typeface="Arial"/>
                <a:buChar char="•"/>
              </a:pPr>
              <a:r>
                <a:rPr lang="en-US" sz="3509">
                  <a:solidFill>
                    <a:srgbClr val="FFFFFF"/>
                  </a:solidFill>
                  <a:latin typeface="Source Sans Pro"/>
                  <a:ea typeface="Source Sans Pro"/>
                  <a:cs typeface="Source Sans Pro"/>
                  <a:sym typeface="Source Sans Pro"/>
                </a:rPr>
                <a:t>Sureguliuokite aukščio padėtį spustelėdami ant juodo kūgio objekto viršuje ir vilkite jį, kad judėtumėte</a:t>
              </a:r>
            </a:p>
          </p:txBody>
        </p:sp>
      </p:grpSp>
      <p:sp>
        <p:nvSpPr>
          <p:cNvPr id="13" name="Freeform 13"/>
          <p:cNvSpPr/>
          <p:nvPr/>
        </p:nvSpPr>
        <p:spPr>
          <a:xfrm>
            <a:off x="5301514" y="2903026"/>
            <a:ext cx="5108578" cy="4005124"/>
          </a:xfrm>
          <a:custGeom>
            <a:avLst/>
            <a:gdLst/>
            <a:ahLst/>
            <a:cxnLst/>
            <a:rect l="l" t="t" r="r" b="b"/>
            <a:pathLst>
              <a:path w="5108578" h="4005124">
                <a:moveTo>
                  <a:pt x="0" y="0"/>
                </a:moveTo>
                <a:lnTo>
                  <a:pt x="5108578" y="0"/>
                </a:lnTo>
                <a:lnTo>
                  <a:pt x="5108578" y="4005124"/>
                </a:lnTo>
                <a:lnTo>
                  <a:pt x="0" y="4005124"/>
                </a:lnTo>
                <a:lnTo>
                  <a:pt x="0" y="0"/>
                </a:lnTo>
                <a:close/>
              </a:path>
            </a:pathLst>
          </a:custGeom>
          <a:blipFill>
            <a:blip r:embed="rId6"/>
            <a:stretch>
              <a:fillRect/>
            </a:stretch>
          </a:blipFill>
        </p:spPr>
        <p:txBody>
          <a:bodyPr/>
          <a:lstStyle/>
          <a:p>
            <a:endParaRPr lang="en-US"/>
          </a:p>
        </p:txBody>
      </p:sp>
      <p:sp>
        <p:nvSpPr>
          <p:cNvPr id="14" name="Freeform 14" descr="Kompiuterio pelės linijos brėžinys  Aprašymas sugeneruotas automatiškai"/>
          <p:cNvSpPr/>
          <p:nvPr/>
        </p:nvSpPr>
        <p:spPr>
          <a:xfrm>
            <a:off x="931756" y="2903026"/>
            <a:ext cx="2826326" cy="4067008"/>
          </a:xfrm>
          <a:custGeom>
            <a:avLst/>
            <a:gdLst/>
            <a:ahLst/>
            <a:cxnLst/>
            <a:rect l="l" t="t" r="r" b="b"/>
            <a:pathLst>
              <a:path w="2826326" h="4067008">
                <a:moveTo>
                  <a:pt x="0" y="0"/>
                </a:moveTo>
                <a:lnTo>
                  <a:pt x="2826326" y="0"/>
                </a:lnTo>
                <a:lnTo>
                  <a:pt x="2826326" y="4067008"/>
                </a:lnTo>
                <a:lnTo>
                  <a:pt x="0" y="4067008"/>
                </a:lnTo>
                <a:lnTo>
                  <a:pt x="0" y="0"/>
                </a:lnTo>
                <a:close/>
              </a:path>
            </a:pathLst>
          </a:custGeom>
          <a:blipFill>
            <a:blip r:embed="rId7"/>
            <a:stretch>
              <a:fillRect l="-18674" t="-31402" r="-227085" b="-56018"/>
            </a:stretch>
          </a:blipFill>
        </p:spPr>
        <p:txBody>
          <a:bodyPr/>
          <a:lstStyle/>
          <a:p>
            <a:endParaRPr lang="en-US"/>
          </a:p>
        </p:txBody>
      </p:sp>
      <p:sp>
        <p:nvSpPr>
          <p:cNvPr id="15" name="Freeform 15"/>
          <p:cNvSpPr/>
          <p:nvPr/>
        </p:nvSpPr>
        <p:spPr>
          <a:xfrm>
            <a:off x="11953524" y="2903026"/>
            <a:ext cx="3888652" cy="3944738"/>
          </a:xfrm>
          <a:custGeom>
            <a:avLst/>
            <a:gdLst/>
            <a:ahLst/>
            <a:cxnLst/>
            <a:rect l="l" t="t" r="r" b="b"/>
            <a:pathLst>
              <a:path w="3888652" h="3944738">
                <a:moveTo>
                  <a:pt x="0" y="0"/>
                </a:moveTo>
                <a:lnTo>
                  <a:pt x="3888652" y="0"/>
                </a:lnTo>
                <a:lnTo>
                  <a:pt x="3888652" y="3944738"/>
                </a:lnTo>
                <a:lnTo>
                  <a:pt x="0" y="3944738"/>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Judėti</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3887830" y="7617738"/>
            <a:ext cx="11203912" cy="1776908"/>
            <a:chOff x="0" y="0"/>
            <a:chExt cx="14938549" cy="2369210"/>
          </a:xfrm>
        </p:grpSpPr>
        <p:sp>
          <p:nvSpPr>
            <p:cNvPr id="11" name="Freeform 11"/>
            <p:cNvSpPr/>
            <p:nvPr/>
          </p:nvSpPr>
          <p:spPr>
            <a:xfrm>
              <a:off x="0" y="0"/>
              <a:ext cx="14938549" cy="2369210"/>
            </a:xfrm>
            <a:custGeom>
              <a:avLst/>
              <a:gdLst/>
              <a:ahLst/>
              <a:cxnLst/>
              <a:rect l="l" t="t" r="r" b="b"/>
              <a:pathLst>
                <a:path w="14938549" h="2369210">
                  <a:moveTo>
                    <a:pt x="0" y="0"/>
                  </a:moveTo>
                  <a:lnTo>
                    <a:pt x="14938549" y="0"/>
                  </a:lnTo>
                  <a:lnTo>
                    <a:pt x="14938549" y="2369210"/>
                  </a:lnTo>
                  <a:lnTo>
                    <a:pt x="0" y="2369210"/>
                  </a:lnTo>
                  <a:close/>
                </a:path>
              </a:pathLst>
            </a:custGeom>
            <a:solidFill>
              <a:srgbClr val="000000">
                <a:alpha val="0"/>
              </a:srgbClr>
            </a:solidFill>
          </p:spPr>
          <p:txBody>
            <a:bodyPr/>
            <a:lstStyle/>
            <a:p>
              <a:endParaRPr lang="en-US"/>
            </a:p>
          </p:txBody>
        </p:sp>
        <p:sp>
          <p:nvSpPr>
            <p:cNvPr id="12" name="TextBox 12"/>
            <p:cNvSpPr txBox="1"/>
            <p:nvPr/>
          </p:nvSpPr>
          <p:spPr>
            <a:xfrm>
              <a:off x="0" y="-9525"/>
              <a:ext cx="14938549" cy="2378735"/>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Jei jums reikia perkelti objektą, kad jis būtų visiškai vienoje linijoje su plokštuma, tiesiog pasirinkite klaviatūros klavišą D</a:t>
              </a:r>
            </a:p>
          </p:txBody>
        </p:sp>
      </p:grpSp>
      <p:sp>
        <p:nvSpPr>
          <p:cNvPr id="13" name="Freeform 13"/>
          <p:cNvSpPr/>
          <p:nvPr/>
        </p:nvSpPr>
        <p:spPr>
          <a:xfrm>
            <a:off x="3887830" y="2410662"/>
            <a:ext cx="3958276" cy="4799978"/>
          </a:xfrm>
          <a:custGeom>
            <a:avLst/>
            <a:gdLst/>
            <a:ahLst/>
            <a:cxnLst/>
            <a:rect l="l" t="t" r="r" b="b"/>
            <a:pathLst>
              <a:path w="3958276" h="4799978">
                <a:moveTo>
                  <a:pt x="0" y="0"/>
                </a:moveTo>
                <a:lnTo>
                  <a:pt x="3958276" y="0"/>
                </a:lnTo>
                <a:lnTo>
                  <a:pt x="3958276" y="4799978"/>
                </a:lnTo>
                <a:lnTo>
                  <a:pt x="0" y="4799978"/>
                </a:lnTo>
                <a:lnTo>
                  <a:pt x="0" y="0"/>
                </a:lnTo>
                <a:close/>
              </a:path>
            </a:pathLst>
          </a:custGeom>
          <a:blipFill>
            <a:blip r:embed="rId6"/>
            <a:stretch>
              <a:fillRect/>
            </a:stretch>
          </a:blipFill>
        </p:spPr>
        <p:txBody>
          <a:bodyPr/>
          <a:lstStyle/>
          <a:p>
            <a:endParaRPr lang="en-US"/>
          </a:p>
        </p:txBody>
      </p:sp>
      <p:sp>
        <p:nvSpPr>
          <p:cNvPr id="14" name="Freeform 14"/>
          <p:cNvSpPr/>
          <p:nvPr/>
        </p:nvSpPr>
        <p:spPr>
          <a:xfrm>
            <a:off x="10400918" y="2410662"/>
            <a:ext cx="3917108" cy="4799978"/>
          </a:xfrm>
          <a:custGeom>
            <a:avLst/>
            <a:gdLst/>
            <a:ahLst/>
            <a:cxnLst/>
            <a:rect l="l" t="t" r="r" b="b"/>
            <a:pathLst>
              <a:path w="3917108" h="4799978">
                <a:moveTo>
                  <a:pt x="0" y="0"/>
                </a:moveTo>
                <a:lnTo>
                  <a:pt x="3917108" y="0"/>
                </a:lnTo>
                <a:lnTo>
                  <a:pt x="3917108" y="4799978"/>
                </a:lnTo>
                <a:lnTo>
                  <a:pt x="0" y="4799978"/>
                </a:lnTo>
                <a:lnTo>
                  <a:pt x="0" y="0"/>
                </a:lnTo>
                <a:close/>
              </a:path>
            </a:pathLst>
          </a:custGeom>
          <a:blipFill>
            <a:blip r:embed="rId7"/>
            <a:stretch>
              <a:fillRect t="-6358"/>
            </a:stretch>
          </a:blipFill>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Veidrodis</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3745244" y="8354698"/>
            <a:ext cx="11203912" cy="1292662"/>
            <a:chOff x="0" y="0"/>
            <a:chExt cx="14938549" cy="1723549"/>
          </a:xfrm>
        </p:grpSpPr>
        <p:sp>
          <p:nvSpPr>
            <p:cNvPr id="11" name="Freeform 11"/>
            <p:cNvSpPr/>
            <p:nvPr/>
          </p:nvSpPr>
          <p:spPr>
            <a:xfrm>
              <a:off x="0" y="0"/>
              <a:ext cx="14938549" cy="1723549"/>
            </a:xfrm>
            <a:custGeom>
              <a:avLst/>
              <a:gdLst/>
              <a:ahLst/>
              <a:cxnLst/>
              <a:rect l="l" t="t" r="r" b="b"/>
              <a:pathLst>
                <a:path w="14938549" h="1723549">
                  <a:moveTo>
                    <a:pt x="0" y="0"/>
                  </a:moveTo>
                  <a:lnTo>
                    <a:pt x="14938549" y="0"/>
                  </a:lnTo>
                  <a:lnTo>
                    <a:pt x="14938549" y="1723549"/>
                  </a:lnTo>
                  <a:lnTo>
                    <a:pt x="0" y="1723549"/>
                  </a:lnTo>
                  <a:close/>
                </a:path>
              </a:pathLst>
            </a:custGeom>
            <a:solidFill>
              <a:srgbClr val="000000">
                <a:alpha val="0"/>
              </a:srgbClr>
            </a:solidFill>
          </p:spPr>
          <p:txBody>
            <a:bodyPr/>
            <a:lstStyle/>
            <a:p>
              <a:endParaRPr lang="en-US"/>
            </a:p>
          </p:txBody>
        </p:sp>
        <p:sp>
          <p:nvSpPr>
            <p:cNvPr id="12" name="TextBox 12"/>
            <p:cNvSpPr txBox="1"/>
            <p:nvPr/>
          </p:nvSpPr>
          <p:spPr>
            <a:xfrm>
              <a:off x="0" y="-9525"/>
              <a:ext cx="14938549" cy="1733074"/>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Pasirinkite objektą ir spustelėkite mygtuką Veidrodis. Pasirinkite kryptį, kuria norite atspindėti objektą.  </a:t>
              </a:r>
            </a:p>
          </p:txBody>
        </p:sp>
      </p:grpSp>
      <p:sp>
        <p:nvSpPr>
          <p:cNvPr id="13" name="Freeform 13"/>
          <p:cNvSpPr/>
          <p:nvPr/>
        </p:nvSpPr>
        <p:spPr>
          <a:xfrm>
            <a:off x="1948292" y="2553864"/>
            <a:ext cx="2189598" cy="5057392"/>
          </a:xfrm>
          <a:custGeom>
            <a:avLst/>
            <a:gdLst/>
            <a:ahLst/>
            <a:cxnLst/>
            <a:rect l="l" t="t" r="r" b="b"/>
            <a:pathLst>
              <a:path w="2189598" h="5057392">
                <a:moveTo>
                  <a:pt x="0" y="0"/>
                </a:moveTo>
                <a:lnTo>
                  <a:pt x="2189598" y="0"/>
                </a:lnTo>
                <a:lnTo>
                  <a:pt x="2189598" y="5057392"/>
                </a:lnTo>
                <a:lnTo>
                  <a:pt x="0" y="5057392"/>
                </a:lnTo>
                <a:lnTo>
                  <a:pt x="0" y="0"/>
                </a:lnTo>
                <a:close/>
              </a:path>
            </a:pathLst>
          </a:custGeom>
          <a:blipFill>
            <a:blip r:embed="rId6"/>
            <a:stretch>
              <a:fillRect/>
            </a:stretch>
          </a:blipFill>
        </p:spPr>
        <p:txBody>
          <a:bodyPr/>
          <a:lstStyle/>
          <a:p>
            <a:endParaRPr lang="en-US"/>
          </a:p>
        </p:txBody>
      </p:sp>
      <p:sp>
        <p:nvSpPr>
          <p:cNvPr id="14" name="Freeform 14"/>
          <p:cNvSpPr/>
          <p:nvPr/>
        </p:nvSpPr>
        <p:spPr>
          <a:xfrm>
            <a:off x="4769704" y="3612746"/>
            <a:ext cx="4509756" cy="2958782"/>
          </a:xfrm>
          <a:custGeom>
            <a:avLst/>
            <a:gdLst/>
            <a:ahLst/>
            <a:cxnLst/>
            <a:rect l="l" t="t" r="r" b="b"/>
            <a:pathLst>
              <a:path w="4509756" h="2958782">
                <a:moveTo>
                  <a:pt x="0" y="0"/>
                </a:moveTo>
                <a:lnTo>
                  <a:pt x="4509756" y="0"/>
                </a:lnTo>
                <a:lnTo>
                  <a:pt x="4509756" y="2958782"/>
                </a:lnTo>
                <a:lnTo>
                  <a:pt x="0" y="2958782"/>
                </a:lnTo>
                <a:lnTo>
                  <a:pt x="0" y="0"/>
                </a:lnTo>
                <a:close/>
              </a:path>
            </a:pathLst>
          </a:custGeom>
          <a:blipFill>
            <a:blip r:embed="rId7"/>
            <a:stretch>
              <a:fillRect/>
            </a:stretch>
          </a:blipFill>
        </p:spPr>
        <p:txBody>
          <a:bodyPr/>
          <a:lstStyle/>
          <a:p>
            <a:endParaRPr lang="en-US"/>
          </a:p>
        </p:txBody>
      </p:sp>
      <p:grpSp>
        <p:nvGrpSpPr>
          <p:cNvPr id="15" name="Group 15"/>
          <p:cNvGrpSpPr/>
          <p:nvPr/>
        </p:nvGrpSpPr>
        <p:grpSpPr>
          <a:xfrm rot="3205539">
            <a:off x="8446272" y="2985510"/>
            <a:ext cx="829996" cy="1051764"/>
            <a:chOff x="0" y="0"/>
            <a:chExt cx="1106661" cy="1402352"/>
          </a:xfrm>
        </p:grpSpPr>
        <p:sp>
          <p:nvSpPr>
            <p:cNvPr id="16" name="Freeform 16"/>
            <p:cNvSpPr/>
            <p:nvPr/>
          </p:nvSpPr>
          <p:spPr>
            <a:xfrm>
              <a:off x="33909" y="33909"/>
              <a:ext cx="1038860" cy="1334516"/>
            </a:xfrm>
            <a:custGeom>
              <a:avLst/>
              <a:gdLst/>
              <a:ahLst/>
              <a:cxnLst/>
              <a:rect l="l" t="t" r="r" b="b"/>
              <a:pathLst>
                <a:path w="1038860" h="1334516">
                  <a:moveTo>
                    <a:pt x="0" y="807974"/>
                  </a:moveTo>
                  <a:lnTo>
                    <a:pt x="259715" y="807974"/>
                  </a:lnTo>
                  <a:lnTo>
                    <a:pt x="259715" y="0"/>
                  </a:lnTo>
                  <a:lnTo>
                    <a:pt x="779145" y="0"/>
                  </a:lnTo>
                  <a:lnTo>
                    <a:pt x="779145" y="807974"/>
                  </a:lnTo>
                  <a:lnTo>
                    <a:pt x="1038860" y="807974"/>
                  </a:lnTo>
                  <a:lnTo>
                    <a:pt x="519430" y="1334516"/>
                  </a:lnTo>
                  <a:close/>
                </a:path>
              </a:pathLst>
            </a:custGeom>
            <a:solidFill>
              <a:srgbClr val="7030A0"/>
            </a:solidFill>
          </p:spPr>
          <p:txBody>
            <a:bodyPr/>
            <a:lstStyle/>
            <a:p>
              <a:endParaRPr lang="en-US"/>
            </a:p>
          </p:txBody>
        </p:sp>
        <p:sp>
          <p:nvSpPr>
            <p:cNvPr id="17" name="Freeform 17"/>
            <p:cNvSpPr/>
            <p:nvPr/>
          </p:nvSpPr>
          <p:spPr>
            <a:xfrm>
              <a:off x="-2667" y="0"/>
              <a:ext cx="1111885" cy="1402207"/>
            </a:xfrm>
            <a:custGeom>
              <a:avLst/>
              <a:gdLst/>
              <a:ahLst/>
              <a:cxnLst/>
              <a:rect l="l" t="t" r="r" b="b"/>
              <a:pathLst>
                <a:path w="1111885" h="1402207">
                  <a:moveTo>
                    <a:pt x="36576" y="807974"/>
                  </a:moveTo>
                  <a:lnTo>
                    <a:pt x="296291" y="807974"/>
                  </a:lnTo>
                  <a:lnTo>
                    <a:pt x="296291" y="841883"/>
                  </a:lnTo>
                  <a:lnTo>
                    <a:pt x="262382" y="841883"/>
                  </a:lnTo>
                  <a:lnTo>
                    <a:pt x="262382" y="33909"/>
                  </a:lnTo>
                  <a:cubicBezTo>
                    <a:pt x="262382" y="15113"/>
                    <a:pt x="277622" y="0"/>
                    <a:pt x="296291" y="0"/>
                  </a:cubicBezTo>
                  <a:lnTo>
                    <a:pt x="815721" y="0"/>
                  </a:lnTo>
                  <a:cubicBezTo>
                    <a:pt x="834390" y="0"/>
                    <a:pt x="849630" y="15113"/>
                    <a:pt x="849630" y="33909"/>
                  </a:cubicBezTo>
                  <a:lnTo>
                    <a:pt x="849630" y="841883"/>
                  </a:lnTo>
                  <a:lnTo>
                    <a:pt x="815721" y="841883"/>
                  </a:lnTo>
                  <a:lnTo>
                    <a:pt x="815721" y="807974"/>
                  </a:lnTo>
                  <a:lnTo>
                    <a:pt x="1075436" y="807974"/>
                  </a:lnTo>
                  <a:cubicBezTo>
                    <a:pt x="1089152" y="807974"/>
                    <a:pt x="1101471" y="816229"/>
                    <a:pt x="1106678" y="828802"/>
                  </a:cubicBezTo>
                  <a:cubicBezTo>
                    <a:pt x="1111885" y="841375"/>
                    <a:pt x="1109091" y="855980"/>
                    <a:pt x="1099566" y="865632"/>
                  </a:cubicBezTo>
                  <a:lnTo>
                    <a:pt x="580136" y="1392174"/>
                  </a:lnTo>
                  <a:cubicBezTo>
                    <a:pt x="573786" y="1398651"/>
                    <a:pt x="565150" y="1402207"/>
                    <a:pt x="556006" y="1402207"/>
                  </a:cubicBezTo>
                  <a:cubicBezTo>
                    <a:pt x="546862" y="1402207"/>
                    <a:pt x="538226" y="1398524"/>
                    <a:pt x="531876" y="1392174"/>
                  </a:cubicBezTo>
                  <a:lnTo>
                    <a:pt x="12446" y="865632"/>
                  </a:lnTo>
                  <a:cubicBezTo>
                    <a:pt x="2794" y="855853"/>
                    <a:pt x="0" y="841375"/>
                    <a:pt x="5334" y="828802"/>
                  </a:cubicBezTo>
                  <a:cubicBezTo>
                    <a:pt x="10668" y="816229"/>
                    <a:pt x="22860" y="807974"/>
                    <a:pt x="36576" y="807974"/>
                  </a:cubicBezTo>
                  <a:moveTo>
                    <a:pt x="36576" y="875665"/>
                  </a:moveTo>
                  <a:lnTo>
                    <a:pt x="36576" y="841883"/>
                  </a:lnTo>
                  <a:lnTo>
                    <a:pt x="60706" y="818134"/>
                  </a:lnTo>
                  <a:lnTo>
                    <a:pt x="580136" y="1344676"/>
                  </a:lnTo>
                  <a:lnTo>
                    <a:pt x="556006" y="1368425"/>
                  </a:lnTo>
                  <a:lnTo>
                    <a:pt x="531876" y="1344676"/>
                  </a:lnTo>
                  <a:lnTo>
                    <a:pt x="1051306" y="818134"/>
                  </a:lnTo>
                  <a:lnTo>
                    <a:pt x="1075436" y="841883"/>
                  </a:lnTo>
                  <a:lnTo>
                    <a:pt x="1075436" y="875792"/>
                  </a:lnTo>
                  <a:lnTo>
                    <a:pt x="815721" y="875792"/>
                  </a:lnTo>
                  <a:cubicBezTo>
                    <a:pt x="797052" y="875792"/>
                    <a:pt x="781812" y="860679"/>
                    <a:pt x="781812" y="841883"/>
                  </a:cubicBezTo>
                  <a:lnTo>
                    <a:pt x="781812" y="33909"/>
                  </a:lnTo>
                  <a:lnTo>
                    <a:pt x="815721" y="33909"/>
                  </a:lnTo>
                  <a:lnTo>
                    <a:pt x="815721" y="67691"/>
                  </a:lnTo>
                  <a:lnTo>
                    <a:pt x="296291" y="67691"/>
                  </a:lnTo>
                  <a:lnTo>
                    <a:pt x="296291" y="33909"/>
                  </a:lnTo>
                  <a:lnTo>
                    <a:pt x="330200" y="33909"/>
                  </a:lnTo>
                  <a:lnTo>
                    <a:pt x="330200" y="841883"/>
                  </a:lnTo>
                  <a:cubicBezTo>
                    <a:pt x="330200" y="860552"/>
                    <a:pt x="315087" y="875792"/>
                    <a:pt x="296291" y="875792"/>
                  </a:cubicBezTo>
                  <a:lnTo>
                    <a:pt x="36576" y="875792"/>
                  </a:lnTo>
                  <a:close/>
                </a:path>
              </a:pathLst>
            </a:custGeom>
            <a:solidFill>
              <a:srgbClr val="7030A0"/>
            </a:solidFill>
          </p:spPr>
          <p:txBody>
            <a:bodyPr/>
            <a:lstStyle/>
            <a:p>
              <a:endParaRPr lang="en-US"/>
            </a:p>
          </p:txBody>
        </p:sp>
      </p:grpSp>
      <p:sp>
        <p:nvSpPr>
          <p:cNvPr id="18" name="Freeform 18"/>
          <p:cNvSpPr/>
          <p:nvPr/>
        </p:nvSpPr>
        <p:spPr>
          <a:xfrm>
            <a:off x="9608772" y="2628338"/>
            <a:ext cx="2911020" cy="4982918"/>
          </a:xfrm>
          <a:custGeom>
            <a:avLst/>
            <a:gdLst/>
            <a:ahLst/>
            <a:cxnLst/>
            <a:rect l="l" t="t" r="r" b="b"/>
            <a:pathLst>
              <a:path w="2911020" h="4982918">
                <a:moveTo>
                  <a:pt x="0" y="0"/>
                </a:moveTo>
                <a:lnTo>
                  <a:pt x="2911020" y="0"/>
                </a:lnTo>
                <a:lnTo>
                  <a:pt x="2911020" y="4982918"/>
                </a:lnTo>
                <a:lnTo>
                  <a:pt x="0" y="4982918"/>
                </a:lnTo>
                <a:lnTo>
                  <a:pt x="0" y="0"/>
                </a:lnTo>
                <a:close/>
              </a:path>
            </a:pathLst>
          </a:custGeom>
          <a:blipFill>
            <a:blip r:embed="rId8"/>
            <a:stretch>
              <a:fillRect/>
            </a:stretch>
          </a:blipFill>
        </p:spPr>
        <p:txBody>
          <a:bodyPr/>
          <a:lstStyle/>
          <a:p>
            <a:endParaRPr lang="en-US"/>
          </a:p>
        </p:txBody>
      </p:sp>
      <p:sp>
        <p:nvSpPr>
          <p:cNvPr id="19" name="Freeform 19"/>
          <p:cNvSpPr/>
          <p:nvPr/>
        </p:nvSpPr>
        <p:spPr>
          <a:xfrm>
            <a:off x="13368762" y="2660434"/>
            <a:ext cx="3005168" cy="4950822"/>
          </a:xfrm>
          <a:custGeom>
            <a:avLst/>
            <a:gdLst/>
            <a:ahLst/>
            <a:cxnLst/>
            <a:rect l="l" t="t" r="r" b="b"/>
            <a:pathLst>
              <a:path w="3005168" h="4950822">
                <a:moveTo>
                  <a:pt x="0" y="0"/>
                </a:moveTo>
                <a:lnTo>
                  <a:pt x="3005168" y="0"/>
                </a:lnTo>
                <a:lnTo>
                  <a:pt x="3005168" y="4950822"/>
                </a:lnTo>
                <a:lnTo>
                  <a:pt x="0" y="4950822"/>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Pasukti</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1046176" y="7195708"/>
            <a:ext cx="15408000" cy="2954656"/>
            <a:chOff x="0" y="0"/>
            <a:chExt cx="20544000" cy="3939541"/>
          </a:xfrm>
        </p:grpSpPr>
        <p:sp>
          <p:nvSpPr>
            <p:cNvPr id="11" name="Freeform 11"/>
            <p:cNvSpPr/>
            <p:nvPr/>
          </p:nvSpPr>
          <p:spPr>
            <a:xfrm>
              <a:off x="0" y="0"/>
              <a:ext cx="20544000" cy="3939541"/>
            </a:xfrm>
            <a:custGeom>
              <a:avLst/>
              <a:gdLst/>
              <a:ahLst/>
              <a:cxnLst/>
              <a:rect l="l" t="t" r="r" b="b"/>
              <a:pathLst>
                <a:path w="20544000" h="3939541">
                  <a:moveTo>
                    <a:pt x="0" y="0"/>
                  </a:moveTo>
                  <a:lnTo>
                    <a:pt x="20544000" y="0"/>
                  </a:lnTo>
                  <a:lnTo>
                    <a:pt x="20544000" y="3939541"/>
                  </a:lnTo>
                  <a:lnTo>
                    <a:pt x="0" y="3939541"/>
                  </a:lnTo>
                  <a:close/>
                </a:path>
              </a:pathLst>
            </a:custGeom>
            <a:solidFill>
              <a:srgbClr val="000000">
                <a:alpha val="0"/>
              </a:srgbClr>
            </a:solidFill>
          </p:spPr>
          <p:txBody>
            <a:bodyPr/>
            <a:lstStyle/>
            <a:p>
              <a:endParaRPr lang="en-US"/>
            </a:p>
          </p:txBody>
        </p:sp>
        <p:sp>
          <p:nvSpPr>
            <p:cNvPr id="12" name="TextBox 12"/>
            <p:cNvSpPr txBox="1"/>
            <p:nvPr/>
          </p:nvSpPr>
          <p:spPr>
            <a:xfrm>
              <a:off x="0" y="-9525"/>
              <a:ext cx="20544000" cy="3949066"/>
            </a:xfrm>
            <a:prstGeom prst="rect">
              <a:avLst/>
            </a:prstGeom>
          </p:spPr>
          <p:txBody>
            <a:bodyPr lIns="0" tIns="0" rIns="0" bIns="0" rtlCol="0" anchor="t"/>
            <a:lstStyle/>
            <a:p>
              <a:pPr marL="1186178" lvl="1" indent="-593089" algn="l">
                <a:lnSpc>
                  <a:spcPts val="4320"/>
                </a:lnSpc>
                <a:buFont typeface="Arial"/>
                <a:buChar char="•"/>
              </a:pPr>
              <a:r>
                <a:rPr lang="en-US" sz="3600">
                  <a:solidFill>
                    <a:srgbClr val="FFFFFF"/>
                  </a:solidFill>
                  <a:latin typeface="Source Sans Pro"/>
                  <a:ea typeface="Source Sans Pro"/>
                  <a:cs typeface="Source Sans Pro"/>
                  <a:sym typeface="Source Sans Pro"/>
                </a:rPr>
                <a:t>Šios trys vingiuotos rodyklės, kurias matysite abiejose objekto pusėse, naudojamos objektui pasukti. Spustelėdami laikydami ir vilkdami vieną iš rodyklių, galite pasukti objektą. Kiekvienas kreivių rodyklių rinkinys sukasi objektą skirtinga ašimi</a:t>
              </a:r>
            </a:p>
          </p:txBody>
        </p:sp>
      </p:grpSp>
      <p:sp>
        <p:nvSpPr>
          <p:cNvPr id="13" name="Freeform 13"/>
          <p:cNvSpPr/>
          <p:nvPr/>
        </p:nvSpPr>
        <p:spPr>
          <a:xfrm>
            <a:off x="8416504" y="2749648"/>
            <a:ext cx="5108578" cy="4005124"/>
          </a:xfrm>
          <a:custGeom>
            <a:avLst/>
            <a:gdLst/>
            <a:ahLst/>
            <a:cxnLst/>
            <a:rect l="l" t="t" r="r" b="b"/>
            <a:pathLst>
              <a:path w="5108578" h="4005124">
                <a:moveTo>
                  <a:pt x="0" y="0"/>
                </a:moveTo>
                <a:lnTo>
                  <a:pt x="5108578" y="0"/>
                </a:lnTo>
                <a:lnTo>
                  <a:pt x="5108578" y="4005124"/>
                </a:lnTo>
                <a:lnTo>
                  <a:pt x="0" y="4005124"/>
                </a:lnTo>
                <a:lnTo>
                  <a:pt x="0" y="0"/>
                </a:lnTo>
                <a:close/>
              </a:path>
            </a:pathLst>
          </a:custGeom>
          <a:blipFill>
            <a:blip r:embed="rId6"/>
            <a:stretch>
              <a:fillRect/>
            </a:stretch>
          </a:blipFill>
        </p:spPr>
        <p:txBody>
          <a:bodyPr/>
          <a:lstStyle/>
          <a:p>
            <a:endParaRPr lang="en-US"/>
          </a:p>
        </p:txBody>
      </p:sp>
      <p:sp>
        <p:nvSpPr>
          <p:cNvPr id="14" name="Freeform 14" descr="Kompiuterio pelės linijos brėžinys  Aprašymas sugeneruotas automatiškai"/>
          <p:cNvSpPr/>
          <p:nvPr/>
        </p:nvSpPr>
        <p:spPr>
          <a:xfrm>
            <a:off x="4046746" y="2749648"/>
            <a:ext cx="2826326" cy="4067008"/>
          </a:xfrm>
          <a:custGeom>
            <a:avLst/>
            <a:gdLst/>
            <a:ahLst/>
            <a:cxnLst/>
            <a:rect l="l" t="t" r="r" b="b"/>
            <a:pathLst>
              <a:path w="2826326" h="4067008">
                <a:moveTo>
                  <a:pt x="0" y="0"/>
                </a:moveTo>
                <a:lnTo>
                  <a:pt x="2826326" y="0"/>
                </a:lnTo>
                <a:lnTo>
                  <a:pt x="2826326" y="4067008"/>
                </a:lnTo>
                <a:lnTo>
                  <a:pt x="0" y="4067008"/>
                </a:lnTo>
                <a:lnTo>
                  <a:pt x="0" y="0"/>
                </a:lnTo>
                <a:close/>
              </a:path>
            </a:pathLst>
          </a:custGeom>
          <a:blipFill>
            <a:blip r:embed="rId7"/>
            <a:stretch>
              <a:fillRect l="-18674" t="-31402" r="-227085" b="-56018"/>
            </a:stretch>
          </a:blipFill>
        </p:spPr>
        <p:txBody>
          <a:bodyPr/>
          <a:lstStyle/>
          <a:p>
            <a:endParaRPr lang="en-US"/>
          </a:p>
        </p:txBody>
      </p:sp>
      <p:grpSp>
        <p:nvGrpSpPr>
          <p:cNvPr id="15" name="Group 15"/>
          <p:cNvGrpSpPr/>
          <p:nvPr/>
        </p:nvGrpSpPr>
        <p:grpSpPr>
          <a:xfrm rot="3205539">
            <a:off x="11032130" y="2012308"/>
            <a:ext cx="1046224" cy="1474684"/>
            <a:chOff x="0" y="0"/>
            <a:chExt cx="1394965" cy="1966245"/>
          </a:xfrm>
        </p:grpSpPr>
        <p:sp>
          <p:nvSpPr>
            <p:cNvPr id="16" name="Freeform 16"/>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7" name="Freeform 17"/>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18" name="Group 18"/>
          <p:cNvGrpSpPr/>
          <p:nvPr/>
        </p:nvGrpSpPr>
        <p:grpSpPr>
          <a:xfrm rot="3205539">
            <a:off x="12768768" y="2333778"/>
            <a:ext cx="1046224" cy="1474684"/>
            <a:chOff x="0" y="0"/>
            <a:chExt cx="1394965" cy="1966245"/>
          </a:xfrm>
        </p:grpSpPr>
        <p:sp>
          <p:nvSpPr>
            <p:cNvPr id="19" name="Freeform 19"/>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20" name="Freeform 20"/>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21" name="Group 21"/>
          <p:cNvGrpSpPr/>
          <p:nvPr/>
        </p:nvGrpSpPr>
        <p:grpSpPr>
          <a:xfrm rot="3205539">
            <a:off x="11484566" y="4869738"/>
            <a:ext cx="1046224" cy="1474684"/>
            <a:chOff x="0" y="0"/>
            <a:chExt cx="1394965" cy="1966245"/>
          </a:xfrm>
        </p:grpSpPr>
        <p:sp>
          <p:nvSpPr>
            <p:cNvPr id="22" name="Freeform 22"/>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23" name="Freeform 23"/>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Pasukti</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1461150" y="6928912"/>
            <a:ext cx="7160336" cy="2400658"/>
            <a:chOff x="0" y="0"/>
            <a:chExt cx="9547115" cy="3200877"/>
          </a:xfrm>
        </p:grpSpPr>
        <p:sp>
          <p:nvSpPr>
            <p:cNvPr id="11" name="Freeform 11"/>
            <p:cNvSpPr/>
            <p:nvPr/>
          </p:nvSpPr>
          <p:spPr>
            <a:xfrm>
              <a:off x="0" y="0"/>
              <a:ext cx="9547115" cy="3200877"/>
            </a:xfrm>
            <a:custGeom>
              <a:avLst/>
              <a:gdLst/>
              <a:ahLst/>
              <a:cxnLst/>
              <a:rect l="l" t="t" r="r" b="b"/>
              <a:pathLst>
                <a:path w="9547115" h="3200877">
                  <a:moveTo>
                    <a:pt x="0" y="0"/>
                  </a:moveTo>
                  <a:lnTo>
                    <a:pt x="9547115" y="0"/>
                  </a:lnTo>
                  <a:lnTo>
                    <a:pt x="9547115" y="3200877"/>
                  </a:lnTo>
                  <a:lnTo>
                    <a:pt x="0" y="3200877"/>
                  </a:lnTo>
                  <a:close/>
                </a:path>
              </a:pathLst>
            </a:custGeom>
            <a:solidFill>
              <a:srgbClr val="000000">
                <a:alpha val="0"/>
              </a:srgbClr>
            </a:solidFill>
          </p:spPr>
          <p:txBody>
            <a:bodyPr/>
            <a:lstStyle/>
            <a:p>
              <a:endParaRPr lang="en-US"/>
            </a:p>
          </p:txBody>
        </p:sp>
        <p:sp>
          <p:nvSpPr>
            <p:cNvPr id="12" name="TextBox 12"/>
            <p:cNvSpPr txBox="1"/>
            <p:nvPr/>
          </p:nvSpPr>
          <p:spPr>
            <a:xfrm>
              <a:off x="0" y="-9525"/>
              <a:ext cx="9547115" cy="3210402"/>
            </a:xfrm>
            <a:prstGeom prst="rect">
              <a:avLst/>
            </a:prstGeom>
          </p:spPr>
          <p:txBody>
            <a:bodyPr lIns="0" tIns="0" rIns="0" bIns="0" rtlCol="0" anchor="t"/>
            <a:lstStyle/>
            <a:p>
              <a:pPr marL="1186178" lvl="1" indent="-593089" algn="l">
                <a:lnSpc>
                  <a:spcPts val="4320"/>
                </a:lnSpc>
                <a:buFont typeface="Arial"/>
                <a:buChar char="•"/>
              </a:pPr>
              <a:r>
                <a:rPr lang="en-US" sz="3600">
                  <a:solidFill>
                    <a:srgbClr val="FFFFFF"/>
                  </a:solidFill>
                  <a:latin typeface="Source Sans Pro"/>
                  <a:ea typeface="Source Sans Pro"/>
                  <a:cs typeface="Source Sans Pro"/>
                  <a:sym typeface="Source Sans Pro"/>
                </a:rPr>
                <a:t>Kai pelė yra punktyrinių linijų apskritimo viduje, objektas sukasi 22,5° žingsniais </a:t>
              </a:r>
            </a:p>
          </p:txBody>
        </p:sp>
      </p:grpSp>
      <p:grpSp>
        <p:nvGrpSpPr>
          <p:cNvPr id="13" name="Group 13"/>
          <p:cNvGrpSpPr/>
          <p:nvPr/>
        </p:nvGrpSpPr>
        <p:grpSpPr>
          <a:xfrm>
            <a:off x="9299748" y="6866272"/>
            <a:ext cx="6355582" cy="2400658"/>
            <a:chOff x="0" y="0"/>
            <a:chExt cx="8474109" cy="3200877"/>
          </a:xfrm>
        </p:grpSpPr>
        <p:sp>
          <p:nvSpPr>
            <p:cNvPr id="14" name="Freeform 14"/>
            <p:cNvSpPr/>
            <p:nvPr/>
          </p:nvSpPr>
          <p:spPr>
            <a:xfrm>
              <a:off x="0" y="0"/>
              <a:ext cx="8474109" cy="3200877"/>
            </a:xfrm>
            <a:custGeom>
              <a:avLst/>
              <a:gdLst/>
              <a:ahLst/>
              <a:cxnLst/>
              <a:rect l="l" t="t" r="r" b="b"/>
              <a:pathLst>
                <a:path w="8474109" h="3200877">
                  <a:moveTo>
                    <a:pt x="0" y="0"/>
                  </a:moveTo>
                  <a:lnTo>
                    <a:pt x="8474109" y="0"/>
                  </a:lnTo>
                  <a:lnTo>
                    <a:pt x="8474109" y="3200877"/>
                  </a:lnTo>
                  <a:lnTo>
                    <a:pt x="0" y="3200877"/>
                  </a:lnTo>
                  <a:close/>
                </a:path>
              </a:pathLst>
            </a:custGeom>
            <a:solidFill>
              <a:srgbClr val="000000">
                <a:alpha val="0"/>
              </a:srgbClr>
            </a:solidFill>
          </p:spPr>
          <p:txBody>
            <a:bodyPr/>
            <a:lstStyle/>
            <a:p>
              <a:endParaRPr lang="en-US"/>
            </a:p>
          </p:txBody>
        </p:sp>
        <p:sp>
          <p:nvSpPr>
            <p:cNvPr id="15" name="TextBox 15"/>
            <p:cNvSpPr txBox="1"/>
            <p:nvPr/>
          </p:nvSpPr>
          <p:spPr>
            <a:xfrm>
              <a:off x="0" y="-9525"/>
              <a:ext cx="8474109" cy="3210402"/>
            </a:xfrm>
            <a:prstGeom prst="rect">
              <a:avLst/>
            </a:prstGeom>
          </p:spPr>
          <p:txBody>
            <a:bodyPr lIns="0" tIns="0" rIns="0" bIns="0" rtlCol="0" anchor="t"/>
            <a:lstStyle/>
            <a:p>
              <a:pPr marL="1186178" lvl="1" indent="-593089" algn="l">
                <a:lnSpc>
                  <a:spcPts val="4320"/>
                </a:lnSpc>
                <a:buFont typeface="Arial"/>
                <a:buChar char="•"/>
              </a:pPr>
              <a:r>
                <a:rPr lang="en-US" sz="3600">
                  <a:solidFill>
                    <a:srgbClr val="FFFFFF"/>
                  </a:solidFill>
                  <a:latin typeface="Source Sans Pro"/>
                  <a:ea typeface="Source Sans Pro"/>
                  <a:cs typeface="Source Sans Pro"/>
                  <a:sym typeface="Source Sans Pro"/>
                </a:rPr>
                <a:t>Kai pelė yra apskritimo išorėje, galite pasukti 1° žingsniais</a:t>
              </a:r>
            </a:p>
          </p:txBody>
        </p:sp>
      </p:grpSp>
      <p:sp>
        <p:nvSpPr>
          <p:cNvPr id="16" name="Freeform 16"/>
          <p:cNvSpPr/>
          <p:nvPr/>
        </p:nvSpPr>
        <p:spPr>
          <a:xfrm>
            <a:off x="2272220" y="2370302"/>
            <a:ext cx="5545392" cy="4161118"/>
          </a:xfrm>
          <a:custGeom>
            <a:avLst/>
            <a:gdLst/>
            <a:ahLst/>
            <a:cxnLst/>
            <a:rect l="l" t="t" r="r" b="b"/>
            <a:pathLst>
              <a:path w="5545392" h="4161118">
                <a:moveTo>
                  <a:pt x="0" y="0"/>
                </a:moveTo>
                <a:lnTo>
                  <a:pt x="5545392" y="0"/>
                </a:lnTo>
                <a:lnTo>
                  <a:pt x="5545392" y="4161118"/>
                </a:lnTo>
                <a:lnTo>
                  <a:pt x="0" y="4161118"/>
                </a:lnTo>
                <a:lnTo>
                  <a:pt x="0" y="0"/>
                </a:lnTo>
                <a:close/>
              </a:path>
            </a:pathLst>
          </a:custGeom>
          <a:blipFill>
            <a:blip r:embed="rId6"/>
            <a:stretch>
              <a:fillRect/>
            </a:stretch>
          </a:blipFill>
        </p:spPr>
        <p:txBody>
          <a:bodyPr/>
          <a:lstStyle/>
          <a:p>
            <a:endParaRPr lang="en-US"/>
          </a:p>
        </p:txBody>
      </p:sp>
      <p:sp>
        <p:nvSpPr>
          <p:cNvPr id="17" name="Freeform 17"/>
          <p:cNvSpPr/>
          <p:nvPr/>
        </p:nvSpPr>
        <p:spPr>
          <a:xfrm>
            <a:off x="10320674" y="2370302"/>
            <a:ext cx="5155944" cy="4161116"/>
          </a:xfrm>
          <a:custGeom>
            <a:avLst/>
            <a:gdLst/>
            <a:ahLst/>
            <a:cxnLst/>
            <a:rect l="l" t="t" r="r" b="b"/>
            <a:pathLst>
              <a:path w="5155944" h="4161116">
                <a:moveTo>
                  <a:pt x="0" y="0"/>
                </a:moveTo>
                <a:lnTo>
                  <a:pt x="5155944" y="0"/>
                </a:lnTo>
                <a:lnTo>
                  <a:pt x="5155944" y="4161116"/>
                </a:lnTo>
                <a:lnTo>
                  <a:pt x="0" y="4161116"/>
                </a:lnTo>
                <a:lnTo>
                  <a:pt x="0" y="0"/>
                </a:lnTo>
                <a:close/>
              </a:path>
            </a:pathLst>
          </a:custGeom>
          <a:blipFill>
            <a:blip r:embed="rId7"/>
            <a:stretch>
              <a:fillRect b="-7534"/>
            </a:stretch>
          </a:blipFill>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Pasukti</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3787346" y="7309130"/>
            <a:ext cx="11203912" cy="1846660"/>
            <a:chOff x="0" y="0"/>
            <a:chExt cx="14938549" cy="2462213"/>
          </a:xfrm>
        </p:grpSpPr>
        <p:sp>
          <p:nvSpPr>
            <p:cNvPr id="11" name="Freeform 11"/>
            <p:cNvSpPr/>
            <p:nvPr/>
          </p:nvSpPr>
          <p:spPr>
            <a:xfrm>
              <a:off x="0" y="0"/>
              <a:ext cx="14938549" cy="2462213"/>
            </a:xfrm>
            <a:custGeom>
              <a:avLst/>
              <a:gdLst/>
              <a:ahLst/>
              <a:cxnLst/>
              <a:rect l="l" t="t" r="r" b="b"/>
              <a:pathLst>
                <a:path w="14938549" h="2462213">
                  <a:moveTo>
                    <a:pt x="0" y="0"/>
                  </a:moveTo>
                  <a:lnTo>
                    <a:pt x="14938549" y="0"/>
                  </a:lnTo>
                  <a:lnTo>
                    <a:pt x="14938549" y="2462213"/>
                  </a:lnTo>
                  <a:lnTo>
                    <a:pt x="0" y="2462213"/>
                  </a:lnTo>
                  <a:close/>
                </a:path>
              </a:pathLst>
            </a:custGeom>
            <a:solidFill>
              <a:srgbClr val="000000">
                <a:alpha val="0"/>
              </a:srgbClr>
            </a:solidFill>
          </p:spPr>
          <p:txBody>
            <a:bodyPr/>
            <a:lstStyle/>
            <a:p>
              <a:endParaRPr lang="en-US"/>
            </a:p>
          </p:txBody>
        </p:sp>
        <p:sp>
          <p:nvSpPr>
            <p:cNvPr id="12" name="TextBox 12"/>
            <p:cNvSpPr txBox="1"/>
            <p:nvPr/>
          </p:nvSpPr>
          <p:spPr>
            <a:xfrm>
              <a:off x="0" y="-9525"/>
              <a:ext cx="14938549" cy="2471738"/>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Taip pat galite spustelėti vieną iš rodyklių ir įvesti norimus laipsnius</a:t>
              </a:r>
            </a:p>
          </p:txBody>
        </p:sp>
      </p:grpSp>
      <p:sp>
        <p:nvSpPr>
          <p:cNvPr id="13" name="Freeform 13"/>
          <p:cNvSpPr/>
          <p:nvPr/>
        </p:nvSpPr>
        <p:spPr>
          <a:xfrm>
            <a:off x="2525222" y="2546800"/>
            <a:ext cx="5703212" cy="4492138"/>
          </a:xfrm>
          <a:custGeom>
            <a:avLst/>
            <a:gdLst/>
            <a:ahLst/>
            <a:cxnLst/>
            <a:rect l="l" t="t" r="r" b="b"/>
            <a:pathLst>
              <a:path w="5703212" h="4492138">
                <a:moveTo>
                  <a:pt x="0" y="0"/>
                </a:moveTo>
                <a:lnTo>
                  <a:pt x="5703212" y="0"/>
                </a:lnTo>
                <a:lnTo>
                  <a:pt x="5703212" y="4492138"/>
                </a:lnTo>
                <a:lnTo>
                  <a:pt x="0" y="4492138"/>
                </a:lnTo>
                <a:lnTo>
                  <a:pt x="0" y="0"/>
                </a:lnTo>
                <a:close/>
              </a:path>
            </a:pathLst>
          </a:custGeom>
          <a:blipFill>
            <a:blip r:embed="rId6"/>
            <a:stretch>
              <a:fillRect/>
            </a:stretch>
          </a:blipFill>
        </p:spPr>
        <p:txBody>
          <a:bodyPr/>
          <a:lstStyle/>
          <a:p>
            <a:endParaRPr lang="en-US"/>
          </a:p>
        </p:txBody>
      </p:sp>
      <p:sp>
        <p:nvSpPr>
          <p:cNvPr id="14" name="Freeform 14"/>
          <p:cNvSpPr/>
          <p:nvPr/>
        </p:nvSpPr>
        <p:spPr>
          <a:xfrm>
            <a:off x="9980516" y="2546800"/>
            <a:ext cx="5338368" cy="4492138"/>
          </a:xfrm>
          <a:custGeom>
            <a:avLst/>
            <a:gdLst/>
            <a:ahLst/>
            <a:cxnLst/>
            <a:rect l="l" t="t" r="r" b="b"/>
            <a:pathLst>
              <a:path w="5338368" h="4492138">
                <a:moveTo>
                  <a:pt x="0" y="0"/>
                </a:moveTo>
                <a:lnTo>
                  <a:pt x="5338368" y="0"/>
                </a:lnTo>
                <a:lnTo>
                  <a:pt x="5338368" y="4492138"/>
                </a:lnTo>
                <a:lnTo>
                  <a:pt x="0" y="4492138"/>
                </a:lnTo>
                <a:lnTo>
                  <a:pt x="0" y="0"/>
                </a:lnTo>
                <a:close/>
              </a:path>
            </a:pathLst>
          </a:custGeom>
          <a:blipFill>
            <a:blip r:embed="rId7"/>
            <a:stretch>
              <a:fillRect/>
            </a:stretch>
          </a:blipFill>
        </p:spPr>
        <p:txBody>
          <a:bodyPr/>
          <a:lstStyle/>
          <a:p>
            <a:endParaRPr lang="en-US"/>
          </a:p>
        </p:txBody>
      </p:sp>
      <p:grpSp>
        <p:nvGrpSpPr>
          <p:cNvPr id="15" name="Group 15"/>
          <p:cNvGrpSpPr/>
          <p:nvPr/>
        </p:nvGrpSpPr>
        <p:grpSpPr>
          <a:xfrm rot="3205539">
            <a:off x="13407570" y="5117226"/>
            <a:ext cx="1046224" cy="1474684"/>
            <a:chOff x="0" y="0"/>
            <a:chExt cx="1394965" cy="1966245"/>
          </a:xfrm>
        </p:grpSpPr>
        <p:sp>
          <p:nvSpPr>
            <p:cNvPr id="16" name="Freeform 16"/>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7" name="Freeform 17"/>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1549149" y="4538175"/>
            <a:ext cx="9589950" cy="2378550"/>
            <a:chOff x="0" y="0"/>
            <a:chExt cx="12786600" cy="3171400"/>
          </a:xfrm>
        </p:grpSpPr>
        <p:sp>
          <p:nvSpPr>
            <p:cNvPr id="9" name="Freeform 9"/>
            <p:cNvSpPr/>
            <p:nvPr/>
          </p:nvSpPr>
          <p:spPr>
            <a:xfrm>
              <a:off x="0" y="0"/>
              <a:ext cx="12786600" cy="3171400"/>
            </a:xfrm>
            <a:custGeom>
              <a:avLst/>
              <a:gdLst/>
              <a:ahLst/>
              <a:cxnLst/>
              <a:rect l="l" t="t" r="r" b="b"/>
              <a:pathLst>
                <a:path w="12786600" h="3171400">
                  <a:moveTo>
                    <a:pt x="0" y="0"/>
                  </a:moveTo>
                  <a:lnTo>
                    <a:pt x="12786600" y="0"/>
                  </a:lnTo>
                  <a:lnTo>
                    <a:pt x="1278660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2786600"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Kopijuoti ir įklijuoti</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05</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Kopijuoti ir įklijuoti</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3542044" y="7224198"/>
            <a:ext cx="11203912" cy="1846660"/>
            <a:chOff x="0" y="0"/>
            <a:chExt cx="14938549" cy="2462213"/>
          </a:xfrm>
        </p:grpSpPr>
        <p:sp>
          <p:nvSpPr>
            <p:cNvPr id="11" name="Freeform 11"/>
            <p:cNvSpPr/>
            <p:nvPr/>
          </p:nvSpPr>
          <p:spPr>
            <a:xfrm>
              <a:off x="0" y="0"/>
              <a:ext cx="14938549" cy="2462213"/>
            </a:xfrm>
            <a:custGeom>
              <a:avLst/>
              <a:gdLst/>
              <a:ahLst/>
              <a:cxnLst/>
              <a:rect l="l" t="t" r="r" b="b"/>
              <a:pathLst>
                <a:path w="14938549" h="2462213">
                  <a:moveTo>
                    <a:pt x="0" y="0"/>
                  </a:moveTo>
                  <a:lnTo>
                    <a:pt x="14938549" y="0"/>
                  </a:lnTo>
                  <a:lnTo>
                    <a:pt x="14938549" y="2462213"/>
                  </a:lnTo>
                  <a:lnTo>
                    <a:pt x="0" y="2462213"/>
                  </a:lnTo>
                  <a:close/>
                </a:path>
              </a:pathLst>
            </a:custGeom>
            <a:solidFill>
              <a:srgbClr val="000000">
                <a:alpha val="0"/>
              </a:srgbClr>
            </a:solidFill>
          </p:spPr>
          <p:txBody>
            <a:bodyPr/>
            <a:lstStyle/>
            <a:p>
              <a:endParaRPr lang="en-US"/>
            </a:p>
          </p:txBody>
        </p:sp>
        <p:sp>
          <p:nvSpPr>
            <p:cNvPr id="12" name="TextBox 12"/>
            <p:cNvSpPr txBox="1"/>
            <p:nvPr/>
          </p:nvSpPr>
          <p:spPr>
            <a:xfrm>
              <a:off x="0" y="-9525"/>
              <a:ext cx="14938549" cy="2471738"/>
            </a:xfrm>
            <a:prstGeom prst="rect">
              <a:avLst/>
            </a:prstGeom>
          </p:spPr>
          <p:txBody>
            <a:bodyPr lIns="0" tIns="0" rIns="0" bIns="0" rtlCol="0" anchor="t"/>
            <a:lstStyle/>
            <a:p>
              <a:pPr marL="1186178" lvl="1" indent="-593089" algn="l">
                <a:lnSpc>
                  <a:spcPts val="4320"/>
                </a:lnSpc>
                <a:buFont typeface="Arial"/>
                <a:buChar char="•"/>
              </a:pPr>
              <a:r>
                <a:rPr lang="en-US" sz="3600">
                  <a:solidFill>
                    <a:srgbClr val="FFFFFF"/>
                  </a:solidFill>
                  <a:latin typeface="Source Sans Pro"/>
                  <a:ea typeface="Source Sans Pro"/>
                  <a:cs typeface="Source Sans Pro"/>
                  <a:sym typeface="Source Sans Pro"/>
                </a:rPr>
                <a:t>Pasirinkite objektą, klaviatūroje spustelėkite CTRL + C, tada spustelėkite bet kur ir darbo plokštumoje ir spustelėkite CTRL + V</a:t>
              </a:r>
            </a:p>
          </p:txBody>
        </p:sp>
      </p:grpSp>
      <p:sp>
        <p:nvSpPr>
          <p:cNvPr id="13" name="Freeform 13"/>
          <p:cNvSpPr/>
          <p:nvPr/>
        </p:nvSpPr>
        <p:spPr>
          <a:xfrm>
            <a:off x="1440000" y="3490262"/>
            <a:ext cx="3264754" cy="3306476"/>
          </a:xfrm>
          <a:custGeom>
            <a:avLst/>
            <a:gdLst/>
            <a:ahLst/>
            <a:cxnLst/>
            <a:rect l="l" t="t" r="r" b="b"/>
            <a:pathLst>
              <a:path w="3264754" h="3306476">
                <a:moveTo>
                  <a:pt x="0" y="0"/>
                </a:moveTo>
                <a:lnTo>
                  <a:pt x="3264754" y="0"/>
                </a:lnTo>
                <a:lnTo>
                  <a:pt x="3264754" y="3306476"/>
                </a:lnTo>
                <a:lnTo>
                  <a:pt x="0" y="3306476"/>
                </a:lnTo>
                <a:lnTo>
                  <a:pt x="0" y="0"/>
                </a:lnTo>
                <a:close/>
              </a:path>
            </a:pathLst>
          </a:custGeom>
          <a:blipFill>
            <a:blip r:embed="rId6"/>
            <a:stretch>
              <a:fillRect/>
            </a:stretch>
          </a:blipFill>
        </p:spPr>
        <p:txBody>
          <a:bodyPr/>
          <a:lstStyle/>
          <a:p>
            <a:endParaRPr lang="en-US"/>
          </a:p>
        </p:txBody>
      </p:sp>
      <p:sp>
        <p:nvSpPr>
          <p:cNvPr id="14" name="Freeform 14"/>
          <p:cNvSpPr/>
          <p:nvPr/>
        </p:nvSpPr>
        <p:spPr>
          <a:xfrm>
            <a:off x="5005200" y="4503610"/>
            <a:ext cx="3055378" cy="1145218"/>
          </a:xfrm>
          <a:custGeom>
            <a:avLst/>
            <a:gdLst/>
            <a:ahLst/>
            <a:cxnLst/>
            <a:rect l="l" t="t" r="r" b="b"/>
            <a:pathLst>
              <a:path w="3055378" h="1145218">
                <a:moveTo>
                  <a:pt x="0" y="0"/>
                </a:moveTo>
                <a:lnTo>
                  <a:pt x="3055378" y="0"/>
                </a:lnTo>
                <a:lnTo>
                  <a:pt x="3055378" y="1145218"/>
                </a:lnTo>
                <a:lnTo>
                  <a:pt x="0" y="1145218"/>
                </a:lnTo>
                <a:lnTo>
                  <a:pt x="0" y="0"/>
                </a:lnTo>
                <a:close/>
              </a:path>
            </a:pathLst>
          </a:custGeom>
          <a:blipFill>
            <a:blip r:embed="rId7"/>
            <a:stretch>
              <a:fillRect b="-100000"/>
            </a:stretch>
          </a:blipFill>
        </p:spPr>
        <p:txBody>
          <a:bodyPr/>
          <a:lstStyle/>
          <a:p>
            <a:endParaRPr lang="en-US"/>
          </a:p>
        </p:txBody>
      </p:sp>
      <p:sp>
        <p:nvSpPr>
          <p:cNvPr id="15" name="Freeform 15"/>
          <p:cNvSpPr/>
          <p:nvPr/>
        </p:nvSpPr>
        <p:spPr>
          <a:xfrm>
            <a:off x="8361024" y="4503610"/>
            <a:ext cx="3264754" cy="1155198"/>
          </a:xfrm>
          <a:custGeom>
            <a:avLst/>
            <a:gdLst/>
            <a:ahLst/>
            <a:cxnLst/>
            <a:rect l="l" t="t" r="r" b="b"/>
            <a:pathLst>
              <a:path w="3264754" h="1155198">
                <a:moveTo>
                  <a:pt x="0" y="0"/>
                </a:moveTo>
                <a:lnTo>
                  <a:pt x="3264754" y="0"/>
                </a:lnTo>
                <a:lnTo>
                  <a:pt x="3264754" y="1155198"/>
                </a:lnTo>
                <a:lnTo>
                  <a:pt x="0" y="1155198"/>
                </a:lnTo>
                <a:lnTo>
                  <a:pt x="0" y="0"/>
                </a:lnTo>
                <a:close/>
              </a:path>
            </a:pathLst>
          </a:custGeom>
          <a:blipFill>
            <a:blip r:embed="rId7"/>
            <a:stretch>
              <a:fillRect t="-111859"/>
            </a:stretch>
          </a:blipFill>
        </p:spPr>
        <p:txBody>
          <a:bodyPr/>
          <a:lstStyle/>
          <a:p>
            <a:endParaRPr lang="en-US"/>
          </a:p>
        </p:txBody>
      </p:sp>
      <p:sp>
        <p:nvSpPr>
          <p:cNvPr id="16" name="Freeform 16"/>
          <p:cNvSpPr/>
          <p:nvPr/>
        </p:nvSpPr>
        <p:spPr>
          <a:xfrm>
            <a:off x="11926224" y="3670670"/>
            <a:ext cx="5033446" cy="2547414"/>
          </a:xfrm>
          <a:custGeom>
            <a:avLst/>
            <a:gdLst/>
            <a:ahLst/>
            <a:cxnLst/>
            <a:rect l="l" t="t" r="r" b="b"/>
            <a:pathLst>
              <a:path w="5033446" h="2547414">
                <a:moveTo>
                  <a:pt x="0" y="0"/>
                </a:moveTo>
                <a:lnTo>
                  <a:pt x="5033446" y="0"/>
                </a:lnTo>
                <a:lnTo>
                  <a:pt x="5033446" y="2547414"/>
                </a:lnTo>
                <a:lnTo>
                  <a:pt x="0" y="2547414"/>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1549149" y="4538175"/>
            <a:ext cx="9589950" cy="2805177"/>
            <a:chOff x="0" y="0"/>
            <a:chExt cx="12786600" cy="3740236"/>
          </a:xfrm>
        </p:grpSpPr>
        <p:sp>
          <p:nvSpPr>
            <p:cNvPr id="9" name="Freeform 9"/>
            <p:cNvSpPr/>
            <p:nvPr/>
          </p:nvSpPr>
          <p:spPr>
            <a:xfrm>
              <a:off x="0" y="0"/>
              <a:ext cx="12786600" cy="3740236"/>
            </a:xfrm>
            <a:custGeom>
              <a:avLst/>
              <a:gdLst/>
              <a:ahLst/>
              <a:cxnLst/>
              <a:rect l="l" t="t" r="r" b="b"/>
              <a:pathLst>
                <a:path w="12786600" h="3740236">
                  <a:moveTo>
                    <a:pt x="0" y="0"/>
                  </a:moveTo>
                  <a:lnTo>
                    <a:pt x="12786600" y="0"/>
                  </a:lnTo>
                  <a:lnTo>
                    <a:pt x="12786600" y="3740236"/>
                  </a:lnTo>
                  <a:lnTo>
                    <a:pt x="0" y="3740236"/>
                  </a:lnTo>
                  <a:close/>
                </a:path>
              </a:pathLst>
            </a:custGeom>
            <a:solidFill>
              <a:srgbClr val="000000">
                <a:alpha val="0"/>
              </a:srgbClr>
            </a:solidFill>
          </p:spPr>
          <p:txBody>
            <a:bodyPr/>
            <a:lstStyle/>
            <a:p>
              <a:endParaRPr lang="en-US"/>
            </a:p>
          </p:txBody>
        </p:sp>
        <p:sp>
          <p:nvSpPr>
            <p:cNvPr id="10" name="TextBox 10"/>
            <p:cNvSpPr txBox="1"/>
            <p:nvPr/>
          </p:nvSpPr>
          <p:spPr>
            <a:xfrm>
              <a:off x="0" y="-9525"/>
              <a:ext cx="12786600" cy="3749761"/>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Primityvų mastelio keitimas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06</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Skalė</a:t>
              </a:r>
            </a:p>
          </p:txBody>
        </p:sp>
      </p:grpSp>
      <p:sp>
        <p:nvSpPr>
          <p:cNvPr id="9" name="Freeform 9"/>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2338086" y="7617738"/>
            <a:ext cx="12753656" cy="1292662"/>
            <a:chOff x="0" y="0"/>
            <a:chExt cx="17004875" cy="1723549"/>
          </a:xfrm>
        </p:grpSpPr>
        <p:sp>
          <p:nvSpPr>
            <p:cNvPr id="11" name="Freeform 11"/>
            <p:cNvSpPr/>
            <p:nvPr/>
          </p:nvSpPr>
          <p:spPr>
            <a:xfrm>
              <a:off x="0" y="0"/>
              <a:ext cx="17004875" cy="1723549"/>
            </a:xfrm>
            <a:custGeom>
              <a:avLst/>
              <a:gdLst/>
              <a:ahLst/>
              <a:cxnLst/>
              <a:rect l="l" t="t" r="r" b="b"/>
              <a:pathLst>
                <a:path w="17004875" h="1723549">
                  <a:moveTo>
                    <a:pt x="0" y="0"/>
                  </a:moveTo>
                  <a:lnTo>
                    <a:pt x="17004875" y="0"/>
                  </a:lnTo>
                  <a:lnTo>
                    <a:pt x="17004875" y="1723549"/>
                  </a:lnTo>
                  <a:lnTo>
                    <a:pt x="0" y="1723549"/>
                  </a:lnTo>
                  <a:close/>
                </a:path>
              </a:pathLst>
            </a:custGeom>
            <a:solidFill>
              <a:srgbClr val="000000">
                <a:alpha val="0"/>
              </a:srgbClr>
            </a:solidFill>
          </p:spPr>
          <p:txBody>
            <a:bodyPr/>
            <a:lstStyle/>
            <a:p>
              <a:endParaRPr lang="en-US"/>
            </a:p>
          </p:txBody>
        </p:sp>
        <p:sp>
          <p:nvSpPr>
            <p:cNvPr id="12" name="TextBox 12"/>
            <p:cNvSpPr txBox="1"/>
            <p:nvPr/>
          </p:nvSpPr>
          <p:spPr>
            <a:xfrm>
              <a:off x="0" y="-9525"/>
              <a:ext cx="17004875" cy="1733074"/>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Norėdami padidinti mastelį proporcingai, laikykite nuspaudę klavišą SHIFT ir spustelėkite ir vilkite bet kurį iš baltų laukelių</a:t>
              </a:r>
            </a:p>
          </p:txBody>
        </p:sp>
      </p:grpSp>
      <p:sp>
        <p:nvSpPr>
          <p:cNvPr id="13" name="Freeform 13" descr="Baltas stačiakampis ženklas su juodu tekstu  Aprašymas sugeneruotas automatiškai"/>
          <p:cNvSpPr/>
          <p:nvPr/>
        </p:nvSpPr>
        <p:spPr>
          <a:xfrm>
            <a:off x="2623966" y="4176224"/>
            <a:ext cx="4746876" cy="1917738"/>
          </a:xfrm>
          <a:custGeom>
            <a:avLst/>
            <a:gdLst/>
            <a:ahLst/>
            <a:cxnLst/>
            <a:rect l="l" t="t" r="r" b="b"/>
            <a:pathLst>
              <a:path w="4746876" h="1917738">
                <a:moveTo>
                  <a:pt x="0" y="0"/>
                </a:moveTo>
                <a:lnTo>
                  <a:pt x="4746876" y="0"/>
                </a:lnTo>
                <a:lnTo>
                  <a:pt x="4746876" y="1917738"/>
                </a:lnTo>
                <a:lnTo>
                  <a:pt x="0" y="1917738"/>
                </a:lnTo>
                <a:lnTo>
                  <a:pt x="0" y="0"/>
                </a:lnTo>
                <a:close/>
              </a:path>
            </a:pathLst>
          </a:custGeom>
          <a:blipFill>
            <a:blip r:embed="rId6"/>
            <a:stretch>
              <a:fillRect/>
            </a:stretch>
          </a:blipFill>
        </p:spPr>
        <p:txBody>
          <a:bodyPr/>
          <a:lstStyle/>
          <a:p>
            <a:endParaRPr lang="en-US"/>
          </a:p>
        </p:txBody>
      </p:sp>
      <p:sp>
        <p:nvSpPr>
          <p:cNvPr id="14" name="Freeform 14"/>
          <p:cNvSpPr/>
          <p:nvPr/>
        </p:nvSpPr>
        <p:spPr>
          <a:xfrm>
            <a:off x="8120944" y="2423842"/>
            <a:ext cx="3083628" cy="4737574"/>
          </a:xfrm>
          <a:custGeom>
            <a:avLst/>
            <a:gdLst/>
            <a:ahLst/>
            <a:cxnLst/>
            <a:rect l="l" t="t" r="r" b="b"/>
            <a:pathLst>
              <a:path w="3083628" h="4737574">
                <a:moveTo>
                  <a:pt x="0" y="0"/>
                </a:moveTo>
                <a:lnTo>
                  <a:pt x="3083628" y="0"/>
                </a:lnTo>
                <a:lnTo>
                  <a:pt x="3083628" y="4737574"/>
                </a:lnTo>
                <a:lnTo>
                  <a:pt x="0" y="4737574"/>
                </a:lnTo>
                <a:lnTo>
                  <a:pt x="0" y="0"/>
                </a:lnTo>
                <a:close/>
              </a:path>
            </a:pathLst>
          </a:custGeom>
          <a:blipFill>
            <a:blip r:embed="rId7"/>
            <a:stretch>
              <a:fillRect/>
            </a:stretch>
          </a:blipFill>
        </p:spPr>
        <p:txBody>
          <a:bodyPr/>
          <a:lstStyle/>
          <a:p>
            <a:endParaRPr lang="en-US"/>
          </a:p>
        </p:txBody>
      </p:sp>
      <p:sp>
        <p:nvSpPr>
          <p:cNvPr id="15" name="Freeform 15"/>
          <p:cNvSpPr/>
          <p:nvPr/>
        </p:nvSpPr>
        <p:spPr>
          <a:xfrm>
            <a:off x="11786470" y="2423844"/>
            <a:ext cx="3590416" cy="4737572"/>
          </a:xfrm>
          <a:custGeom>
            <a:avLst/>
            <a:gdLst/>
            <a:ahLst/>
            <a:cxnLst/>
            <a:rect l="l" t="t" r="r" b="b"/>
            <a:pathLst>
              <a:path w="3590416" h="4737572">
                <a:moveTo>
                  <a:pt x="0" y="0"/>
                </a:moveTo>
                <a:lnTo>
                  <a:pt x="3590416" y="0"/>
                </a:lnTo>
                <a:lnTo>
                  <a:pt x="3590416" y="4737572"/>
                </a:lnTo>
                <a:lnTo>
                  <a:pt x="0" y="4737572"/>
                </a:lnTo>
                <a:lnTo>
                  <a:pt x="0" y="0"/>
                </a:lnTo>
                <a:close/>
              </a:path>
            </a:pathLst>
          </a:custGeom>
          <a:blipFill>
            <a:blip r:embed="rId8"/>
            <a:stretch>
              <a:fillRect t="-9751"/>
            </a:stretch>
          </a:blipFill>
        </p:spPr>
        <p:txBody>
          <a:bodyPr/>
          <a:lstStyle/>
          <a:p>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Primityvų grupavimas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07</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Grupė</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12" name="TextBox 12"/>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13" name="Group 13"/>
          <p:cNvGrpSpPr/>
          <p:nvPr/>
        </p:nvGrpSpPr>
        <p:grpSpPr>
          <a:xfrm>
            <a:off x="2672749" y="2703325"/>
            <a:ext cx="7619850" cy="610514"/>
            <a:chOff x="0" y="0"/>
            <a:chExt cx="10159800" cy="814019"/>
          </a:xfrm>
        </p:grpSpPr>
        <p:sp>
          <p:nvSpPr>
            <p:cNvPr id="14" name="Freeform 14"/>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5" name="Freeform 15"/>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16" name="TextBox 16"/>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Pasirinkite abu objektus</a:t>
              </a:r>
            </a:p>
          </p:txBody>
        </p:sp>
      </p:grpSp>
      <p:sp>
        <p:nvSpPr>
          <p:cNvPr id="17" name="Freeform 17"/>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8" name="Group 18"/>
          <p:cNvGrpSpPr/>
          <p:nvPr/>
        </p:nvGrpSpPr>
        <p:grpSpPr>
          <a:xfrm>
            <a:off x="2011590" y="8358932"/>
            <a:ext cx="14954490" cy="738664"/>
            <a:chOff x="0" y="0"/>
            <a:chExt cx="19939320" cy="984885"/>
          </a:xfrm>
        </p:grpSpPr>
        <p:sp>
          <p:nvSpPr>
            <p:cNvPr id="19" name="Freeform 19"/>
            <p:cNvSpPr/>
            <p:nvPr/>
          </p:nvSpPr>
          <p:spPr>
            <a:xfrm>
              <a:off x="0" y="0"/>
              <a:ext cx="19939319" cy="984885"/>
            </a:xfrm>
            <a:custGeom>
              <a:avLst/>
              <a:gdLst/>
              <a:ahLst/>
              <a:cxnLst/>
              <a:rect l="l" t="t" r="r" b="b"/>
              <a:pathLst>
                <a:path w="19939319" h="984885">
                  <a:moveTo>
                    <a:pt x="0" y="0"/>
                  </a:moveTo>
                  <a:lnTo>
                    <a:pt x="19939319" y="0"/>
                  </a:lnTo>
                  <a:lnTo>
                    <a:pt x="19939319" y="984885"/>
                  </a:lnTo>
                  <a:lnTo>
                    <a:pt x="0" y="984885"/>
                  </a:lnTo>
                  <a:close/>
                </a:path>
              </a:pathLst>
            </a:custGeom>
            <a:solidFill>
              <a:srgbClr val="000000">
                <a:alpha val="0"/>
              </a:srgbClr>
            </a:solidFill>
          </p:spPr>
          <p:txBody>
            <a:bodyPr/>
            <a:lstStyle/>
            <a:p>
              <a:endParaRPr lang="en-US"/>
            </a:p>
          </p:txBody>
        </p:sp>
        <p:sp>
          <p:nvSpPr>
            <p:cNvPr id="20" name="TextBox 20"/>
            <p:cNvSpPr txBox="1"/>
            <p:nvPr/>
          </p:nvSpPr>
          <p:spPr>
            <a:xfrm>
              <a:off x="0" y="0"/>
              <a:ext cx="19939320" cy="984885"/>
            </a:xfrm>
            <a:prstGeom prst="rect">
              <a:avLst/>
            </a:prstGeom>
          </p:spPr>
          <p:txBody>
            <a:bodyPr lIns="0" tIns="0" rIns="0" bIns="0" rtlCol="0" anchor="t"/>
            <a:lstStyle/>
            <a:p>
              <a:pPr marL="0" lvl="0" indent="0" algn="l">
                <a:lnSpc>
                  <a:spcPts val="3888"/>
                </a:lnSpc>
              </a:pPr>
              <a:r>
                <a:rPr lang="en-US" sz="3240">
                  <a:solidFill>
                    <a:srgbClr val="FFFFFF"/>
                  </a:solidFill>
                  <a:latin typeface="Source Sans Pro"/>
                  <a:ea typeface="Source Sans Pro"/>
                  <a:cs typeface="Source Sans Pro"/>
                  <a:sym typeface="Source Sans Pro"/>
                </a:rPr>
                <a:t>Spustelėkite vieną objektą, laikykite nuspaudę klavišą SHIFT ir spustelėkite kitą objektą </a:t>
              </a:r>
            </a:p>
          </p:txBody>
        </p:sp>
      </p:grpSp>
      <p:sp>
        <p:nvSpPr>
          <p:cNvPr id="21" name="Freeform 21"/>
          <p:cNvSpPr/>
          <p:nvPr/>
        </p:nvSpPr>
        <p:spPr>
          <a:xfrm>
            <a:off x="1200732" y="3673394"/>
            <a:ext cx="3803916" cy="4294392"/>
          </a:xfrm>
          <a:custGeom>
            <a:avLst/>
            <a:gdLst/>
            <a:ahLst/>
            <a:cxnLst/>
            <a:rect l="l" t="t" r="r" b="b"/>
            <a:pathLst>
              <a:path w="3803916" h="4294392">
                <a:moveTo>
                  <a:pt x="0" y="0"/>
                </a:moveTo>
                <a:lnTo>
                  <a:pt x="3803916" y="0"/>
                </a:lnTo>
                <a:lnTo>
                  <a:pt x="3803916" y="4294392"/>
                </a:lnTo>
                <a:lnTo>
                  <a:pt x="0" y="4294392"/>
                </a:lnTo>
                <a:lnTo>
                  <a:pt x="0" y="0"/>
                </a:lnTo>
                <a:close/>
              </a:path>
            </a:pathLst>
          </a:custGeom>
          <a:blipFill>
            <a:blip r:embed="rId6"/>
            <a:stretch>
              <a:fillRect/>
            </a:stretch>
          </a:blipFill>
        </p:spPr>
        <p:txBody>
          <a:bodyPr/>
          <a:lstStyle/>
          <a:p>
            <a:endParaRPr lang="en-US"/>
          </a:p>
        </p:txBody>
      </p:sp>
      <p:sp>
        <p:nvSpPr>
          <p:cNvPr id="22" name="Freeform 22" descr="Baltas stačiakampis ženklas su juodu tekstu  Aprašymas sugeneruotas automatiškai"/>
          <p:cNvSpPr/>
          <p:nvPr/>
        </p:nvSpPr>
        <p:spPr>
          <a:xfrm>
            <a:off x="5536198" y="5087014"/>
            <a:ext cx="4746876" cy="1917738"/>
          </a:xfrm>
          <a:custGeom>
            <a:avLst/>
            <a:gdLst/>
            <a:ahLst/>
            <a:cxnLst/>
            <a:rect l="l" t="t" r="r" b="b"/>
            <a:pathLst>
              <a:path w="4746876" h="1917738">
                <a:moveTo>
                  <a:pt x="0" y="0"/>
                </a:moveTo>
                <a:lnTo>
                  <a:pt x="4746876" y="0"/>
                </a:lnTo>
                <a:lnTo>
                  <a:pt x="4746876" y="1917738"/>
                </a:lnTo>
                <a:lnTo>
                  <a:pt x="0" y="1917738"/>
                </a:lnTo>
                <a:lnTo>
                  <a:pt x="0" y="0"/>
                </a:lnTo>
                <a:close/>
              </a:path>
            </a:pathLst>
          </a:custGeom>
          <a:blipFill>
            <a:blip r:embed="rId7"/>
            <a:stretch>
              <a:fillRect/>
            </a:stretch>
          </a:blipFill>
        </p:spPr>
        <p:txBody>
          <a:bodyPr/>
          <a:lstStyle/>
          <a:p>
            <a:endParaRPr lang="en-US"/>
          </a:p>
        </p:txBody>
      </p:sp>
      <p:sp>
        <p:nvSpPr>
          <p:cNvPr id="23" name="Freeform 23"/>
          <p:cNvSpPr/>
          <p:nvPr/>
        </p:nvSpPr>
        <p:spPr>
          <a:xfrm>
            <a:off x="10814624" y="3690670"/>
            <a:ext cx="6104332" cy="4277116"/>
          </a:xfrm>
          <a:custGeom>
            <a:avLst/>
            <a:gdLst/>
            <a:ahLst/>
            <a:cxnLst/>
            <a:rect l="l" t="t" r="r" b="b"/>
            <a:pathLst>
              <a:path w="6104332" h="4277116">
                <a:moveTo>
                  <a:pt x="0" y="0"/>
                </a:moveTo>
                <a:lnTo>
                  <a:pt x="6104332" y="0"/>
                </a:lnTo>
                <a:lnTo>
                  <a:pt x="6104332" y="4277116"/>
                </a:lnTo>
                <a:lnTo>
                  <a:pt x="0" y="4277116"/>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Grupė</a:t>
              </a:r>
            </a:p>
          </p:txBody>
        </p:sp>
      </p:grpSp>
      <p:grpSp>
        <p:nvGrpSpPr>
          <p:cNvPr id="9" name="Group 9"/>
          <p:cNvGrpSpPr/>
          <p:nvPr/>
        </p:nvGrpSpPr>
        <p:grpSpPr>
          <a:xfrm>
            <a:off x="1717365" y="2703325"/>
            <a:ext cx="588450" cy="588450"/>
            <a:chOff x="0" y="0"/>
            <a:chExt cx="784600" cy="784600"/>
          </a:xfrm>
        </p:grpSpPr>
        <p:sp>
          <p:nvSpPr>
            <p:cNvPr id="10" name="Freeform 1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1" name="Freeform 1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12" name="TextBox 12"/>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13" name="Group 13"/>
          <p:cNvGrpSpPr/>
          <p:nvPr/>
        </p:nvGrpSpPr>
        <p:grpSpPr>
          <a:xfrm>
            <a:off x="2672749" y="2703325"/>
            <a:ext cx="7619850" cy="610514"/>
            <a:chOff x="0" y="0"/>
            <a:chExt cx="10159800" cy="814019"/>
          </a:xfrm>
        </p:grpSpPr>
        <p:sp>
          <p:nvSpPr>
            <p:cNvPr id="14" name="Freeform 14"/>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5" name="Freeform 15"/>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16" name="TextBox 16"/>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Pasirinkite abu objektus</a:t>
              </a:r>
            </a:p>
          </p:txBody>
        </p:sp>
      </p:grpSp>
      <p:sp>
        <p:nvSpPr>
          <p:cNvPr id="17" name="Freeform 17"/>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18" name="Group 18"/>
          <p:cNvGrpSpPr/>
          <p:nvPr/>
        </p:nvGrpSpPr>
        <p:grpSpPr>
          <a:xfrm>
            <a:off x="1252434" y="7969542"/>
            <a:ext cx="15783130" cy="1292662"/>
            <a:chOff x="0" y="0"/>
            <a:chExt cx="21044173" cy="1723549"/>
          </a:xfrm>
        </p:grpSpPr>
        <p:sp>
          <p:nvSpPr>
            <p:cNvPr id="19" name="Freeform 19"/>
            <p:cNvSpPr/>
            <p:nvPr/>
          </p:nvSpPr>
          <p:spPr>
            <a:xfrm>
              <a:off x="0" y="0"/>
              <a:ext cx="21044173" cy="1723549"/>
            </a:xfrm>
            <a:custGeom>
              <a:avLst/>
              <a:gdLst/>
              <a:ahLst/>
              <a:cxnLst/>
              <a:rect l="l" t="t" r="r" b="b"/>
              <a:pathLst>
                <a:path w="21044173" h="1723549">
                  <a:moveTo>
                    <a:pt x="0" y="0"/>
                  </a:moveTo>
                  <a:lnTo>
                    <a:pt x="21044173" y="0"/>
                  </a:lnTo>
                  <a:lnTo>
                    <a:pt x="21044173" y="1723549"/>
                  </a:lnTo>
                  <a:lnTo>
                    <a:pt x="0" y="1723549"/>
                  </a:lnTo>
                  <a:close/>
                </a:path>
              </a:pathLst>
            </a:custGeom>
            <a:solidFill>
              <a:srgbClr val="000000">
                <a:alpha val="0"/>
              </a:srgbClr>
            </a:solidFill>
          </p:spPr>
          <p:txBody>
            <a:bodyPr/>
            <a:lstStyle/>
            <a:p>
              <a:endParaRPr lang="en-US"/>
            </a:p>
          </p:txBody>
        </p:sp>
        <p:sp>
          <p:nvSpPr>
            <p:cNvPr id="20" name="TextBox 20"/>
            <p:cNvSpPr txBox="1"/>
            <p:nvPr/>
          </p:nvSpPr>
          <p:spPr>
            <a:xfrm>
              <a:off x="0" y="-9525"/>
              <a:ext cx="21044173" cy="1733074"/>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Laikykite nuspaudę kairįjį pelės klavišą objektų išorėje ir vilkite per abi figūras. Viskas, kas yra langelyje, bus pasirinkta, kai bus atleistas kairysis spustelėjimas</a:t>
              </a:r>
            </a:p>
          </p:txBody>
        </p:sp>
      </p:grpSp>
      <p:sp>
        <p:nvSpPr>
          <p:cNvPr id="21" name="Freeform 21"/>
          <p:cNvSpPr/>
          <p:nvPr/>
        </p:nvSpPr>
        <p:spPr>
          <a:xfrm>
            <a:off x="2009400" y="3942292"/>
            <a:ext cx="6639130" cy="3647616"/>
          </a:xfrm>
          <a:custGeom>
            <a:avLst/>
            <a:gdLst/>
            <a:ahLst/>
            <a:cxnLst/>
            <a:rect l="l" t="t" r="r" b="b"/>
            <a:pathLst>
              <a:path w="6639130" h="3647616">
                <a:moveTo>
                  <a:pt x="0" y="0"/>
                </a:moveTo>
                <a:lnTo>
                  <a:pt x="6639130" y="0"/>
                </a:lnTo>
                <a:lnTo>
                  <a:pt x="6639130" y="3647616"/>
                </a:lnTo>
                <a:lnTo>
                  <a:pt x="0" y="3647616"/>
                </a:lnTo>
                <a:lnTo>
                  <a:pt x="0" y="0"/>
                </a:lnTo>
                <a:close/>
              </a:path>
            </a:pathLst>
          </a:custGeom>
          <a:blipFill>
            <a:blip r:embed="rId6"/>
            <a:stretch>
              <a:fillRect/>
            </a:stretch>
          </a:blipFill>
        </p:spPr>
        <p:txBody>
          <a:bodyPr/>
          <a:lstStyle/>
          <a:p>
            <a:endParaRPr lang="en-US"/>
          </a:p>
        </p:txBody>
      </p:sp>
      <p:sp>
        <p:nvSpPr>
          <p:cNvPr id="22" name="Freeform 22"/>
          <p:cNvSpPr/>
          <p:nvPr/>
        </p:nvSpPr>
        <p:spPr>
          <a:xfrm>
            <a:off x="10283074" y="3891652"/>
            <a:ext cx="5278176" cy="3698254"/>
          </a:xfrm>
          <a:custGeom>
            <a:avLst/>
            <a:gdLst/>
            <a:ahLst/>
            <a:cxnLst/>
            <a:rect l="l" t="t" r="r" b="b"/>
            <a:pathLst>
              <a:path w="5278176" h="3698254">
                <a:moveTo>
                  <a:pt x="0" y="0"/>
                </a:moveTo>
                <a:lnTo>
                  <a:pt x="5278176" y="0"/>
                </a:lnTo>
                <a:lnTo>
                  <a:pt x="5278176" y="3698254"/>
                </a:lnTo>
                <a:lnTo>
                  <a:pt x="0" y="3698254"/>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717365" y="2703325"/>
            <a:ext cx="588450" cy="588450"/>
            <a:chOff x="0" y="0"/>
            <a:chExt cx="784600" cy="784600"/>
          </a:xfrm>
        </p:grpSpPr>
        <p:sp>
          <p:nvSpPr>
            <p:cNvPr id="7" name="Freeform 7"/>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8" name="Freeform 8"/>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9" name="TextBox 9"/>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10" name="Group 10"/>
          <p:cNvGrpSpPr/>
          <p:nvPr/>
        </p:nvGrpSpPr>
        <p:grpSpPr>
          <a:xfrm>
            <a:off x="2672749" y="2703325"/>
            <a:ext cx="7619850" cy="610514"/>
            <a:chOff x="0" y="0"/>
            <a:chExt cx="10159800" cy="814019"/>
          </a:xfrm>
        </p:grpSpPr>
        <p:sp>
          <p:nvSpPr>
            <p:cNvPr id="11" name="Freeform 11"/>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2" name="Freeform 12"/>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13" name="TextBox 13"/>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Eikite į tinkercad.com</a:t>
              </a:r>
            </a:p>
          </p:txBody>
        </p:sp>
      </p:grpSp>
      <p:grpSp>
        <p:nvGrpSpPr>
          <p:cNvPr id="14" name="Group 14"/>
          <p:cNvGrpSpPr/>
          <p:nvPr/>
        </p:nvGrpSpPr>
        <p:grpSpPr>
          <a:xfrm>
            <a:off x="1717365" y="2746505"/>
            <a:ext cx="588450" cy="588450"/>
            <a:chOff x="0" y="0"/>
            <a:chExt cx="784600" cy="784600"/>
          </a:xfrm>
        </p:grpSpPr>
        <p:sp>
          <p:nvSpPr>
            <p:cNvPr id="15" name="Freeform 15"/>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6" name="Freeform 16"/>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grpSp>
      <p:grpSp>
        <p:nvGrpSpPr>
          <p:cNvPr id="17" name="Group 17"/>
          <p:cNvGrpSpPr/>
          <p:nvPr/>
        </p:nvGrpSpPr>
        <p:grpSpPr>
          <a:xfrm>
            <a:off x="2672749" y="2708405"/>
            <a:ext cx="7619850" cy="610514"/>
            <a:chOff x="0" y="0"/>
            <a:chExt cx="10159800" cy="814019"/>
          </a:xfrm>
        </p:grpSpPr>
        <p:sp>
          <p:nvSpPr>
            <p:cNvPr id="18" name="Freeform 18"/>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9" name="Freeform 19"/>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20" name="TextBox 20"/>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Spustelėkite mygtuką Grupė</a:t>
              </a:r>
            </a:p>
          </p:txBody>
        </p:sp>
      </p:grpSp>
      <p:sp>
        <p:nvSpPr>
          <p:cNvPr id="21" name="Freeform 21"/>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22" name="Group 22"/>
          <p:cNvGrpSpPr/>
          <p:nvPr/>
        </p:nvGrpSpPr>
        <p:grpSpPr>
          <a:xfrm>
            <a:off x="1717365" y="2727957"/>
            <a:ext cx="588450" cy="588450"/>
            <a:chOff x="0" y="0"/>
            <a:chExt cx="784600" cy="784600"/>
          </a:xfrm>
        </p:grpSpPr>
        <p:sp>
          <p:nvSpPr>
            <p:cNvPr id="23" name="Freeform 23"/>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24" name="Freeform 24"/>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25" name="TextBox 25"/>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2</a:t>
              </a:r>
            </a:p>
          </p:txBody>
        </p:sp>
      </p:grpSp>
      <p:grpSp>
        <p:nvGrpSpPr>
          <p:cNvPr id="26" name="Group 26"/>
          <p:cNvGrpSpPr/>
          <p:nvPr/>
        </p:nvGrpSpPr>
        <p:grpSpPr>
          <a:xfrm>
            <a:off x="1440000" y="890050"/>
            <a:ext cx="15408000" cy="1248207"/>
            <a:chOff x="0" y="0"/>
            <a:chExt cx="20544000" cy="1664276"/>
          </a:xfrm>
        </p:grpSpPr>
        <p:sp>
          <p:nvSpPr>
            <p:cNvPr id="27" name="Freeform 2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28" name="TextBox 2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Grupė</a:t>
              </a:r>
            </a:p>
          </p:txBody>
        </p:sp>
      </p:grpSp>
      <p:sp>
        <p:nvSpPr>
          <p:cNvPr id="29" name="Freeform 29"/>
          <p:cNvSpPr/>
          <p:nvPr/>
        </p:nvSpPr>
        <p:spPr>
          <a:xfrm>
            <a:off x="813824" y="4622132"/>
            <a:ext cx="4520640" cy="3167472"/>
          </a:xfrm>
          <a:custGeom>
            <a:avLst/>
            <a:gdLst/>
            <a:ahLst/>
            <a:cxnLst/>
            <a:rect l="l" t="t" r="r" b="b"/>
            <a:pathLst>
              <a:path w="4520640" h="3167472">
                <a:moveTo>
                  <a:pt x="0" y="0"/>
                </a:moveTo>
                <a:lnTo>
                  <a:pt x="4520640" y="0"/>
                </a:lnTo>
                <a:lnTo>
                  <a:pt x="4520640" y="3167472"/>
                </a:lnTo>
                <a:lnTo>
                  <a:pt x="0" y="3167472"/>
                </a:lnTo>
                <a:lnTo>
                  <a:pt x="0" y="0"/>
                </a:lnTo>
                <a:close/>
              </a:path>
            </a:pathLst>
          </a:custGeom>
          <a:blipFill>
            <a:blip r:embed="rId6"/>
            <a:stretch>
              <a:fillRect/>
            </a:stretch>
          </a:blipFill>
        </p:spPr>
        <p:txBody>
          <a:bodyPr/>
          <a:lstStyle/>
          <a:p>
            <a:endParaRPr lang="en-US"/>
          </a:p>
        </p:txBody>
      </p:sp>
      <p:sp>
        <p:nvSpPr>
          <p:cNvPr id="30" name="Freeform 30"/>
          <p:cNvSpPr/>
          <p:nvPr/>
        </p:nvSpPr>
        <p:spPr>
          <a:xfrm>
            <a:off x="6276142" y="4622132"/>
            <a:ext cx="4637656" cy="3167472"/>
          </a:xfrm>
          <a:custGeom>
            <a:avLst/>
            <a:gdLst/>
            <a:ahLst/>
            <a:cxnLst/>
            <a:rect l="l" t="t" r="r" b="b"/>
            <a:pathLst>
              <a:path w="4637656" h="3167472">
                <a:moveTo>
                  <a:pt x="0" y="0"/>
                </a:moveTo>
                <a:lnTo>
                  <a:pt x="4637656" y="0"/>
                </a:lnTo>
                <a:lnTo>
                  <a:pt x="4637656" y="3167472"/>
                </a:lnTo>
                <a:lnTo>
                  <a:pt x="0" y="3167472"/>
                </a:lnTo>
                <a:lnTo>
                  <a:pt x="0" y="0"/>
                </a:lnTo>
                <a:close/>
              </a:path>
            </a:pathLst>
          </a:custGeom>
          <a:blipFill>
            <a:blip r:embed="rId7"/>
            <a:stretch>
              <a:fillRect/>
            </a:stretch>
          </a:blipFill>
        </p:spPr>
        <p:txBody>
          <a:bodyPr/>
          <a:lstStyle/>
          <a:p>
            <a:endParaRPr lang="en-US"/>
          </a:p>
        </p:txBody>
      </p:sp>
      <p:grpSp>
        <p:nvGrpSpPr>
          <p:cNvPr id="31" name="Group 31"/>
          <p:cNvGrpSpPr/>
          <p:nvPr/>
        </p:nvGrpSpPr>
        <p:grpSpPr>
          <a:xfrm rot="3205539">
            <a:off x="8433814" y="3713386"/>
            <a:ext cx="1046224" cy="1474684"/>
            <a:chOff x="0" y="0"/>
            <a:chExt cx="1394965" cy="1966245"/>
          </a:xfrm>
        </p:grpSpPr>
        <p:sp>
          <p:nvSpPr>
            <p:cNvPr id="32" name="Freeform 32"/>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33" name="Freeform 33"/>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
        <p:nvSpPr>
          <p:cNvPr id="34" name="Freeform 34"/>
          <p:cNvSpPr/>
          <p:nvPr/>
        </p:nvSpPr>
        <p:spPr>
          <a:xfrm>
            <a:off x="12088752" y="4655902"/>
            <a:ext cx="4614110" cy="3049668"/>
          </a:xfrm>
          <a:custGeom>
            <a:avLst/>
            <a:gdLst/>
            <a:ahLst/>
            <a:cxnLst/>
            <a:rect l="l" t="t" r="r" b="b"/>
            <a:pathLst>
              <a:path w="4614110" h="3049668">
                <a:moveTo>
                  <a:pt x="0" y="0"/>
                </a:moveTo>
                <a:lnTo>
                  <a:pt x="4614110" y="0"/>
                </a:lnTo>
                <a:lnTo>
                  <a:pt x="4614110" y="3049668"/>
                </a:lnTo>
                <a:lnTo>
                  <a:pt x="0" y="3049668"/>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19864" y="7258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4112486" y="-1899488"/>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rot="2886675">
            <a:off x="8678050" y="890422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717365" y="2703325"/>
            <a:ext cx="588450" cy="588450"/>
            <a:chOff x="0" y="0"/>
            <a:chExt cx="784600" cy="784600"/>
          </a:xfrm>
        </p:grpSpPr>
        <p:sp>
          <p:nvSpPr>
            <p:cNvPr id="7" name="Freeform 7"/>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8" name="Freeform 8"/>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9" name="TextBox 9"/>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10" name="Group 10"/>
          <p:cNvGrpSpPr/>
          <p:nvPr/>
        </p:nvGrpSpPr>
        <p:grpSpPr>
          <a:xfrm>
            <a:off x="2672749" y="2703325"/>
            <a:ext cx="7619850" cy="610514"/>
            <a:chOff x="0" y="0"/>
            <a:chExt cx="10159800" cy="814019"/>
          </a:xfrm>
        </p:grpSpPr>
        <p:sp>
          <p:nvSpPr>
            <p:cNvPr id="11" name="Freeform 11"/>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2" name="Freeform 12"/>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13" name="TextBox 13"/>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Eikite į tinkercad.com</a:t>
              </a:r>
            </a:p>
          </p:txBody>
        </p:sp>
      </p:grpSp>
      <p:grpSp>
        <p:nvGrpSpPr>
          <p:cNvPr id="14" name="Group 14"/>
          <p:cNvGrpSpPr/>
          <p:nvPr/>
        </p:nvGrpSpPr>
        <p:grpSpPr>
          <a:xfrm>
            <a:off x="1717365" y="2703325"/>
            <a:ext cx="588450" cy="588450"/>
            <a:chOff x="0" y="0"/>
            <a:chExt cx="784600" cy="784600"/>
          </a:xfrm>
        </p:grpSpPr>
        <p:sp>
          <p:nvSpPr>
            <p:cNvPr id="15" name="Freeform 15"/>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16" name="Freeform 16"/>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grpSp>
      <p:grpSp>
        <p:nvGrpSpPr>
          <p:cNvPr id="17" name="Group 17"/>
          <p:cNvGrpSpPr/>
          <p:nvPr/>
        </p:nvGrpSpPr>
        <p:grpSpPr>
          <a:xfrm>
            <a:off x="2672749" y="2703325"/>
            <a:ext cx="7619850" cy="610514"/>
            <a:chOff x="0" y="0"/>
            <a:chExt cx="10159800" cy="814019"/>
          </a:xfrm>
        </p:grpSpPr>
        <p:sp>
          <p:nvSpPr>
            <p:cNvPr id="18" name="Freeform 18"/>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19" name="Freeform 19"/>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20" name="TextBox 20"/>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Pasirinkite sugrupuotus objektus</a:t>
              </a:r>
            </a:p>
          </p:txBody>
        </p:sp>
      </p:grpSp>
      <p:sp>
        <p:nvSpPr>
          <p:cNvPr id="21" name="Freeform 21"/>
          <p:cNvSpPr/>
          <p:nvPr/>
        </p:nvSpPr>
        <p:spPr>
          <a:xfrm rot="2886675">
            <a:off x="-3055600" y="-1762626"/>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grpSp>
        <p:nvGrpSpPr>
          <p:cNvPr id="22" name="Group 22"/>
          <p:cNvGrpSpPr/>
          <p:nvPr/>
        </p:nvGrpSpPr>
        <p:grpSpPr>
          <a:xfrm>
            <a:off x="1717365" y="2683773"/>
            <a:ext cx="588450" cy="588450"/>
            <a:chOff x="0" y="0"/>
            <a:chExt cx="784600" cy="784600"/>
          </a:xfrm>
        </p:grpSpPr>
        <p:sp>
          <p:nvSpPr>
            <p:cNvPr id="23" name="Freeform 23"/>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24" name="Freeform 24"/>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25" name="TextBox 25"/>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26" name="Group 26"/>
          <p:cNvGrpSpPr/>
          <p:nvPr/>
        </p:nvGrpSpPr>
        <p:grpSpPr>
          <a:xfrm>
            <a:off x="1440000" y="890050"/>
            <a:ext cx="15408000" cy="1248207"/>
            <a:chOff x="0" y="0"/>
            <a:chExt cx="20544000" cy="1664276"/>
          </a:xfrm>
        </p:grpSpPr>
        <p:sp>
          <p:nvSpPr>
            <p:cNvPr id="27" name="Freeform 2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28" name="TextBox 2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Išgrupuoti</a:t>
              </a:r>
            </a:p>
          </p:txBody>
        </p:sp>
      </p:grpSp>
      <p:grpSp>
        <p:nvGrpSpPr>
          <p:cNvPr id="29" name="Group 29"/>
          <p:cNvGrpSpPr/>
          <p:nvPr/>
        </p:nvGrpSpPr>
        <p:grpSpPr>
          <a:xfrm>
            <a:off x="1717365" y="3749809"/>
            <a:ext cx="588450" cy="588450"/>
            <a:chOff x="0" y="0"/>
            <a:chExt cx="784600" cy="784600"/>
          </a:xfrm>
        </p:grpSpPr>
        <p:sp>
          <p:nvSpPr>
            <p:cNvPr id="30" name="Freeform 30"/>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31" name="Freeform 31"/>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32" name="TextBox 32"/>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grpSp>
        <p:nvGrpSpPr>
          <p:cNvPr id="33" name="Group 33"/>
          <p:cNvGrpSpPr/>
          <p:nvPr/>
        </p:nvGrpSpPr>
        <p:grpSpPr>
          <a:xfrm>
            <a:off x="2672749" y="3749809"/>
            <a:ext cx="7619850" cy="610514"/>
            <a:chOff x="0" y="0"/>
            <a:chExt cx="10159800" cy="814019"/>
          </a:xfrm>
        </p:grpSpPr>
        <p:sp>
          <p:nvSpPr>
            <p:cNvPr id="34" name="Freeform 34"/>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35" name="Freeform 35"/>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36" name="TextBox 36"/>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Eikite į tinkercad.com</a:t>
              </a:r>
            </a:p>
          </p:txBody>
        </p:sp>
      </p:grpSp>
      <p:grpSp>
        <p:nvGrpSpPr>
          <p:cNvPr id="37" name="Group 37"/>
          <p:cNvGrpSpPr/>
          <p:nvPr/>
        </p:nvGrpSpPr>
        <p:grpSpPr>
          <a:xfrm>
            <a:off x="1717365" y="3749809"/>
            <a:ext cx="588450" cy="588450"/>
            <a:chOff x="0" y="0"/>
            <a:chExt cx="784600" cy="784600"/>
          </a:xfrm>
        </p:grpSpPr>
        <p:sp>
          <p:nvSpPr>
            <p:cNvPr id="38" name="Freeform 38"/>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39" name="Freeform 39"/>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grpSp>
      <p:grpSp>
        <p:nvGrpSpPr>
          <p:cNvPr id="40" name="Group 40"/>
          <p:cNvGrpSpPr/>
          <p:nvPr/>
        </p:nvGrpSpPr>
        <p:grpSpPr>
          <a:xfrm>
            <a:off x="2672749" y="3749809"/>
            <a:ext cx="7619850" cy="610514"/>
            <a:chOff x="0" y="0"/>
            <a:chExt cx="10159800" cy="814019"/>
          </a:xfrm>
        </p:grpSpPr>
        <p:sp>
          <p:nvSpPr>
            <p:cNvPr id="41" name="Freeform 41"/>
            <p:cNvSpPr/>
            <p:nvPr/>
          </p:nvSpPr>
          <p:spPr>
            <a:xfrm>
              <a:off x="12700" y="13176"/>
              <a:ext cx="10134346" cy="787673"/>
            </a:xfrm>
            <a:custGeom>
              <a:avLst/>
              <a:gdLst/>
              <a:ahLst/>
              <a:cxnLst/>
              <a:rect l="l" t="t" r="r" b="b"/>
              <a:pathLst>
                <a:path w="10134346" h="787673">
                  <a:moveTo>
                    <a:pt x="0" y="0"/>
                  </a:moveTo>
                  <a:lnTo>
                    <a:pt x="10134346" y="0"/>
                  </a:lnTo>
                  <a:lnTo>
                    <a:pt x="10134346" y="787673"/>
                  </a:lnTo>
                  <a:lnTo>
                    <a:pt x="0" y="787673"/>
                  </a:lnTo>
                  <a:close/>
                </a:path>
              </a:pathLst>
            </a:custGeom>
            <a:solidFill>
              <a:srgbClr val="FFFFFF"/>
            </a:solidFill>
          </p:spPr>
          <p:txBody>
            <a:bodyPr/>
            <a:lstStyle/>
            <a:p>
              <a:endParaRPr lang="en-US"/>
            </a:p>
          </p:txBody>
        </p:sp>
        <p:sp>
          <p:nvSpPr>
            <p:cNvPr id="42" name="Freeform 42"/>
            <p:cNvSpPr/>
            <p:nvPr/>
          </p:nvSpPr>
          <p:spPr>
            <a:xfrm>
              <a:off x="0" y="0"/>
              <a:ext cx="10159746" cy="814025"/>
            </a:xfrm>
            <a:custGeom>
              <a:avLst/>
              <a:gdLst/>
              <a:ahLst/>
              <a:cxnLst/>
              <a:rect l="l" t="t" r="r" b="b"/>
              <a:pathLst>
                <a:path w="10159746" h="814025">
                  <a:moveTo>
                    <a:pt x="12700" y="0"/>
                  </a:moveTo>
                  <a:lnTo>
                    <a:pt x="10147046" y="0"/>
                  </a:lnTo>
                  <a:cubicBezTo>
                    <a:pt x="10154031" y="0"/>
                    <a:pt x="10159746" y="5929"/>
                    <a:pt x="10159746" y="13176"/>
                  </a:cubicBezTo>
                  <a:lnTo>
                    <a:pt x="10159746" y="800849"/>
                  </a:lnTo>
                  <a:cubicBezTo>
                    <a:pt x="10159746" y="808096"/>
                    <a:pt x="10154031" y="814025"/>
                    <a:pt x="10147046" y="814025"/>
                  </a:cubicBezTo>
                  <a:lnTo>
                    <a:pt x="12700" y="814025"/>
                  </a:lnTo>
                  <a:cubicBezTo>
                    <a:pt x="5715" y="814025"/>
                    <a:pt x="0" y="808096"/>
                    <a:pt x="0" y="800849"/>
                  </a:cubicBezTo>
                  <a:lnTo>
                    <a:pt x="0" y="13176"/>
                  </a:lnTo>
                  <a:cubicBezTo>
                    <a:pt x="0" y="5929"/>
                    <a:pt x="5715" y="0"/>
                    <a:pt x="12700" y="0"/>
                  </a:cubicBezTo>
                  <a:moveTo>
                    <a:pt x="12700" y="26352"/>
                  </a:moveTo>
                  <a:lnTo>
                    <a:pt x="12700" y="13176"/>
                  </a:lnTo>
                  <a:lnTo>
                    <a:pt x="25400" y="13176"/>
                  </a:lnTo>
                  <a:lnTo>
                    <a:pt x="25400" y="800849"/>
                  </a:lnTo>
                  <a:lnTo>
                    <a:pt x="12700" y="800849"/>
                  </a:lnTo>
                  <a:lnTo>
                    <a:pt x="12700" y="787673"/>
                  </a:lnTo>
                  <a:lnTo>
                    <a:pt x="10147046" y="787673"/>
                  </a:lnTo>
                  <a:lnTo>
                    <a:pt x="10147046" y="800849"/>
                  </a:lnTo>
                  <a:lnTo>
                    <a:pt x="10134346" y="800849"/>
                  </a:lnTo>
                  <a:lnTo>
                    <a:pt x="10134346" y="13176"/>
                  </a:lnTo>
                  <a:lnTo>
                    <a:pt x="10147046" y="13176"/>
                  </a:lnTo>
                  <a:lnTo>
                    <a:pt x="10147046" y="26352"/>
                  </a:lnTo>
                  <a:lnTo>
                    <a:pt x="12700" y="26352"/>
                  </a:lnTo>
                  <a:close/>
                </a:path>
              </a:pathLst>
            </a:custGeom>
            <a:solidFill>
              <a:srgbClr val="000000"/>
            </a:solidFill>
          </p:spPr>
          <p:txBody>
            <a:bodyPr/>
            <a:lstStyle/>
            <a:p>
              <a:endParaRPr lang="en-US"/>
            </a:p>
          </p:txBody>
        </p:sp>
        <p:sp>
          <p:nvSpPr>
            <p:cNvPr id="43" name="TextBox 43"/>
            <p:cNvSpPr txBox="1"/>
            <p:nvPr/>
          </p:nvSpPr>
          <p:spPr>
            <a:xfrm>
              <a:off x="0" y="0"/>
              <a:ext cx="10159800" cy="814019"/>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Source Sans Pro"/>
                  <a:ea typeface="Source Sans Pro"/>
                  <a:cs typeface="Source Sans Pro"/>
                  <a:sym typeface="Source Sans Pro"/>
                </a:rPr>
                <a:t>Spustelėkite mygtuką Išgrupuoti</a:t>
              </a:r>
            </a:p>
          </p:txBody>
        </p:sp>
      </p:grpSp>
      <p:grpSp>
        <p:nvGrpSpPr>
          <p:cNvPr id="44" name="Group 44"/>
          <p:cNvGrpSpPr/>
          <p:nvPr/>
        </p:nvGrpSpPr>
        <p:grpSpPr>
          <a:xfrm>
            <a:off x="1717365" y="3730257"/>
            <a:ext cx="588450" cy="588450"/>
            <a:chOff x="0" y="0"/>
            <a:chExt cx="784600" cy="784600"/>
          </a:xfrm>
        </p:grpSpPr>
        <p:sp>
          <p:nvSpPr>
            <p:cNvPr id="45" name="Freeform 45"/>
            <p:cNvSpPr/>
            <p:nvPr/>
          </p:nvSpPr>
          <p:spPr>
            <a:xfrm>
              <a:off x="12700" y="12700"/>
              <a:ext cx="759206" cy="759206"/>
            </a:xfrm>
            <a:custGeom>
              <a:avLst/>
              <a:gdLst/>
              <a:ahLst/>
              <a:cxnLst/>
              <a:rect l="l" t="t" r="r" b="b"/>
              <a:pathLst>
                <a:path w="759206" h="759206">
                  <a:moveTo>
                    <a:pt x="0" y="0"/>
                  </a:moveTo>
                  <a:lnTo>
                    <a:pt x="759206" y="0"/>
                  </a:lnTo>
                  <a:lnTo>
                    <a:pt x="759206" y="759206"/>
                  </a:lnTo>
                  <a:lnTo>
                    <a:pt x="0" y="759206"/>
                  </a:lnTo>
                  <a:close/>
                </a:path>
              </a:pathLst>
            </a:custGeom>
            <a:solidFill>
              <a:srgbClr val="B392EA"/>
            </a:solidFill>
          </p:spPr>
          <p:txBody>
            <a:bodyPr/>
            <a:lstStyle/>
            <a:p>
              <a:endParaRPr lang="en-US"/>
            </a:p>
          </p:txBody>
        </p:sp>
        <p:sp>
          <p:nvSpPr>
            <p:cNvPr id="46" name="Freeform 46"/>
            <p:cNvSpPr/>
            <p:nvPr/>
          </p:nvSpPr>
          <p:spPr>
            <a:xfrm>
              <a:off x="0" y="0"/>
              <a:ext cx="784606" cy="784606"/>
            </a:xfrm>
            <a:custGeom>
              <a:avLst/>
              <a:gdLst/>
              <a:ahLst/>
              <a:cxnLst/>
              <a:rect l="l" t="t" r="r" b="b"/>
              <a:pathLst>
                <a:path w="784606" h="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p:spPr>
          <p:txBody>
            <a:bodyPr/>
            <a:lstStyle/>
            <a:p>
              <a:endParaRPr lang="en-US"/>
            </a:p>
          </p:txBody>
        </p:sp>
        <p:sp>
          <p:nvSpPr>
            <p:cNvPr id="47" name="TextBox 47"/>
            <p:cNvSpPr txBox="1"/>
            <p:nvPr/>
          </p:nvSpPr>
          <p:spPr>
            <a:xfrm>
              <a:off x="0" y="-57150"/>
              <a:ext cx="784600" cy="841750"/>
            </a:xfrm>
            <a:prstGeom prst="rect">
              <a:avLst/>
            </a:prstGeom>
          </p:spPr>
          <p:txBody>
            <a:bodyPr lIns="50800" tIns="50800" rIns="50800" bIns="50800" rtlCol="0" anchor="ctr"/>
            <a:lstStyle/>
            <a:p>
              <a:pPr marL="0" lvl="0" indent="0" algn="l">
                <a:lnSpc>
                  <a:spcPts val="3359"/>
                </a:lnSpc>
              </a:pPr>
              <a:r>
                <a:rPr lang="en-US" sz="2799">
                  <a:solidFill>
                    <a:srgbClr val="000000"/>
                  </a:solidFill>
                  <a:latin typeface="Arial"/>
                  <a:ea typeface="Arial"/>
                  <a:cs typeface="Arial"/>
                  <a:sym typeface="Arial"/>
                </a:rPr>
                <a:t>1</a:t>
              </a:r>
            </a:p>
          </p:txBody>
        </p:sp>
      </p:grpSp>
      <p:sp>
        <p:nvSpPr>
          <p:cNvPr id="48" name="Freeform 48"/>
          <p:cNvSpPr/>
          <p:nvPr/>
        </p:nvSpPr>
        <p:spPr>
          <a:xfrm>
            <a:off x="2682274" y="5199758"/>
            <a:ext cx="5154578" cy="3262738"/>
          </a:xfrm>
          <a:custGeom>
            <a:avLst/>
            <a:gdLst/>
            <a:ahLst/>
            <a:cxnLst/>
            <a:rect l="l" t="t" r="r" b="b"/>
            <a:pathLst>
              <a:path w="5154578" h="3262738">
                <a:moveTo>
                  <a:pt x="0" y="0"/>
                </a:moveTo>
                <a:lnTo>
                  <a:pt x="5154578" y="0"/>
                </a:lnTo>
                <a:lnTo>
                  <a:pt x="5154578" y="3262738"/>
                </a:lnTo>
                <a:lnTo>
                  <a:pt x="0" y="3262738"/>
                </a:lnTo>
                <a:lnTo>
                  <a:pt x="0" y="0"/>
                </a:lnTo>
                <a:close/>
              </a:path>
            </a:pathLst>
          </a:custGeom>
          <a:blipFill>
            <a:blip r:embed="rId6"/>
            <a:stretch>
              <a:fillRect/>
            </a:stretch>
          </a:blipFill>
        </p:spPr>
        <p:txBody>
          <a:bodyPr/>
          <a:lstStyle/>
          <a:p>
            <a:endParaRPr lang="en-US"/>
          </a:p>
        </p:txBody>
      </p:sp>
      <p:sp>
        <p:nvSpPr>
          <p:cNvPr id="49" name="Freeform 49"/>
          <p:cNvSpPr/>
          <p:nvPr/>
        </p:nvSpPr>
        <p:spPr>
          <a:xfrm>
            <a:off x="9517482" y="5199758"/>
            <a:ext cx="4441588" cy="3322064"/>
          </a:xfrm>
          <a:custGeom>
            <a:avLst/>
            <a:gdLst/>
            <a:ahLst/>
            <a:cxnLst/>
            <a:rect l="l" t="t" r="r" b="b"/>
            <a:pathLst>
              <a:path w="4441588" h="3322064">
                <a:moveTo>
                  <a:pt x="0" y="0"/>
                </a:moveTo>
                <a:lnTo>
                  <a:pt x="4441588" y="0"/>
                </a:lnTo>
                <a:lnTo>
                  <a:pt x="4441588" y="3322064"/>
                </a:lnTo>
                <a:lnTo>
                  <a:pt x="0" y="3322064"/>
                </a:lnTo>
                <a:lnTo>
                  <a:pt x="0" y="0"/>
                </a:lnTo>
                <a:close/>
              </a:path>
            </a:pathLst>
          </a:custGeom>
          <a:blipFill>
            <a:blip r:embed="rId7"/>
            <a:stretch>
              <a:fillRect/>
            </a:stretch>
          </a:blipFill>
        </p:spPr>
        <p:txBody>
          <a:bodyPr/>
          <a:lstStyle/>
          <a:p>
            <a:endParaRPr lang="en-US"/>
          </a:p>
        </p:txBody>
      </p:sp>
      <p:grpSp>
        <p:nvGrpSpPr>
          <p:cNvPr id="50" name="Group 50"/>
          <p:cNvGrpSpPr/>
          <p:nvPr/>
        </p:nvGrpSpPr>
        <p:grpSpPr>
          <a:xfrm rot="3205539">
            <a:off x="12034094" y="4395766"/>
            <a:ext cx="1046224" cy="1474684"/>
            <a:chOff x="0" y="0"/>
            <a:chExt cx="1394965" cy="1966245"/>
          </a:xfrm>
        </p:grpSpPr>
        <p:sp>
          <p:nvSpPr>
            <p:cNvPr id="51" name="Freeform 51"/>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52" name="Freeform 52"/>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Skylių naudojimas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08</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067464" y="7511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8612436" y="34821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7110850" y="78342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868886" y="-21141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Skylės</a:t>
              </a:r>
            </a:p>
          </p:txBody>
        </p:sp>
      </p:grpSp>
      <p:sp>
        <p:nvSpPr>
          <p:cNvPr id="10" name="Freeform 10"/>
          <p:cNvSpPr/>
          <p:nvPr/>
        </p:nvSpPr>
        <p:spPr>
          <a:xfrm>
            <a:off x="7685514" y="8815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11" name="Freeform 11"/>
          <p:cNvSpPr/>
          <p:nvPr/>
        </p:nvSpPr>
        <p:spPr>
          <a:xfrm>
            <a:off x="4166884" y="2573786"/>
            <a:ext cx="9524774" cy="5135560"/>
          </a:xfrm>
          <a:custGeom>
            <a:avLst/>
            <a:gdLst/>
            <a:ahLst/>
            <a:cxnLst/>
            <a:rect l="l" t="t" r="r" b="b"/>
            <a:pathLst>
              <a:path w="9524774" h="5135560">
                <a:moveTo>
                  <a:pt x="0" y="0"/>
                </a:moveTo>
                <a:lnTo>
                  <a:pt x="9524774" y="0"/>
                </a:lnTo>
                <a:lnTo>
                  <a:pt x="9524774" y="5135560"/>
                </a:lnTo>
                <a:lnTo>
                  <a:pt x="0" y="5135560"/>
                </a:lnTo>
                <a:lnTo>
                  <a:pt x="0" y="0"/>
                </a:lnTo>
                <a:close/>
              </a:path>
            </a:pathLst>
          </a:custGeom>
          <a:blipFill>
            <a:blip r:embed="rId7"/>
            <a:stretch>
              <a:fillRect/>
            </a:stretch>
          </a:blipFill>
        </p:spPr>
        <p:txBody>
          <a:bodyPr/>
          <a:lstStyle/>
          <a:p>
            <a:endParaRPr lang="en-US"/>
          </a:p>
        </p:txBody>
      </p:sp>
      <p:grpSp>
        <p:nvGrpSpPr>
          <p:cNvPr id="12" name="Group 12"/>
          <p:cNvGrpSpPr/>
          <p:nvPr/>
        </p:nvGrpSpPr>
        <p:grpSpPr>
          <a:xfrm>
            <a:off x="1456314" y="5141566"/>
            <a:ext cx="13681276" cy="800220"/>
            <a:chOff x="0" y="0"/>
            <a:chExt cx="18241701" cy="1066960"/>
          </a:xfrm>
        </p:grpSpPr>
        <p:sp>
          <p:nvSpPr>
            <p:cNvPr id="13" name="Freeform 13"/>
            <p:cNvSpPr/>
            <p:nvPr/>
          </p:nvSpPr>
          <p:spPr>
            <a:xfrm>
              <a:off x="0" y="0"/>
              <a:ext cx="18241702" cy="1066960"/>
            </a:xfrm>
            <a:custGeom>
              <a:avLst/>
              <a:gdLst/>
              <a:ahLst/>
              <a:cxnLst/>
              <a:rect l="l" t="t" r="r" b="b"/>
              <a:pathLst>
                <a:path w="18241702" h="1066960">
                  <a:moveTo>
                    <a:pt x="0" y="0"/>
                  </a:moveTo>
                  <a:lnTo>
                    <a:pt x="18241702" y="0"/>
                  </a:lnTo>
                  <a:lnTo>
                    <a:pt x="18241702" y="1066960"/>
                  </a:lnTo>
                  <a:lnTo>
                    <a:pt x="0" y="1066960"/>
                  </a:lnTo>
                  <a:close/>
                </a:path>
              </a:pathLst>
            </a:custGeom>
            <a:solidFill>
              <a:srgbClr val="000000">
                <a:alpha val="0"/>
              </a:srgbClr>
            </a:solidFill>
          </p:spPr>
          <p:txBody>
            <a:bodyPr/>
            <a:lstStyle/>
            <a:p>
              <a:endParaRPr lang="en-US"/>
            </a:p>
          </p:txBody>
        </p:sp>
        <p:sp>
          <p:nvSpPr>
            <p:cNvPr id="14" name="TextBox 14"/>
            <p:cNvSpPr txBox="1"/>
            <p:nvPr/>
          </p:nvSpPr>
          <p:spPr>
            <a:xfrm>
              <a:off x="0" y="0"/>
              <a:ext cx="18241701" cy="1066960"/>
            </a:xfrm>
            <a:prstGeom prst="rect">
              <a:avLst/>
            </a:prstGeom>
          </p:spPr>
          <p:txBody>
            <a:bodyPr lIns="0" tIns="0" rIns="0" bIns="0" rtlCol="0" anchor="t"/>
            <a:lstStyle/>
            <a:p>
              <a:pPr marL="0" lvl="0" indent="0" algn="l">
                <a:lnSpc>
                  <a:spcPts val="4799"/>
                </a:lnSpc>
              </a:pPr>
              <a:r>
                <a:rPr lang="en-US" sz="3999" b="1">
                  <a:solidFill>
                    <a:srgbClr val="FFFFFF"/>
                  </a:solidFill>
                  <a:latin typeface="Source Sans Pro Bold"/>
                  <a:ea typeface="Source Sans Pro Bold"/>
                  <a:cs typeface="Source Sans Pro Bold"/>
                  <a:sym typeface="Source Sans Pro Bold"/>
                </a:rPr>
                <a:t>Objektas</a:t>
              </a:r>
            </a:p>
          </p:txBody>
        </p:sp>
      </p:grpSp>
      <p:grpSp>
        <p:nvGrpSpPr>
          <p:cNvPr id="15" name="Group 15"/>
          <p:cNvGrpSpPr/>
          <p:nvPr/>
        </p:nvGrpSpPr>
        <p:grpSpPr>
          <a:xfrm>
            <a:off x="14317882" y="4905732"/>
            <a:ext cx="13681276" cy="800220"/>
            <a:chOff x="0" y="0"/>
            <a:chExt cx="18241701" cy="1066960"/>
          </a:xfrm>
        </p:grpSpPr>
        <p:sp>
          <p:nvSpPr>
            <p:cNvPr id="16" name="Freeform 16"/>
            <p:cNvSpPr/>
            <p:nvPr/>
          </p:nvSpPr>
          <p:spPr>
            <a:xfrm>
              <a:off x="0" y="0"/>
              <a:ext cx="18241702" cy="1066960"/>
            </a:xfrm>
            <a:custGeom>
              <a:avLst/>
              <a:gdLst/>
              <a:ahLst/>
              <a:cxnLst/>
              <a:rect l="l" t="t" r="r" b="b"/>
              <a:pathLst>
                <a:path w="18241702" h="1066960">
                  <a:moveTo>
                    <a:pt x="0" y="0"/>
                  </a:moveTo>
                  <a:lnTo>
                    <a:pt x="18241702" y="0"/>
                  </a:lnTo>
                  <a:lnTo>
                    <a:pt x="18241702" y="1066960"/>
                  </a:lnTo>
                  <a:lnTo>
                    <a:pt x="0" y="1066960"/>
                  </a:lnTo>
                  <a:close/>
                </a:path>
              </a:pathLst>
            </a:custGeom>
            <a:solidFill>
              <a:srgbClr val="000000">
                <a:alpha val="0"/>
              </a:srgbClr>
            </a:solidFill>
          </p:spPr>
          <p:txBody>
            <a:bodyPr/>
            <a:lstStyle/>
            <a:p>
              <a:endParaRPr lang="en-US"/>
            </a:p>
          </p:txBody>
        </p:sp>
        <p:sp>
          <p:nvSpPr>
            <p:cNvPr id="17" name="TextBox 17"/>
            <p:cNvSpPr txBox="1"/>
            <p:nvPr/>
          </p:nvSpPr>
          <p:spPr>
            <a:xfrm>
              <a:off x="0" y="0"/>
              <a:ext cx="18241701" cy="1066960"/>
            </a:xfrm>
            <a:prstGeom prst="rect">
              <a:avLst/>
            </a:prstGeom>
          </p:spPr>
          <p:txBody>
            <a:bodyPr lIns="0" tIns="0" rIns="0" bIns="0" rtlCol="0" anchor="t"/>
            <a:lstStyle/>
            <a:p>
              <a:pPr marL="0" lvl="0" indent="0" algn="l">
                <a:lnSpc>
                  <a:spcPts val="4799"/>
                </a:lnSpc>
              </a:pPr>
              <a:r>
                <a:rPr lang="en-US" sz="3999" b="1">
                  <a:solidFill>
                    <a:srgbClr val="FFFFFF"/>
                  </a:solidFill>
                  <a:latin typeface="Source Sans Pro Bold"/>
                  <a:ea typeface="Source Sans Pro Bold"/>
                  <a:cs typeface="Source Sans Pro Bold"/>
                  <a:sym typeface="Source Sans Pro Bold"/>
                </a:rPr>
                <a:t>Skylė</a:t>
              </a:r>
            </a:p>
          </p:txBody>
        </p:sp>
      </p:grpSp>
      <p:grpSp>
        <p:nvGrpSpPr>
          <p:cNvPr id="18" name="Group 18"/>
          <p:cNvGrpSpPr/>
          <p:nvPr/>
        </p:nvGrpSpPr>
        <p:grpSpPr>
          <a:xfrm>
            <a:off x="1660966" y="7945180"/>
            <a:ext cx="16933760" cy="738664"/>
            <a:chOff x="0" y="0"/>
            <a:chExt cx="22578347" cy="984885"/>
          </a:xfrm>
        </p:grpSpPr>
        <p:sp>
          <p:nvSpPr>
            <p:cNvPr id="19" name="Freeform 19"/>
            <p:cNvSpPr/>
            <p:nvPr/>
          </p:nvSpPr>
          <p:spPr>
            <a:xfrm>
              <a:off x="0" y="0"/>
              <a:ext cx="22578347" cy="984885"/>
            </a:xfrm>
            <a:custGeom>
              <a:avLst/>
              <a:gdLst/>
              <a:ahLst/>
              <a:cxnLst/>
              <a:rect l="l" t="t" r="r" b="b"/>
              <a:pathLst>
                <a:path w="22578347" h="984885">
                  <a:moveTo>
                    <a:pt x="0" y="0"/>
                  </a:moveTo>
                  <a:lnTo>
                    <a:pt x="22578347" y="0"/>
                  </a:lnTo>
                  <a:lnTo>
                    <a:pt x="22578347" y="984885"/>
                  </a:lnTo>
                  <a:lnTo>
                    <a:pt x="0" y="984885"/>
                  </a:lnTo>
                  <a:close/>
                </a:path>
              </a:pathLst>
            </a:custGeom>
            <a:solidFill>
              <a:srgbClr val="000000">
                <a:alpha val="0"/>
              </a:srgbClr>
            </a:solidFill>
          </p:spPr>
          <p:txBody>
            <a:bodyPr/>
            <a:lstStyle/>
            <a:p>
              <a:endParaRPr lang="en-US"/>
            </a:p>
          </p:txBody>
        </p:sp>
        <p:sp>
          <p:nvSpPr>
            <p:cNvPr id="20" name="TextBox 20"/>
            <p:cNvSpPr txBox="1"/>
            <p:nvPr/>
          </p:nvSpPr>
          <p:spPr>
            <a:xfrm>
              <a:off x="0" y="-9525"/>
              <a:ext cx="22578347" cy="994410"/>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Bet kurį objektą galima perjungti pirmyn ir atgal tarp objekto ir skylės</a:t>
              </a: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067464" y="7511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8612436" y="34821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7110850" y="78342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868886" y="-21141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Skylės</a:t>
              </a:r>
            </a:p>
          </p:txBody>
        </p:sp>
      </p:grpSp>
      <p:sp>
        <p:nvSpPr>
          <p:cNvPr id="10" name="Freeform 10"/>
          <p:cNvSpPr/>
          <p:nvPr/>
        </p:nvSpPr>
        <p:spPr>
          <a:xfrm>
            <a:off x="7685514" y="8815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1" name="Group 11"/>
          <p:cNvGrpSpPr/>
          <p:nvPr/>
        </p:nvGrpSpPr>
        <p:grpSpPr>
          <a:xfrm>
            <a:off x="3327722" y="7667386"/>
            <a:ext cx="16933760" cy="738664"/>
            <a:chOff x="0" y="0"/>
            <a:chExt cx="22578347" cy="984885"/>
          </a:xfrm>
        </p:grpSpPr>
        <p:sp>
          <p:nvSpPr>
            <p:cNvPr id="12" name="Freeform 12"/>
            <p:cNvSpPr/>
            <p:nvPr/>
          </p:nvSpPr>
          <p:spPr>
            <a:xfrm>
              <a:off x="0" y="0"/>
              <a:ext cx="22578347" cy="984885"/>
            </a:xfrm>
            <a:custGeom>
              <a:avLst/>
              <a:gdLst/>
              <a:ahLst/>
              <a:cxnLst/>
              <a:rect l="l" t="t" r="r" b="b"/>
              <a:pathLst>
                <a:path w="22578347" h="984885">
                  <a:moveTo>
                    <a:pt x="0" y="0"/>
                  </a:moveTo>
                  <a:lnTo>
                    <a:pt x="22578347" y="0"/>
                  </a:lnTo>
                  <a:lnTo>
                    <a:pt x="22578347" y="984885"/>
                  </a:lnTo>
                  <a:lnTo>
                    <a:pt x="0" y="984885"/>
                  </a:lnTo>
                  <a:close/>
                </a:path>
              </a:pathLst>
            </a:custGeom>
            <a:solidFill>
              <a:srgbClr val="000000">
                <a:alpha val="0"/>
              </a:srgbClr>
            </a:solidFill>
          </p:spPr>
          <p:txBody>
            <a:bodyPr/>
            <a:lstStyle/>
            <a:p>
              <a:endParaRPr lang="en-US"/>
            </a:p>
          </p:txBody>
        </p:sp>
        <p:sp>
          <p:nvSpPr>
            <p:cNvPr id="13" name="TextBox 13"/>
            <p:cNvSpPr txBox="1"/>
            <p:nvPr/>
          </p:nvSpPr>
          <p:spPr>
            <a:xfrm>
              <a:off x="0" y="-9525"/>
              <a:ext cx="22578347" cy="994410"/>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Pasirinkite objektą, spustelėkite savybių rodyklę, pasirinkite skylės mygtuką</a:t>
              </a:r>
            </a:p>
          </p:txBody>
        </p:sp>
      </p:grpSp>
      <p:sp>
        <p:nvSpPr>
          <p:cNvPr id="14" name="Freeform 14"/>
          <p:cNvSpPr/>
          <p:nvPr/>
        </p:nvSpPr>
        <p:spPr>
          <a:xfrm>
            <a:off x="1012158" y="2916196"/>
            <a:ext cx="3432470" cy="3883064"/>
          </a:xfrm>
          <a:custGeom>
            <a:avLst/>
            <a:gdLst/>
            <a:ahLst/>
            <a:cxnLst/>
            <a:rect l="l" t="t" r="r" b="b"/>
            <a:pathLst>
              <a:path w="3432470" h="3883064">
                <a:moveTo>
                  <a:pt x="0" y="0"/>
                </a:moveTo>
                <a:lnTo>
                  <a:pt x="3432470" y="0"/>
                </a:lnTo>
                <a:lnTo>
                  <a:pt x="3432470" y="3883064"/>
                </a:lnTo>
                <a:lnTo>
                  <a:pt x="0" y="3883064"/>
                </a:lnTo>
                <a:lnTo>
                  <a:pt x="0" y="0"/>
                </a:lnTo>
                <a:close/>
              </a:path>
            </a:pathLst>
          </a:custGeom>
          <a:blipFill>
            <a:blip r:embed="rId7"/>
            <a:stretch>
              <a:fillRect/>
            </a:stretch>
          </a:blipFill>
        </p:spPr>
        <p:txBody>
          <a:bodyPr/>
          <a:lstStyle/>
          <a:p>
            <a:endParaRPr lang="en-US"/>
          </a:p>
        </p:txBody>
      </p:sp>
      <p:sp>
        <p:nvSpPr>
          <p:cNvPr id="15" name="Freeform 15"/>
          <p:cNvSpPr/>
          <p:nvPr/>
        </p:nvSpPr>
        <p:spPr>
          <a:xfrm>
            <a:off x="5259058" y="4043204"/>
            <a:ext cx="4343776" cy="1371718"/>
          </a:xfrm>
          <a:custGeom>
            <a:avLst/>
            <a:gdLst/>
            <a:ahLst/>
            <a:cxnLst/>
            <a:rect l="l" t="t" r="r" b="b"/>
            <a:pathLst>
              <a:path w="4343776" h="1371718">
                <a:moveTo>
                  <a:pt x="0" y="0"/>
                </a:moveTo>
                <a:lnTo>
                  <a:pt x="4343776" y="0"/>
                </a:lnTo>
                <a:lnTo>
                  <a:pt x="4343776" y="1371718"/>
                </a:lnTo>
                <a:lnTo>
                  <a:pt x="0" y="1371718"/>
                </a:lnTo>
                <a:lnTo>
                  <a:pt x="0" y="0"/>
                </a:lnTo>
                <a:close/>
              </a:path>
            </a:pathLst>
          </a:custGeom>
          <a:blipFill>
            <a:blip r:embed="rId8"/>
            <a:stretch>
              <a:fillRect/>
            </a:stretch>
          </a:blipFill>
        </p:spPr>
        <p:txBody>
          <a:bodyPr/>
          <a:lstStyle/>
          <a:p>
            <a:endParaRPr lang="en-US"/>
          </a:p>
        </p:txBody>
      </p:sp>
      <p:sp>
        <p:nvSpPr>
          <p:cNvPr id="16" name="Freeform 16"/>
          <p:cNvSpPr/>
          <p:nvPr/>
        </p:nvSpPr>
        <p:spPr>
          <a:xfrm>
            <a:off x="10053126" y="2598758"/>
            <a:ext cx="3087534" cy="4465706"/>
          </a:xfrm>
          <a:custGeom>
            <a:avLst/>
            <a:gdLst/>
            <a:ahLst/>
            <a:cxnLst/>
            <a:rect l="l" t="t" r="r" b="b"/>
            <a:pathLst>
              <a:path w="3087534" h="4465706">
                <a:moveTo>
                  <a:pt x="0" y="0"/>
                </a:moveTo>
                <a:lnTo>
                  <a:pt x="3087534" y="0"/>
                </a:lnTo>
                <a:lnTo>
                  <a:pt x="3087534" y="4465706"/>
                </a:lnTo>
                <a:lnTo>
                  <a:pt x="0" y="4465706"/>
                </a:lnTo>
                <a:lnTo>
                  <a:pt x="0" y="0"/>
                </a:lnTo>
                <a:close/>
              </a:path>
            </a:pathLst>
          </a:custGeom>
          <a:blipFill>
            <a:blip r:embed="rId9"/>
            <a:stretch>
              <a:fillRect/>
            </a:stretch>
          </a:blipFill>
        </p:spPr>
        <p:txBody>
          <a:bodyPr/>
          <a:lstStyle/>
          <a:p>
            <a:endParaRPr lang="en-US"/>
          </a:p>
        </p:txBody>
      </p:sp>
      <p:grpSp>
        <p:nvGrpSpPr>
          <p:cNvPr id="17" name="Group 17"/>
          <p:cNvGrpSpPr/>
          <p:nvPr/>
        </p:nvGrpSpPr>
        <p:grpSpPr>
          <a:xfrm rot="3205539">
            <a:off x="12451940" y="2301984"/>
            <a:ext cx="1046224" cy="1474684"/>
            <a:chOff x="0" y="0"/>
            <a:chExt cx="1394965" cy="1966245"/>
          </a:xfrm>
        </p:grpSpPr>
        <p:sp>
          <p:nvSpPr>
            <p:cNvPr id="18" name="Freeform 18"/>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9" name="Freeform 19"/>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
        <p:nvSpPr>
          <p:cNvPr id="20" name="Freeform 20"/>
          <p:cNvSpPr/>
          <p:nvPr/>
        </p:nvSpPr>
        <p:spPr>
          <a:xfrm>
            <a:off x="13923226" y="2671484"/>
            <a:ext cx="3947502" cy="4115156"/>
          </a:xfrm>
          <a:custGeom>
            <a:avLst/>
            <a:gdLst/>
            <a:ahLst/>
            <a:cxnLst/>
            <a:rect l="l" t="t" r="r" b="b"/>
            <a:pathLst>
              <a:path w="3947502" h="4115156">
                <a:moveTo>
                  <a:pt x="0" y="0"/>
                </a:moveTo>
                <a:lnTo>
                  <a:pt x="3947502" y="0"/>
                </a:lnTo>
                <a:lnTo>
                  <a:pt x="3947502" y="4115156"/>
                </a:lnTo>
                <a:lnTo>
                  <a:pt x="0" y="4115156"/>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067464" y="7511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8612436" y="34821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7110850" y="78342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868886" y="-21141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Skylių darymas</a:t>
              </a:r>
            </a:p>
          </p:txBody>
        </p:sp>
      </p:grpSp>
      <p:sp>
        <p:nvSpPr>
          <p:cNvPr id="10" name="Freeform 10"/>
          <p:cNvSpPr/>
          <p:nvPr/>
        </p:nvSpPr>
        <p:spPr>
          <a:xfrm>
            <a:off x="7685514" y="8815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1" name="Group 11"/>
          <p:cNvGrpSpPr/>
          <p:nvPr/>
        </p:nvGrpSpPr>
        <p:grpSpPr>
          <a:xfrm>
            <a:off x="1586246" y="7589940"/>
            <a:ext cx="16933760" cy="1292662"/>
            <a:chOff x="0" y="0"/>
            <a:chExt cx="22578347" cy="1723549"/>
          </a:xfrm>
        </p:grpSpPr>
        <p:sp>
          <p:nvSpPr>
            <p:cNvPr id="12" name="Freeform 12"/>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3" name="TextBox 13"/>
            <p:cNvSpPr txBox="1"/>
            <p:nvPr/>
          </p:nvSpPr>
          <p:spPr>
            <a:xfrm>
              <a:off x="0" y="-9525"/>
              <a:ext cx="22578347" cy="1733074"/>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Skylės naudojamos objekto dalims pašalinti.  Spustelėkite ir vilkite skylę, kad ji sutaptų su objektu, pasirinkite abu ir spustelėkite grupę. </a:t>
              </a:r>
            </a:p>
          </p:txBody>
        </p:sp>
      </p:grpSp>
      <p:sp>
        <p:nvSpPr>
          <p:cNvPr id="14" name="Freeform 14"/>
          <p:cNvSpPr/>
          <p:nvPr/>
        </p:nvSpPr>
        <p:spPr>
          <a:xfrm>
            <a:off x="380946" y="3596932"/>
            <a:ext cx="4708818" cy="2931192"/>
          </a:xfrm>
          <a:custGeom>
            <a:avLst/>
            <a:gdLst/>
            <a:ahLst/>
            <a:cxnLst/>
            <a:rect l="l" t="t" r="r" b="b"/>
            <a:pathLst>
              <a:path w="4708818" h="2931192">
                <a:moveTo>
                  <a:pt x="0" y="0"/>
                </a:moveTo>
                <a:lnTo>
                  <a:pt x="4708818" y="0"/>
                </a:lnTo>
                <a:lnTo>
                  <a:pt x="4708818" y="2931192"/>
                </a:lnTo>
                <a:lnTo>
                  <a:pt x="0" y="2931192"/>
                </a:lnTo>
                <a:lnTo>
                  <a:pt x="0" y="0"/>
                </a:lnTo>
                <a:close/>
              </a:path>
            </a:pathLst>
          </a:custGeom>
          <a:blipFill>
            <a:blip r:embed="rId7"/>
            <a:stretch>
              <a:fillRect/>
            </a:stretch>
          </a:blipFill>
        </p:spPr>
        <p:txBody>
          <a:bodyPr/>
          <a:lstStyle/>
          <a:p>
            <a:endParaRPr lang="en-US"/>
          </a:p>
        </p:txBody>
      </p:sp>
      <p:sp>
        <p:nvSpPr>
          <p:cNvPr id="15" name="Freeform 15"/>
          <p:cNvSpPr/>
          <p:nvPr/>
        </p:nvSpPr>
        <p:spPr>
          <a:xfrm>
            <a:off x="6181270" y="2887558"/>
            <a:ext cx="2812838" cy="3850272"/>
          </a:xfrm>
          <a:custGeom>
            <a:avLst/>
            <a:gdLst/>
            <a:ahLst/>
            <a:cxnLst/>
            <a:rect l="l" t="t" r="r" b="b"/>
            <a:pathLst>
              <a:path w="2812838" h="3850272">
                <a:moveTo>
                  <a:pt x="0" y="0"/>
                </a:moveTo>
                <a:lnTo>
                  <a:pt x="2812838" y="0"/>
                </a:lnTo>
                <a:lnTo>
                  <a:pt x="2812838" y="3850272"/>
                </a:lnTo>
                <a:lnTo>
                  <a:pt x="0" y="3850272"/>
                </a:lnTo>
                <a:lnTo>
                  <a:pt x="0" y="0"/>
                </a:lnTo>
                <a:close/>
              </a:path>
            </a:pathLst>
          </a:custGeom>
          <a:blipFill>
            <a:blip r:embed="rId8"/>
            <a:stretch>
              <a:fillRect/>
            </a:stretch>
          </a:blipFill>
        </p:spPr>
        <p:txBody>
          <a:bodyPr/>
          <a:lstStyle/>
          <a:p>
            <a:endParaRPr lang="en-US"/>
          </a:p>
        </p:txBody>
      </p:sp>
      <p:sp>
        <p:nvSpPr>
          <p:cNvPr id="16" name="Freeform 16"/>
          <p:cNvSpPr/>
          <p:nvPr/>
        </p:nvSpPr>
        <p:spPr>
          <a:xfrm>
            <a:off x="9676048" y="3996122"/>
            <a:ext cx="4259870" cy="1880378"/>
          </a:xfrm>
          <a:custGeom>
            <a:avLst/>
            <a:gdLst/>
            <a:ahLst/>
            <a:cxnLst/>
            <a:rect l="l" t="t" r="r" b="b"/>
            <a:pathLst>
              <a:path w="4259870" h="1880378">
                <a:moveTo>
                  <a:pt x="0" y="0"/>
                </a:moveTo>
                <a:lnTo>
                  <a:pt x="4259870" y="0"/>
                </a:lnTo>
                <a:lnTo>
                  <a:pt x="4259870" y="1880378"/>
                </a:lnTo>
                <a:lnTo>
                  <a:pt x="0" y="1880378"/>
                </a:lnTo>
                <a:lnTo>
                  <a:pt x="0" y="0"/>
                </a:lnTo>
                <a:close/>
              </a:path>
            </a:pathLst>
          </a:custGeom>
          <a:blipFill>
            <a:blip r:embed="rId9"/>
            <a:stretch>
              <a:fillRect/>
            </a:stretch>
          </a:blipFill>
        </p:spPr>
        <p:txBody>
          <a:bodyPr/>
          <a:lstStyle/>
          <a:p>
            <a:endParaRPr lang="en-US"/>
          </a:p>
        </p:txBody>
      </p:sp>
      <p:grpSp>
        <p:nvGrpSpPr>
          <p:cNvPr id="17" name="Group 17"/>
          <p:cNvGrpSpPr/>
          <p:nvPr/>
        </p:nvGrpSpPr>
        <p:grpSpPr>
          <a:xfrm rot="3205539">
            <a:off x="11533174" y="3011546"/>
            <a:ext cx="1046224" cy="1474684"/>
            <a:chOff x="0" y="0"/>
            <a:chExt cx="1394965" cy="1966245"/>
          </a:xfrm>
        </p:grpSpPr>
        <p:sp>
          <p:nvSpPr>
            <p:cNvPr id="18" name="Freeform 18"/>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9" name="Freeform 19"/>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
        <p:nvSpPr>
          <p:cNvPr id="20" name="Freeform 20"/>
          <p:cNvSpPr/>
          <p:nvPr/>
        </p:nvSpPr>
        <p:spPr>
          <a:xfrm>
            <a:off x="14447274" y="3217084"/>
            <a:ext cx="3459780" cy="3520746"/>
          </a:xfrm>
          <a:custGeom>
            <a:avLst/>
            <a:gdLst/>
            <a:ahLst/>
            <a:cxnLst/>
            <a:rect l="l" t="t" r="r" b="b"/>
            <a:pathLst>
              <a:path w="3459780" h="3520746">
                <a:moveTo>
                  <a:pt x="0" y="0"/>
                </a:moveTo>
                <a:lnTo>
                  <a:pt x="3459780" y="0"/>
                </a:lnTo>
                <a:lnTo>
                  <a:pt x="3459780" y="3520746"/>
                </a:lnTo>
                <a:lnTo>
                  <a:pt x="0" y="3520746"/>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Lygiavimo įrankis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09</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Lygiuoti</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551536" y="-55914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376178" y="7574986"/>
            <a:ext cx="16933760" cy="1846660"/>
            <a:chOff x="0" y="0"/>
            <a:chExt cx="22578347" cy="2462213"/>
          </a:xfrm>
        </p:grpSpPr>
        <p:sp>
          <p:nvSpPr>
            <p:cNvPr id="13" name="Freeform 13"/>
            <p:cNvSpPr/>
            <p:nvPr/>
          </p:nvSpPr>
          <p:spPr>
            <a:xfrm>
              <a:off x="0" y="0"/>
              <a:ext cx="22578347" cy="2462213"/>
            </a:xfrm>
            <a:custGeom>
              <a:avLst/>
              <a:gdLst/>
              <a:ahLst/>
              <a:cxnLst/>
              <a:rect l="l" t="t" r="r" b="b"/>
              <a:pathLst>
                <a:path w="22578347" h="2462213">
                  <a:moveTo>
                    <a:pt x="0" y="0"/>
                  </a:moveTo>
                  <a:lnTo>
                    <a:pt x="22578347" y="0"/>
                  </a:lnTo>
                  <a:lnTo>
                    <a:pt x="22578347" y="2462213"/>
                  </a:lnTo>
                  <a:lnTo>
                    <a:pt x="0" y="2462213"/>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2471738"/>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Pasirinkite kelis objektus, spustelėkite mygtuką Align, pamatysite daug juodų įrankių (jei reikia, pakeiskite vaizdą). Kiekvienas juodas taškas reiškia ašį, prie kurios galite lygiuoti abi figūras. Pasirinkite tašką, kurio jums reikia. </a:t>
              </a:r>
            </a:p>
          </p:txBody>
        </p:sp>
      </p:grpSp>
      <p:sp>
        <p:nvSpPr>
          <p:cNvPr id="15" name="Freeform 15"/>
          <p:cNvSpPr/>
          <p:nvPr/>
        </p:nvSpPr>
        <p:spPr>
          <a:xfrm>
            <a:off x="4836386" y="4425958"/>
            <a:ext cx="3273000" cy="1435084"/>
          </a:xfrm>
          <a:custGeom>
            <a:avLst/>
            <a:gdLst/>
            <a:ahLst/>
            <a:cxnLst/>
            <a:rect l="l" t="t" r="r" b="b"/>
            <a:pathLst>
              <a:path w="3273000" h="1435084">
                <a:moveTo>
                  <a:pt x="0" y="0"/>
                </a:moveTo>
                <a:lnTo>
                  <a:pt x="3273000" y="0"/>
                </a:lnTo>
                <a:lnTo>
                  <a:pt x="3273000" y="1435084"/>
                </a:lnTo>
                <a:lnTo>
                  <a:pt x="0" y="1435084"/>
                </a:lnTo>
                <a:lnTo>
                  <a:pt x="0" y="0"/>
                </a:lnTo>
                <a:close/>
              </a:path>
            </a:pathLst>
          </a:custGeom>
          <a:blipFill>
            <a:blip r:embed="rId7"/>
            <a:stretch>
              <a:fillRect/>
            </a:stretch>
          </a:blipFill>
        </p:spPr>
        <p:txBody>
          <a:bodyPr/>
          <a:lstStyle/>
          <a:p>
            <a:endParaRPr lang="en-US"/>
          </a:p>
        </p:txBody>
      </p:sp>
      <p:grpSp>
        <p:nvGrpSpPr>
          <p:cNvPr id="16" name="Group 16"/>
          <p:cNvGrpSpPr/>
          <p:nvPr/>
        </p:nvGrpSpPr>
        <p:grpSpPr>
          <a:xfrm rot="3205539">
            <a:off x="7104436" y="3488070"/>
            <a:ext cx="1046224" cy="1474684"/>
            <a:chOff x="0" y="0"/>
            <a:chExt cx="1394965" cy="1966245"/>
          </a:xfrm>
        </p:grpSpPr>
        <p:sp>
          <p:nvSpPr>
            <p:cNvPr id="17" name="Freeform 17"/>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8" name="Freeform 18"/>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
        <p:nvSpPr>
          <p:cNvPr id="19" name="Freeform 19"/>
          <p:cNvSpPr/>
          <p:nvPr/>
        </p:nvSpPr>
        <p:spPr>
          <a:xfrm>
            <a:off x="8782208" y="4178920"/>
            <a:ext cx="3273002" cy="1902908"/>
          </a:xfrm>
          <a:custGeom>
            <a:avLst/>
            <a:gdLst/>
            <a:ahLst/>
            <a:cxnLst/>
            <a:rect l="l" t="t" r="r" b="b"/>
            <a:pathLst>
              <a:path w="3273002" h="1902908">
                <a:moveTo>
                  <a:pt x="0" y="0"/>
                </a:moveTo>
                <a:lnTo>
                  <a:pt x="3273002" y="0"/>
                </a:lnTo>
                <a:lnTo>
                  <a:pt x="3273002" y="1902908"/>
                </a:lnTo>
                <a:lnTo>
                  <a:pt x="0" y="1902908"/>
                </a:lnTo>
                <a:lnTo>
                  <a:pt x="0" y="0"/>
                </a:lnTo>
                <a:close/>
              </a:path>
            </a:pathLst>
          </a:custGeom>
          <a:blipFill>
            <a:blip r:embed="rId8"/>
            <a:stretch>
              <a:fillRect/>
            </a:stretch>
          </a:blipFill>
        </p:spPr>
        <p:txBody>
          <a:bodyPr/>
          <a:lstStyle/>
          <a:p>
            <a:endParaRPr lang="en-US"/>
          </a:p>
        </p:txBody>
      </p:sp>
      <p:sp>
        <p:nvSpPr>
          <p:cNvPr id="20" name="Freeform 20"/>
          <p:cNvSpPr/>
          <p:nvPr/>
        </p:nvSpPr>
        <p:spPr>
          <a:xfrm>
            <a:off x="376178" y="3945422"/>
            <a:ext cx="3899504" cy="2352082"/>
          </a:xfrm>
          <a:custGeom>
            <a:avLst/>
            <a:gdLst/>
            <a:ahLst/>
            <a:cxnLst/>
            <a:rect l="l" t="t" r="r" b="b"/>
            <a:pathLst>
              <a:path w="3899504" h="2352082">
                <a:moveTo>
                  <a:pt x="0" y="0"/>
                </a:moveTo>
                <a:lnTo>
                  <a:pt x="3899504" y="0"/>
                </a:lnTo>
                <a:lnTo>
                  <a:pt x="3899504" y="2352082"/>
                </a:lnTo>
                <a:lnTo>
                  <a:pt x="0" y="2352082"/>
                </a:lnTo>
                <a:lnTo>
                  <a:pt x="0" y="0"/>
                </a:lnTo>
                <a:close/>
              </a:path>
            </a:pathLst>
          </a:custGeom>
          <a:blipFill>
            <a:blip r:embed="rId9"/>
            <a:stretch>
              <a:fillRect/>
            </a:stretch>
          </a:blipFill>
        </p:spPr>
        <p:txBody>
          <a:bodyPr/>
          <a:lstStyle/>
          <a:p>
            <a:endParaRPr lang="en-US"/>
          </a:p>
        </p:txBody>
      </p:sp>
      <p:sp>
        <p:nvSpPr>
          <p:cNvPr id="21" name="Freeform 21"/>
          <p:cNvSpPr/>
          <p:nvPr/>
        </p:nvSpPr>
        <p:spPr>
          <a:xfrm>
            <a:off x="13002394" y="3312932"/>
            <a:ext cx="4099916" cy="3444538"/>
          </a:xfrm>
          <a:custGeom>
            <a:avLst/>
            <a:gdLst/>
            <a:ahLst/>
            <a:cxnLst/>
            <a:rect l="l" t="t" r="r" b="b"/>
            <a:pathLst>
              <a:path w="4099916" h="3444538">
                <a:moveTo>
                  <a:pt x="0" y="0"/>
                </a:moveTo>
                <a:lnTo>
                  <a:pt x="4099916" y="0"/>
                </a:lnTo>
                <a:lnTo>
                  <a:pt x="4099916" y="3444538"/>
                </a:lnTo>
                <a:lnTo>
                  <a:pt x="0" y="3444538"/>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4666450" y="740270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4"/>
            <a:stretch>
              <a:fillRect/>
            </a:stretch>
          </a:blipFill>
        </p:spPr>
        <p:txBody>
          <a:bodyPr/>
          <a:lstStyle/>
          <a:p>
            <a:endParaRPr lang="en-US"/>
          </a:p>
        </p:txBody>
      </p:sp>
      <p:sp>
        <p:nvSpPr>
          <p:cNvPr id="4" name="Freeform 4"/>
          <p:cNvSpPr/>
          <p:nvPr/>
        </p:nvSpPr>
        <p:spPr>
          <a:xfrm>
            <a:off x="1271350" y="632212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sp>
        <p:nvSpPr>
          <p:cNvPr id="5" name="Freeform 5"/>
          <p:cNvSpPr/>
          <p:nvPr/>
        </p:nvSpPr>
        <p:spPr>
          <a:xfrm>
            <a:off x="10469464" y="-56990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2277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7"/>
            <a:stretch>
              <a:fillRect/>
            </a:stretch>
          </a:blipFill>
        </p:spPr>
        <p:txBody>
          <a:bodyPr/>
          <a:lstStyle/>
          <a:p>
            <a:endParaRPr lang="en-US"/>
          </a:p>
        </p:txBody>
      </p:sp>
      <p:sp>
        <p:nvSpPr>
          <p:cNvPr id="7" name="Freeform 7"/>
          <p:cNvSpPr/>
          <p:nvPr/>
        </p:nvSpPr>
        <p:spPr>
          <a:xfrm>
            <a:off x="-573444" y="23967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7"/>
            <a:stretch>
              <a:fillRect/>
            </a:stretch>
          </a:blipFill>
        </p:spPr>
        <p:txBody>
          <a:bodyPr/>
          <a:lstStyle/>
          <a:p>
            <a:endParaRPr lang="en-US"/>
          </a:p>
        </p:txBody>
      </p:sp>
      <p:grpSp>
        <p:nvGrpSpPr>
          <p:cNvPr id="8" name="Group 8"/>
          <p:cNvGrpSpPr/>
          <p:nvPr/>
        </p:nvGrpSpPr>
        <p:grpSpPr>
          <a:xfrm>
            <a:off x="2762850" y="2614200"/>
            <a:ext cx="12762600" cy="6388102"/>
            <a:chOff x="0" y="0"/>
            <a:chExt cx="17016800" cy="8517469"/>
          </a:xfrm>
        </p:grpSpPr>
        <p:sp>
          <p:nvSpPr>
            <p:cNvPr id="9" name="Freeform 9"/>
            <p:cNvSpPr/>
            <p:nvPr/>
          </p:nvSpPr>
          <p:spPr>
            <a:xfrm>
              <a:off x="0" y="0"/>
              <a:ext cx="17016800" cy="8517469"/>
            </a:xfrm>
            <a:custGeom>
              <a:avLst/>
              <a:gdLst/>
              <a:ahLst/>
              <a:cxnLst/>
              <a:rect l="l" t="t" r="r" b="b"/>
              <a:pathLst>
                <a:path w="17016800" h="8517469">
                  <a:moveTo>
                    <a:pt x="0" y="0"/>
                  </a:moveTo>
                  <a:lnTo>
                    <a:pt x="17016800" y="0"/>
                  </a:lnTo>
                  <a:lnTo>
                    <a:pt x="17016800" y="8517469"/>
                  </a:lnTo>
                  <a:lnTo>
                    <a:pt x="0" y="8517469"/>
                  </a:lnTo>
                  <a:close/>
                </a:path>
              </a:pathLst>
            </a:custGeom>
            <a:solidFill>
              <a:srgbClr val="000000">
                <a:alpha val="0"/>
              </a:srgbClr>
            </a:solidFill>
          </p:spPr>
          <p:txBody>
            <a:bodyPr/>
            <a:lstStyle/>
            <a:p>
              <a:endParaRPr lang="en-US"/>
            </a:p>
          </p:txBody>
        </p:sp>
        <p:sp>
          <p:nvSpPr>
            <p:cNvPr id="10" name="TextBox 10"/>
            <p:cNvSpPr txBox="1"/>
            <p:nvPr/>
          </p:nvSpPr>
          <p:spPr>
            <a:xfrm>
              <a:off x="0" y="457200"/>
              <a:ext cx="17016800" cy="8060269"/>
            </a:xfrm>
            <a:prstGeom prst="rect">
              <a:avLst/>
            </a:prstGeom>
          </p:spPr>
          <p:txBody>
            <a:bodyPr lIns="0" tIns="0" rIns="0" bIns="0" rtlCol="0" anchor="ctr"/>
            <a:lstStyle/>
            <a:p>
              <a:pPr marL="0" lvl="0" indent="0" algn="ctr">
                <a:lnSpc>
                  <a:spcPts val="19200"/>
                </a:lnSpc>
              </a:pPr>
              <a:r>
                <a:rPr lang="en-US" sz="20000" b="1">
                  <a:solidFill>
                    <a:srgbClr val="FFFFFF"/>
                  </a:solidFill>
                  <a:latin typeface="Exo 2 Bold"/>
                  <a:ea typeface="Exo 2 Bold"/>
                  <a:cs typeface="Exo 2 Bold"/>
                  <a:sym typeface="Exo 2 Bold"/>
                </a:rPr>
                <a:t>Pirmasis projektas</a:t>
              </a: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489786" y="12599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16796450" y="823907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grpSp>
        <p:nvGrpSpPr>
          <p:cNvPr id="5" name="Group 5"/>
          <p:cNvGrpSpPr/>
          <p:nvPr/>
        </p:nvGrpSpPr>
        <p:grpSpPr>
          <a:xfrm>
            <a:off x="0" y="890050"/>
            <a:ext cx="18288000" cy="1145400"/>
            <a:chOff x="0" y="0"/>
            <a:chExt cx="24384000" cy="1527200"/>
          </a:xfrm>
        </p:grpSpPr>
        <p:sp>
          <p:nvSpPr>
            <p:cNvPr id="6" name="Freeform 6"/>
            <p:cNvSpPr/>
            <p:nvPr/>
          </p:nvSpPr>
          <p:spPr>
            <a:xfrm>
              <a:off x="0" y="0"/>
              <a:ext cx="24384000" cy="1527200"/>
            </a:xfrm>
            <a:custGeom>
              <a:avLst/>
              <a:gdLst/>
              <a:ahLst/>
              <a:cxnLst/>
              <a:rect l="l" t="t" r="r" b="b"/>
              <a:pathLst>
                <a:path w="24384000" h="1527200">
                  <a:moveTo>
                    <a:pt x="0" y="0"/>
                  </a:moveTo>
                  <a:lnTo>
                    <a:pt x="24384000" y="0"/>
                  </a:lnTo>
                  <a:lnTo>
                    <a:pt x="24384000" y="1527200"/>
                  </a:lnTo>
                  <a:lnTo>
                    <a:pt x="0" y="1527200"/>
                  </a:lnTo>
                  <a:close/>
                </a:path>
              </a:pathLst>
            </a:custGeom>
            <a:solidFill>
              <a:srgbClr val="000000">
                <a:alpha val="0"/>
              </a:srgbClr>
            </a:solidFill>
          </p:spPr>
          <p:txBody>
            <a:bodyPr/>
            <a:lstStyle/>
            <a:p>
              <a:endParaRPr lang="en-US"/>
            </a:p>
          </p:txBody>
        </p:sp>
        <p:sp>
          <p:nvSpPr>
            <p:cNvPr id="7" name="TextBox 7"/>
            <p:cNvSpPr txBox="1"/>
            <p:nvPr/>
          </p:nvSpPr>
          <p:spPr>
            <a:xfrm>
              <a:off x="0" y="0"/>
              <a:ext cx="24384000" cy="1527200"/>
            </a:xfrm>
            <a:prstGeom prst="rect">
              <a:avLst/>
            </a:prstGeom>
          </p:spPr>
          <p:txBody>
            <a:bodyPr lIns="0" tIns="0" rIns="0" bIns="0" rtlCol="0" anchor="t"/>
            <a:lstStyle/>
            <a:p>
              <a:pPr marL="0" lvl="0" indent="0" algn="ctr">
                <a:lnSpc>
                  <a:spcPts val="4799"/>
                </a:lnSpc>
              </a:pPr>
              <a:r>
                <a:rPr lang="en-US" sz="3999" b="1">
                  <a:solidFill>
                    <a:srgbClr val="3DE3B3"/>
                  </a:solidFill>
                  <a:latin typeface="Exo 2 Bold"/>
                  <a:ea typeface="Exo 2 Bold"/>
                  <a:cs typeface="Exo 2 Bold"/>
                  <a:sym typeface="Exo 2 Bold"/>
                </a:rPr>
                <a:t>Padarykite pasirinktinį raktų pakabuką</a:t>
              </a:r>
            </a:p>
          </p:txBody>
        </p:sp>
      </p:grpSp>
      <p:grpSp>
        <p:nvGrpSpPr>
          <p:cNvPr id="8" name="Group 8"/>
          <p:cNvGrpSpPr/>
          <p:nvPr/>
        </p:nvGrpSpPr>
        <p:grpSpPr>
          <a:xfrm>
            <a:off x="426124" y="6083050"/>
            <a:ext cx="4350600" cy="1055400"/>
            <a:chOff x="0" y="0"/>
            <a:chExt cx="5800800" cy="1407200"/>
          </a:xfrm>
        </p:grpSpPr>
        <p:sp>
          <p:nvSpPr>
            <p:cNvPr id="9" name="Freeform 9"/>
            <p:cNvSpPr/>
            <p:nvPr/>
          </p:nvSpPr>
          <p:spPr>
            <a:xfrm>
              <a:off x="0" y="0"/>
              <a:ext cx="5800800" cy="1407200"/>
            </a:xfrm>
            <a:custGeom>
              <a:avLst/>
              <a:gdLst/>
              <a:ahLst/>
              <a:cxnLst/>
              <a:rect l="l" t="t" r="r" b="b"/>
              <a:pathLst>
                <a:path w="5800800" h="1407200">
                  <a:moveTo>
                    <a:pt x="0" y="0"/>
                  </a:moveTo>
                  <a:lnTo>
                    <a:pt x="5800800" y="0"/>
                  </a:lnTo>
                  <a:lnTo>
                    <a:pt x="5800800" y="1407200"/>
                  </a:lnTo>
                  <a:lnTo>
                    <a:pt x="0" y="1407200"/>
                  </a:lnTo>
                  <a:close/>
                </a:path>
              </a:pathLst>
            </a:custGeom>
            <a:solidFill>
              <a:srgbClr val="000000">
                <a:alpha val="0"/>
              </a:srgbClr>
            </a:solidFill>
          </p:spPr>
          <p:txBody>
            <a:bodyPr/>
            <a:lstStyle/>
            <a:p>
              <a:endParaRPr lang="en-US"/>
            </a:p>
          </p:txBody>
        </p:sp>
        <p:sp>
          <p:nvSpPr>
            <p:cNvPr id="10" name="TextBox 10"/>
            <p:cNvSpPr txBox="1"/>
            <p:nvPr/>
          </p:nvSpPr>
          <p:spPr>
            <a:xfrm>
              <a:off x="0" y="0"/>
              <a:ext cx="5800800" cy="1407200"/>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Bent vieną žodį</a:t>
              </a:r>
            </a:p>
          </p:txBody>
        </p:sp>
      </p:grpSp>
      <p:grpSp>
        <p:nvGrpSpPr>
          <p:cNvPr id="11" name="Group 11"/>
          <p:cNvGrpSpPr/>
          <p:nvPr/>
        </p:nvGrpSpPr>
        <p:grpSpPr>
          <a:xfrm>
            <a:off x="4516946" y="6306936"/>
            <a:ext cx="4350600" cy="1968373"/>
            <a:chOff x="0" y="0"/>
            <a:chExt cx="5800800" cy="2624497"/>
          </a:xfrm>
        </p:grpSpPr>
        <p:sp>
          <p:nvSpPr>
            <p:cNvPr id="12" name="Freeform 12"/>
            <p:cNvSpPr/>
            <p:nvPr/>
          </p:nvSpPr>
          <p:spPr>
            <a:xfrm>
              <a:off x="0" y="0"/>
              <a:ext cx="5800800" cy="2624497"/>
            </a:xfrm>
            <a:custGeom>
              <a:avLst/>
              <a:gdLst/>
              <a:ahLst/>
              <a:cxnLst/>
              <a:rect l="l" t="t" r="r" b="b"/>
              <a:pathLst>
                <a:path w="5800800" h="2624497">
                  <a:moveTo>
                    <a:pt x="0" y="0"/>
                  </a:moveTo>
                  <a:lnTo>
                    <a:pt x="5800800" y="0"/>
                  </a:lnTo>
                  <a:lnTo>
                    <a:pt x="5800800" y="2624497"/>
                  </a:lnTo>
                  <a:lnTo>
                    <a:pt x="0" y="2624497"/>
                  </a:lnTo>
                  <a:close/>
                </a:path>
              </a:pathLst>
            </a:custGeom>
            <a:solidFill>
              <a:srgbClr val="000000">
                <a:alpha val="0"/>
              </a:srgbClr>
            </a:solidFill>
          </p:spPr>
          <p:txBody>
            <a:bodyPr/>
            <a:lstStyle/>
            <a:p>
              <a:endParaRPr lang="en-US"/>
            </a:p>
          </p:txBody>
        </p:sp>
        <p:sp>
          <p:nvSpPr>
            <p:cNvPr id="13" name="TextBox 13"/>
            <p:cNvSpPr txBox="1"/>
            <p:nvPr/>
          </p:nvSpPr>
          <p:spPr>
            <a:xfrm>
              <a:off x="0" y="0"/>
              <a:ext cx="5800800" cy="2624497"/>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Savotiškas dekoratyvinis elementas</a:t>
              </a:r>
            </a:p>
          </p:txBody>
        </p:sp>
      </p:grpSp>
      <p:grpSp>
        <p:nvGrpSpPr>
          <p:cNvPr id="14" name="Group 14"/>
          <p:cNvGrpSpPr/>
          <p:nvPr/>
        </p:nvGrpSpPr>
        <p:grpSpPr>
          <a:xfrm>
            <a:off x="8506602" y="7182804"/>
            <a:ext cx="4350600" cy="2108545"/>
            <a:chOff x="0" y="0"/>
            <a:chExt cx="5800800" cy="2811393"/>
          </a:xfrm>
        </p:grpSpPr>
        <p:sp>
          <p:nvSpPr>
            <p:cNvPr id="15" name="Freeform 15"/>
            <p:cNvSpPr/>
            <p:nvPr/>
          </p:nvSpPr>
          <p:spPr>
            <a:xfrm>
              <a:off x="0" y="0"/>
              <a:ext cx="5800800" cy="2811393"/>
            </a:xfrm>
            <a:custGeom>
              <a:avLst/>
              <a:gdLst/>
              <a:ahLst/>
              <a:cxnLst/>
              <a:rect l="l" t="t" r="r" b="b"/>
              <a:pathLst>
                <a:path w="5800800" h="2811393">
                  <a:moveTo>
                    <a:pt x="0" y="0"/>
                  </a:moveTo>
                  <a:lnTo>
                    <a:pt x="5800800" y="0"/>
                  </a:lnTo>
                  <a:lnTo>
                    <a:pt x="5800800" y="2811393"/>
                  </a:lnTo>
                  <a:lnTo>
                    <a:pt x="0" y="2811393"/>
                  </a:lnTo>
                  <a:close/>
                </a:path>
              </a:pathLst>
            </a:custGeom>
            <a:solidFill>
              <a:srgbClr val="000000">
                <a:alpha val="0"/>
              </a:srgbClr>
            </a:solidFill>
          </p:spPr>
          <p:txBody>
            <a:bodyPr/>
            <a:lstStyle/>
            <a:p>
              <a:endParaRPr lang="en-US"/>
            </a:p>
          </p:txBody>
        </p:sp>
        <p:sp>
          <p:nvSpPr>
            <p:cNvPr id="16" name="TextBox 16"/>
            <p:cNvSpPr txBox="1"/>
            <p:nvPr/>
          </p:nvSpPr>
          <p:spPr>
            <a:xfrm>
              <a:off x="0" y="-9525"/>
              <a:ext cx="5800800" cy="2820918"/>
            </a:xfrm>
            <a:prstGeom prst="rect">
              <a:avLst/>
            </a:prstGeom>
          </p:spPr>
          <p:txBody>
            <a:bodyPr lIns="0" tIns="0" rIns="0" bIns="0" rtlCol="0" anchor="ctr"/>
            <a:lstStyle/>
            <a:p>
              <a:pPr marL="0" lvl="0" indent="0" algn="ctr">
                <a:lnSpc>
                  <a:spcPts val="3852"/>
                </a:lnSpc>
              </a:pPr>
              <a:r>
                <a:rPr lang="en-US" sz="3210" b="1">
                  <a:solidFill>
                    <a:srgbClr val="3DE3B3"/>
                  </a:solidFill>
                  <a:latin typeface="Exo 2 Bold"/>
                  <a:ea typeface="Exo 2 Bold"/>
                  <a:cs typeface="Exo 2 Bold"/>
                  <a:sym typeface="Exo 2 Bold"/>
                </a:rPr>
                <a:t>Raktų pakabukų dydis: ne didesnis kaip</a:t>
              </a:r>
            </a:p>
            <a:p>
              <a:pPr marL="0" lvl="0" indent="0" algn="ctr">
                <a:lnSpc>
                  <a:spcPts val="3852"/>
                </a:lnSpc>
              </a:pPr>
              <a:r>
                <a:rPr lang="en-US" sz="3210" b="1">
                  <a:solidFill>
                    <a:srgbClr val="3DE3B3"/>
                  </a:solidFill>
                  <a:latin typeface="Exo 2 Bold"/>
                  <a:ea typeface="Exo 2 Bold"/>
                  <a:cs typeface="Exo 2 Bold"/>
                  <a:sym typeface="Exo 2 Bold"/>
                </a:rPr>
                <a:t>65x25mm, storis nuo 2mm iki 4mm</a:t>
              </a:r>
            </a:p>
          </p:txBody>
        </p:sp>
      </p:grpSp>
      <p:grpSp>
        <p:nvGrpSpPr>
          <p:cNvPr id="17" name="Group 17"/>
          <p:cNvGrpSpPr/>
          <p:nvPr/>
        </p:nvGrpSpPr>
        <p:grpSpPr>
          <a:xfrm>
            <a:off x="1918991" y="3922611"/>
            <a:ext cx="1364866" cy="1392554"/>
            <a:chOff x="0" y="0"/>
            <a:chExt cx="1819821" cy="1856739"/>
          </a:xfrm>
        </p:grpSpPr>
        <p:sp>
          <p:nvSpPr>
            <p:cNvPr id="18" name="Freeform 18"/>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C108C5"/>
            </a:solidFill>
          </p:spPr>
          <p:txBody>
            <a:bodyPr/>
            <a:lstStyle/>
            <a:p>
              <a:endParaRPr lang="en-US"/>
            </a:p>
          </p:txBody>
        </p:sp>
        <p:sp>
          <p:nvSpPr>
            <p:cNvPr id="19" name="Freeform 19"/>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20" name="Group 20"/>
          <p:cNvGrpSpPr/>
          <p:nvPr/>
        </p:nvGrpSpPr>
        <p:grpSpPr>
          <a:xfrm>
            <a:off x="1567473" y="3922611"/>
            <a:ext cx="324828" cy="1392554"/>
            <a:chOff x="0" y="0"/>
            <a:chExt cx="433104" cy="1856739"/>
          </a:xfrm>
        </p:grpSpPr>
        <p:sp>
          <p:nvSpPr>
            <p:cNvPr id="21" name="Freeform 21"/>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1485A3"/>
            </a:solidFill>
          </p:spPr>
          <p:txBody>
            <a:bodyPr/>
            <a:lstStyle/>
            <a:p>
              <a:endParaRPr lang="en-US"/>
            </a:p>
          </p:txBody>
        </p:sp>
        <p:sp>
          <p:nvSpPr>
            <p:cNvPr id="22" name="Freeform 22"/>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23" name="Group 23"/>
          <p:cNvGrpSpPr/>
          <p:nvPr/>
        </p:nvGrpSpPr>
        <p:grpSpPr>
          <a:xfrm>
            <a:off x="6051421" y="3922611"/>
            <a:ext cx="1364866" cy="1392554"/>
            <a:chOff x="0" y="0"/>
            <a:chExt cx="1819821" cy="1856739"/>
          </a:xfrm>
        </p:grpSpPr>
        <p:sp>
          <p:nvSpPr>
            <p:cNvPr id="24" name="Freeform 24"/>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C108C5"/>
            </a:solidFill>
          </p:spPr>
          <p:txBody>
            <a:bodyPr/>
            <a:lstStyle/>
            <a:p>
              <a:endParaRPr lang="en-US"/>
            </a:p>
          </p:txBody>
        </p:sp>
        <p:sp>
          <p:nvSpPr>
            <p:cNvPr id="25" name="Freeform 25"/>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26" name="Group 26"/>
          <p:cNvGrpSpPr/>
          <p:nvPr/>
        </p:nvGrpSpPr>
        <p:grpSpPr>
          <a:xfrm>
            <a:off x="5699903" y="3922611"/>
            <a:ext cx="324828" cy="1392554"/>
            <a:chOff x="0" y="0"/>
            <a:chExt cx="433104" cy="1856739"/>
          </a:xfrm>
        </p:grpSpPr>
        <p:sp>
          <p:nvSpPr>
            <p:cNvPr id="27" name="Freeform 27"/>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1485A3"/>
            </a:solidFill>
          </p:spPr>
          <p:txBody>
            <a:bodyPr/>
            <a:lstStyle/>
            <a:p>
              <a:endParaRPr lang="en-US"/>
            </a:p>
          </p:txBody>
        </p:sp>
        <p:sp>
          <p:nvSpPr>
            <p:cNvPr id="28" name="Freeform 28"/>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29" name="Group 29"/>
          <p:cNvGrpSpPr/>
          <p:nvPr/>
        </p:nvGrpSpPr>
        <p:grpSpPr>
          <a:xfrm>
            <a:off x="9999469" y="3922611"/>
            <a:ext cx="1364866" cy="1392554"/>
            <a:chOff x="0" y="0"/>
            <a:chExt cx="1819821" cy="1856739"/>
          </a:xfrm>
        </p:grpSpPr>
        <p:sp>
          <p:nvSpPr>
            <p:cNvPr id="30" name="Freeform 30"/>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C108C5"/>
            </a:solidFill>
          </p:spPr>
          <p:txBody>
            <a:bodyPr/>
            <a:lstStyle/>
            <a:p>
              <a:endParaRPr lang="en-US"/>
            </a:p>
          </p:txBody>
        </p:sp>
        <p:sp>
          <p:nvSpPr>
            <p:cNvPr id="31" name="Freeform 31"/>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32" name="Group 32"/>
          <p:cNvGrpSpPr/>
          <p:nvPr/>
        </p:nvGrpSpPr>
        <p:grpSpPr>
          <a:xfrm>
            <a:off x="9647951" y="3922611"/>
            <a:ext cx="324828" cy="1392554"/>
            <a:chOff x="0" y="0"/>
            <a:chExt cx="433104" cy="1856739"/>
          </a:xfrm>
        </p:grpSpPr>
        <p:sp>
          <p:nvSpPr>
            <p:cNvPr id="33" name="Freeform 33"/>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1485A3"/>
            </a:solidFill>
          </p:spPr>
          <p:txBody>
            <a:bodyPr/>
            <a:lstStyle/>
            <a:p>
              <a:endParaRPr lang="en-US"/>
            </a:p>
          </p:txBody>
        </p:sp>
        <p:sp>
          <p:nvSpPr>
            <p:cNvPr id="34" name="Freeform 34"/>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35" name="Group 35"/>
          <p:cNvGrpSpPr/>
          <p:nvPr/>
        </p:nvGrpSpPr>
        <p:grpSpPr>
          <a:xfrm>
            <a:off x="6018836" y="2149138"/>
            <a:ext cx="5697422" cy="1055400"/>
            <a:chOff x="0" y="0"/>
            <a:chExt cx="7596563" cy="1407200"/>
          </a:xfrm>
        </p:grpSpPr>
        <p:sp>
          <p:nvSpPr>
            <p:cNvPr id="36" name="Freeform 36"/>
            <p:cNvSpPr/>
            <p:nvPr/>
          </p:nvSpPr>
          <p:spPr>
            <a:xfrm>
              <a:off x="0" y="0"/>
              <a:ext cx="7596563" cy="1407200"/>
            </a:xfrm>
            <a:custGeom>
              <a:avLst/>
              <a:gdLst/>
              <a:ahLst/>
              <a:cxnLst/>
              <a:rect l="l" t="t" r="r" b="b"/>
              <a:pathLst>
                <a:path w="7596563" h="1407200">
                  <a:moveTo>
                    <a:pt x="0" y="0"/>
                  </a:moveTo>
                  <a:lnTo>
                    <a:pt x="7596563" y="0"/>
                  </a:lnTo>
                  <a:lnTo>
                    <a:pt x="7596563" y="1407200"/>
                  </a:lnTo>
                  <a:lnTo>
                    <a:pt x="0" y="1407200"/>
                  </a:lnTo>
                  <a:close/>
                </a:path>
              </a:pathLst>
            </a:custGeom>
            <a:solidFill>
              <a:srgbClr val="000000">
                <a:alpha val="0"/>
              </a:srgbClr>
            </a:solidFill>
          </p:spPr>
          <p:txBody>
            <a:bodyPr/>
            <a:lstStyle/>
            <a:p>
              <a:endParaRPr lang="en-US"/>
            </a:p>
          </p:txBody>
        </p:sp>
        <p:sp>
          <p:nvSpPr>
            <p:cNvPr id="37" name="TextBox 37"/>
            <p:cNvSpPr txBox="1"/>
            <p:nvPr/>
          </p:nvSpPr>
          <p:spPr>
            <a:xfrm>
              <a:off x="0" y="-9525"/>
              <a:ext cx="7596563" cy="1416725"/>
            </a:xfrm>
            <a:prstGeom prst="rect">
              <a:avLst/>
            </a:prstGeom>
          </p:spPr>
          <p:txBody>
            <a:bodyPr lIns="0" tIns="0" rIns="0" bIns="0" rtlCol="0" anchor="ctr"/>
            <a:lstStyle/>
            <a:p>
              <a:pPr marL="0" lvl="0" indent="0" algn="ctr">
                <a:lnSpc>
                  <a:spcPts val="5759"/>
                </a:lnSpc>
              </a:pPr>
              <a:r>
                <a:rPr lang="en-US" sz="4800" b="1">
                  <a:solidFill>
                    <a:srgbClr val="FFFFFF"/>
                  </a:solidFill>
                  <a:latin typeface="Exo 2 Bold"/>
                  <a:ea typeface="Exo 2 Bold"/>
                  <a:cs typeface="Exo 2 Bold"/>
                  <a:sym typeface="Exo 2 Bold"/>
                </a:rPr>
                <a:t>Reikalavimai</a:t>
              </a:r>
            </a:p>
          </p:txBody>
        </p:sp>
      </p:grpSp>
      <p:grpSp>
        <p:nvGrpSpPr>
          <p:cNvPr id="38" name="Group 38"/>
          <p:cNvGrpSpPr/>
          <p:nvPr/>
        </p:nvGrpSpPr>
        <p:grpSpPr>
          <a:xfrm>
            <a:off x="13055980" y="6083050"/>
            <a:ext cx="4350600" cy="1101536"/>
            <a:chOff x="0" y="0"/>
            <a:chExt cx="5800800" cy="1468714"/>
          </a:xfrm>
        </p:grpSpPr>
        <p:sp>
          <p:nvSpPr>
            <p:cNvPr id="39" name="Freeform 39"/>
            <p:cNvSpPr/>
            <p:nvPr/>
          </p:nvSpPr>
          <p:spPr>
            <a:xfrm>
              <a:off x="0" y="0"/>
              <a:ext cx="5800800" cy="1468715"/>
            </a:xfrm>
            <a:custGeom>
              <a:avLst/>
              <a:gdLst/>
              <a:ahLst/>
              <a:cxnLst/>
              <a:rect l="l" t="t" r="r" b="b"/>
              <a:pathLst>
                <a:path w="5800800" h="1468715">
                  <a:moveTo>
                    <a:pt x="0" y="0"/>
                  </a:moveTo>
                  <a:lnTo>
                    <a:pt x="5800800" y="0"/>
                  </a:lnTo>
                  <a:lnTo>
                    <a:pt x="5800800" y="1468715"/>
                  </a:lnTo>
                  <a:lnTo>
                    <a:pt x="0" y="1468715"/>
                  </a:lnTo>
                  <a:close/>
                </a:path>
              </a:pathLst>
            </a:custGeom>
            <a:solidFill>
              <a:srgbClr val="000000">
                <a:alpha val="0"/>
              </a:srgbClr>
            </a:solidFill>
          </p:spPr>
          <p:txBody>
            <a:bodyPr/>
            <a:lstStyle/>
            <a:p>
              <a:endParaRPr lang="en-US"/>
            </a:p>
          </p:txBody>
        </p:sp>
        <p:sp>
          <p:nvSpPr>
            <p:cNvPr id="40" name="TextBox 40"/>
            <p:cNvSpPr txBox="1"/>
            <p:nvPr/>
          </p:nvSpPr>
          <p:spPr>
            <a:xfrm>
              <a:off x="0" y="-9525"/>
              <a:ext cx="5800800" cy="1478239"/>
            </a:xfrm>
            <a:prstGeom prst="rect">
              <a:avLst/>
            </a:prstGeom>
          </p:spPr>
          <p:txBody>
            <a:bodyPr lIns="0" tIns="0" rIns="0" bIns="0" rtlCol="0" anchor="ctr"/>
            <a:lstStyle/>
            <a:p>
              <a:pPr marL="0" lvl="0" indent="0" algn="ctr">
                <a:lnSpc>
                  <a:spcPts val="3819"/>
                </a:lnSpc>
              </a:pPr>
              <a:r>
                <a:rPr lang="en-US" sz="3182" b="1">
                  <a:solidFill>
                    <a:srgbClr val="3DE3B3"/>
                  </a:solidFill>
                  <a:latin typeface="Exo 2 Bold"/>
                  <a:ea typeface="Exo 2 Bold"/>
                  <a:cs typeface="Exo 2 Bold"/>
                  <a:sym typeface="Exo 2 Bold"/>
                </a:rPr>
                <a:t>Raktų pakabukų angos skersmuo: 4 mm</a:t>
              </a:r>
            </a:p>
          </p:txBody>
        </p:sp>
      </p:grpSp>
      <p:grpSp>
        <p:nvGrpSpPr>
          <p:cNvPr id="41" name="Group 41"/>
          <p:cNvGrpSpPr/>
          <p:nvPr/>
        </p:nvGrpSpPr>
        <p:grpSpPr>
          <a:xfrm>
            <a:off x="14548847" y="3922611"/>
            <a:ext cx="1364866" cy="1392554"/>
            <a:chOff x="0" y="0"/>
            <a:chExt cx="1819821" cy="1856739"/>
          </a:xfrm>
        </p:grpSpPr>
        <p:sp>
          <p:nvSpPr>
            <p:cNvPr id="42" name="Freeform 42"/>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C108C5"/>
            </a:solidFill>
          </p:spPr>
          <p:txBody>
            <a:bodyPr/>
            <a:lstStyle/>
            <a:p>
              <a:endParaRPr lang="en-US"/>
            </a:p>
          </p:txBody>
        </p:sp>
        <p:sp>
          <p:nvSpPr>
            <p:cNvPr id="43" name="Freeform 43"/>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44" name="Group 44"/>
          <p:cNvGrpSpPr/>
          <p:nvPr/>
        </p:nvGrpSpPr>
        <p:grpSpPr>
          <a:xfrm>
            <a:off x="14197329" y="3922611"/>
            <a:ext cx="324828" cy="1392554"/>
            <a:chOff x="0" y="0"/>
            <a:chExt cx="433104" cy="1856739"/>
          </a:xfrm>
        </p:grpSpPr>
        <p:sp>
          <p:nvSpPr>
            <p:cNvPr id="45" name="Freeform 45"/>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1485A3"/>
            </a:solidFill>
          </p:spPr>
          <p:txBody>
            <a:bodyPr/>
            <a:lstStyle/>
            <a:p>
              <a:endParaRPr lang="en-US"/>
            </a:p>
          </p:txBody>
        </p:sp>
        <p:sp>
          <p:nvSpPr>
            <p:cNvPr id="46" name="Freeform 46"/>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Pavyzdžiai</a:t>
              </a:r>
            </a:p>
          </p:txBody>
        </p:sp>
      </p:grpSp>
      <p:sp>
        <p:nvSpPr>
          <p:cNvPr id="9" name="Freeform 9"/>
          <p:cNvSpPr/>
          <p:nvPr/>
        </p:nvSpPr>
        <p:spPr>
          <a:xfrm>
            <a:off x="1313658" y="2896402"/>
            <a:ext cx="7830342" cy="3122430"/>
          </a:xfrm>
          <a:custGeom>
            <a:avLst/>
            <a:gdLst/>
            <a:ahLst/>
            <a:cxnLst/>
            <a:rect l="l" t="t" r="r" b="b"/>
            <a:pathLst>
              <a:path w="7830342" h="3122430">
                <a:moveTo>
                  <a:pt x="0" y="0"/>
                </a:moveTo>
                <a:lnTo>
                  <a:pt x="7830342" y="0"/>
                </a:lnTo>
                <a:lnTo>
                  <a:pt x="7830342" y="3122430"/>
                </a:lnTo>
                <a:lnTo>
                  <a:pt x="0" y="3122430"/>
                </a:lnTo>
                <a:lnTo>
                  <a:pt x="0" y="0"/>
                </a:lnTo>
                <a:close/>
              </a:path>
            </a:pathLst>
          </a:custGeom>
          <a:blipFill>
            <a:blip r:embed="rId6"/>
            <a:stretch>
              <a:fillRect/>
            </a:stretch>
          </a:blipFill>
        </p:spPr>
        <p:txBody>
          <a:bodyPr/>
          <a:lstStyle/>
          <a:p>
            <a:endParaRPr lang="en-US"/>
          </a:p>
        </p:txBody>
      </p:sp>
      <p:sp>
        <p:nvSpPr>
          <p:cNvPr id="10" name="Freeform 10"/>
          <p:cNvSpPr/>
          <p:nvPr/>
        </p:nvSpPr>
        <p:spPr>
          <a:xfrm>
            <a:off x="9959402" y="6462832"/>
            <a:ext cx="7448924" cy="2957650"/>
          </a:xfrm>
          <a:custGeom>
            <a:avLst/>
            <a:gdLst/>
            <a:ahLst/>
            <a:cxnLst/>
            <a:rect l="l" t="t" r="r" b="b"/>
            <a:pathLst>
              <a:path w="7448924" h="2957650">
                <a:moveTo>
                  <a:pt x="0" y="0"/>
                </a:moveTo>
                <a:lnTo>
                  <a:pt x="7448924" y="0"/>
                </a:lnTo>
                <a:lnTo>
                  <a:pt x="7448924" y="2957650"/>
                </a:lnTo>
                <a:lnTo>
                  <a:pt x="0" y="2957650"/>
                </a:lnTo>
                <a:lnTo>
                  <a:pt x="0" y="0"/>
                </a:lnTo>
                <a:close/>
              </a:path>
            </a:pathLst>
          </a:custGeom>
          <a:blipFill>
            <a:blip r:embed="rId7"/>
            <a:stretch>
              <a:fillRect r="-9012"/>
            </a:stretch>
          </a:blipFill>
        </p:spPr>
        <p:txBody>
          <a:bodyPr/>
          <a:lstStyle/>
          <a:p>
            <a:endParaRPr lang="en-US"/>
          </a:p>
        </p:txBody>
      </p:sp>
      <p:sp>
        <p:nvSpPr>
          <p:cNvPr id="11" name="Freeform 11"/>
          <p:cNvSpPr/>
          <p:nvPr/>
        </p:nvSpPr>
        <p:spPr>
          <a:xfrm>
            <a:off x="1023746" y="6439028"/>
            <a:ext cx="8120254" cy="2934118"/>
          </a:xfrm>
          <a:custGeom>
            <a:avLst/>
            <a:gdLst/>
            <a:ahLst/>
            <a:cxnLst/>
            <a:rect l="l" t="t" r="r" b="b"/>
            <a:pathLst>
              <a:path w="8120254" h="2934118">
                <a:moveTo>
                  <a:pt x="0" y="0"/>
                </a:moveTo>
                <a:lnTo>
                  <a:pt x="8120254" y="0"/>
                </a:lnTo>
                <a:lnTo>
                  <a:pt x="8120254" y="2934118"/>
                </a:lnTo>
                <a:lnTo>
                  <a:pt x="0" y="2934118"/>
                </a:lnTo>
                <a:lnTo>
                  <a:pt x="0" y="0"/>
                </a:lnTo>
                <a:close/>
              </a:path>
            </a:pathLst>
          </a:custGeom>
          <a:blipFill>
            <a:blip r:embed="rId8"/>
            <a:stretch>
              <a:fillRect/>
            </a:stretch>
          </a:blipFill>
        </p:spPr>
        <p:txBody>
          <a:bodyPr/>
          <a:lstStyle/>
          <a:p>
            <a:endParaRPr lang="en-US"/>
          </a:p>
        </p:txBody>
      </p:sp>
      <p:sp>
        <p:nvSpPr>
          <p:cNvPr id="12" name="Freeform 12"/>
          <p:cNvSpPr/>
          <p:nvPr/>
        </p:nvSpPr>
        <p:spPr>
          <a:xfrm>
            <a:off x="9847044" y="2896402"/>
            <a:ext cx="7830342" cy="3158830"/>
          </a:xfrm>
          <a:custGeom>
            <a:avLst/>
            <a:gdLst/>
            <a:ahLst/>
            <a:cxnLst/>
            <a:rect l="l" t="t" r="r" b="b"/>
            <a:pathLst>
              <a:path w="7830342" h="3158830">
                <a:moveTo>
                  <a:pt x="0" y="0"/>
                </a:moveTo>
                <a:lnTo>
                  <a:pt x="7830342" y="0"/>
                </a:lnTo>
                <a:lnTo>
                  <a:pt x="7830342" y="3158830"/>
                </a:lnTo>
                <a:lnTo>
                  <a:pt x="0" y="3158830"/>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425793" y="4538175"/>
            <a:ext cx="11561214" cy="2805177"/>
            <a:chOff x="0" y="0"/>
            <a:chExt cx="15414952" cy="3740236"/>
          </a:xfrm>
        </p:grpSpPr>
        <p:sp>
          <p:nvSpPr>
            <p:cNvPr id="9" name="Freeform 9"/>
            <p:cNvSpPr/>
            <p:nvPr/>
          </p:nvSpPr>
          <p:spPr>
            <a:xfrm>
              <a:off x="0" y="0"/>
              <a:ext cx="15414952" cy="3740236"/>
            </a:xfrm>
            <a:custGeom>
              <a:avLst/>
              <a:gdLst/>
              <a:ahLst/>
              <a:cxnLst/>
              <a:rect l="l" t="t" r="r" b="b"/>
              <a:pathLst>
                <a:path w="15414952" h="3740236">
                  <a:moveTo>
                    <a:pt x="0" y="0"/>
                  </a:moveTo>
                  <a:lnTo>
                    <a:pt x="15414952" y="0"/>
                  </a:lnTo>
                  <a:lnTo>
                    <a:pt x="15414952" y="3740236"/>
                  </a:lnTo>
                  <a:lnTo>
                    <a:pt x="0" y="3740236"/>
                  </a:lnTo>
                  <a:close/>
                </a:path>
              </a:pathLst>
            </a:custGeom>
            <a:solidFill>
              <a:srgbClr val="000000">
                <a:alpha val="0"/>
              </a:srgbClr>
            </a:solidFill>
          </p:spPr>
          <p:txBody>
            <a:bodyPr/>
            <a:lstStyle/>
            <a:p>
              <a:endParaRPr lang="en-US"/>
            </a:p>
          </p:txBody>
        </p:sp>
        <p:sp>
          <p:nvSpPr>
            <p:cNvPr id="10" name="TextBox 10"/>
            <p:cNvSpPr txBox="1"/>
            <p:nvPr/>
          </p:nvSpPr>
          <p:spPr>
            <a:xfrm>
              <a:off x="0" y="-9525"/>
              <a:ext cx="15414952" cy="3749761"/>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Jūsų projekto eksportavimas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10</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Projekto eksportavimas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677120" y="8425872"/>
            <a:ext cx="16933760" cy="1292662"/>
            <a:chOff x="0" y="0"/>
            <a:chExt cx="22578347" cy="1723549"/>
          </a:xfrm>
        </p:grpSpPr>
        <p:sp>
          <p:nvSpPr>
            <p:cNvPr id="13" name="Freeform 13"/>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1733074"/>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Pasirinkite objektą, kurį norite eksportuoti, spustelėkite mygtuką Eksportuoti, pasirinkite failo tipą. Atsisiuntimas prasidės. </a:t>
              </a:r>
            </a:p>
          </p:txBody>
        </p:sp>
      </p:grpSp>
      <p:sp>
        <p:nvSpPr>
          <p:cNvPr id="15" name="Freeform 15"/>
          <p:cNvSpPr/>
          <p:nvPr/>
        </p:nvSpPr>
        <p:spPr>
          <a:xfrm>
            <a:off x="1054070" y="3215416"/>
            <a:ext cx="5758988" cy="3468864"/>
          </a:xfrm>
          <a:custGeom>
            <a:avLst/>
            <a:gdLst/>
            <a:ahLst/>
            <a:cxnLst/>
            <a:rect l="l" t="t" r="r" b="b"/>
            <a:pathLst>
              <a:path w="5758988" h="3468864">
                <a:moveTo>
                  <a:pt x="0" y="0"/>
                </a:moveTo>
                <a:lnTo>
                  <a:pt x="5758988" y="0"/>
                </a:lnTo>
                <a:lnTo>
                  <a:pt x="5758988" y="3468864"/>
                </a:lnTo>
                <a:lnTo>
                  <a:pt x="0" y="3468864"/>
                </a:lnTo>
                <a:lnTo>
                  <a:pt x="0" y="0"/>
                </a:lnTo>
                <a:close/>
              </a:path>
            </a:pathLst>
          </a:custGeom>
          <a:blipFill>
            <a:blip r:embed="rId7"/>
            <a:stretch>
              <a:fillRect/>
            </a:stretch>
          </a:blipFill>
        </p:spPr>
        <p:txBody>
          <a:bodyPr/>
          <a:lstStyle/>
          <a:p>
            <a:endParaRPr lang="en-US"/>
          </a:p>
        </p:txBody>
      </p:sp>
      <p:sp>
        <p:nvSpPr>
          <p:cNvPr id="16" name="Freeform 16"/>
          <p:cNvSpPr/>
          <p:nvPr/>
        </p:nvSpPr>
        <p:spPr>
          <a:xfrm>
            <a:off x="7276056" y="3191994"/>
            <a:ext cx="4252328" cy="2743438"/>
          </a:xfrm>
          <a:custGeom>
            <a:avLst/>
            <a:gdLst/>
            <a:ahLst/>
            <a:cxnLst/>
            <a:rect l="l" t="t" r="r" b="b"/>
            <a:pathLst>
              <a:path w="4252328" h="2743438">
                <a:moveTo>
                  <a:pt x="0" y="0"/>
                </a:moveTo>
                <a:lnTo>
                  <a:pt x="4252328" y="0"/>
                </a:lnTo>
                <a:lnTo>
                  <a:pt x="4252328" y="2743438"/>
                </a:lnTo>
                <a:lnTo>
                  <a:pt x="0" y="2743438"/>
                </a:lnTo>
                <a:lnTo>
                  <a:pt x="0" y="0"/>
                </a:lnTo>
                <a:close/>
              </a:path>
            </a:pathLst>
          </a:custGeom>
          <a:blipFill>
            <a:blip r:embed="rId8"/>
            <a:stretch>
              <a:fillRect/>
            </a:stretch>
          </a:blipFill>
        </p:spPr>
        <p:txBody>
          <a:bodyPr/>
          <a:lstStyle/>
          <a:p>
            <a:endParaRPr lang="en-US"/>
          </a:p>
        </p:txBody>
      </p:sp>
      <p:grpSp>
        <p:nvGrpSpPr>
          <p:cNvPr id="17" name="Group 17"/>
          <p:cNvGrpSpPr/>
          <p:nvPr/>
        </p:nvGrpSpPr>
        <p:grpSpPr>
          <a:xfrm rot="3205539">
            <a:off x="9909012" y="2112614"/>
            <a:ext cx="1046224" cy="1365094"/>
            <a:chOff x="0" y="0"/>
            <a:chExt cx="1394965" cy="1820125"/>
          </a:xfrm>
        </p:grpSpPr>
        <p:sp>
          <p:nvSpPr>
            <p:cNvPr id="18" name="Freeform 18"/>
            <p:cNvSpPr/>
            <p:nvPr/>
          </p:nvSpPr>
          <p:spPr>
            <a:xfrm>
              <a:off x="33909" y="33909"/>
              <a:ext cx="1327277" cy="1752346"/>
            </a:xfrm>
            <a:custGeom>
              <a:avLst/>
              <a:gdLst/>
              <a:ahLst/>
              <a:cxnLst/>
              <a:rect l="l" t="t" r="r" b="b"/>
              <a:pathLst>
                <a:path w="1327277" h="1752346">
                  <a:moveTo>
                    <a:pt x="0" y="1080770"/>
                  </a:moveTo>
                  <a:lnTo>
                    <a:pt x="331724" y="1080770"/>
                  </a:lnTo>
                  <a:lnTo>
                    <a:pt x="331724" y="0"/>
                  </a:lnTo>
                  <a:lnTo>
                    <a:pt x="995426" y="0"/>
                  </a:lnTo>
                  <a:lnTo>
                    <a:pt x="995426" y="1080770"/>
                  </a:lnTo>
                  <a:lnTo>
                    <a:pt x="1327277" y="1080770"/>
                  </a:lnTo>
                  <a:lnTo>
                    <a:pt x="663575" y="1752346"/>
                  </a:lnTo>
                  <a:close/>
                </a:path>
              </a:pathLst>
            </a:custGeom>
            <a:solidFill>
              <a:srgbClr val="7030A0"/>
            </a:solidFill>
          </p:spPr>
          <p:txBody>
            <a:bodyPr/>
            <a:lstStyle/>
            <a:p>
              <a:endParaRPr lang="en-US"/>
            </a:p>
          </p:txBody>
        </p:sp>
        <p:sp>
          <p:nvSpPr>
            <p:cNvPr id="19" name="Freeform 19"/>
            <p:cNvSpPr/>
            <p:nvPr/>
          </p:nvSpPr>
          <p:spPr>
            <a:xfrm>
              <a:off x="-2667" y="0"/>
              <a:ext cx="1400302" cy="1820037"/>
            </a:xfrm>
            <a:custGeom>
              <a:avLst/>
              <a:gdLst/>
              <a:ahLst/>
              <a:cxnLst/>
              <a:rect l="l" t="t" r="r" b="b"/>
              <a:pathLst>
                <a:path w="1400302" h="1820037">
                  <a:moveTo>
                    <a:pt x="36576" y="1080897"/>
                  </a:moveTo>
                  <a:lnTo>
                    <a:pt x="368300" y="1080897"/>
                  </a:lnTo>
                  <a:lnTo>
                    <a:pt x="368300" y="1114806"/>
                  </a:lnTo>
                  <a:lnTo>
                    <a:pt x="334518" y="1114806"/>
                  </a:lnTo>
                  <a:lnTo>
                    <a:pt x="334518" y="33909"/>
                  </a:lnTo>
                  <a:cubicBezTo>
                    <a:pt x="334518" y="15113"/>
                    <a:pt x="349631" y="0"/>
                    <a:pt x="368300" y="0"/>
                  </a:cubicBezTo>
                  <a:lnTo>
                    <a:pt x="1032002" y="0"/>
                  </a:lnTo>
                  <a:cubicBezTo>
                    <a:pt x="1050671" y="0"/>
                    <a:pt x="1065911" y="15113"/>
                    <a:pt x="1065911" y="33909"/>
                  </a:cubicBezTo>
                  <a:lnTo>
                    <a:pt x="1065911" y="1114679"/>
                  </a:lnTo>
                  <a:lnTo>
                    <a:pt x="1032002" y="1114679"/>
                  </a:lnTo>
                  <a:lnTo>
                    <a:pt x="1032002" y="1080897"/>
                  </a:lnTo>
                  <a:lnTo>
                    <a:pt x="1363853" y="1080897"/>
                  </a:lnTo>
                  <a:cubicBezTo>
                    <a:pt x="1377569" y="1080897"/>
                    <a:pt x="1389888" y="1089152"/>
                    <a:pt x="1395095" y="1101725"/>
                  </a:cubicBezTo>
                  <a:cubicBezTo>
                    <a:pt x="1400302" y="1114298"/>
                    <a:pt x="1397508" y="1128903"/>
                    <a:pt x="1387983" y="1138555"/>
                  </a:cubicBezTo>
                  <a:lnTo>
                    <a:pt x="724281" y="1810004"/>
                  </a:lnTo>
                  <a:cubicBezTo>
                    <a:pt x="717931" y="1816481"/>
                    <a:pt x="709295" y="1820037"/>
                    <a:pt x="700151" y="1820037"/>
                  </a:cubicBezTo>
                  <a:cubicBezTo>
                    <a:pt x="691007" y="1820037"/>
                    <a:pt x="682371" y="1816354"/>
                    <a:pt x="676021" y="1810004"/>
                  </a:cubicBezTo>
                  <a:lnTo>
                    <a:pt x="12446" y="1138555"/>
                  </a:lnTo>
                  <a:cubicBezTo>
                    <a:pt x="2794" y="1128776"/>
                    <a:pt x="0" y="1114298"/>
                    <a:pt x="5334" y="1101725"/>
                  </a:cubicBezTo>
                  <a:cubicBezTo>
                    <a:pt x="10668" y="1089152"/>
                    <a:pt x="22860" y="1080897"/>
                    <a:pt x="36576" y="1080897"/>
                  </a:cubicBezTo>
                  <a:moveTo>
                    <a:pt x="36576" y="1148588"/>
                  </a:moveTo>
                  <a:lnTo>
                    <a:pt x="36576" y="1114679"/>
                  </a:lnTo>
                  <a:lnTo>
                    <a:pt x="60706" y="1090930"/>
                  </a:lnTo>
                  <a:lnTo>
                    <a:pt x="724281" y="1762506"/>
                  </a:lnTo>
                  <a:lnTo>
                    <a:pt x="700151" y="1786255"/>
                  </a:lnTo>
                  <a:lnTo>
                    <a:pt x="676021" y="1762506"/>
                  </a:lnTo>
                  <a:lnTo>
                    <a:pt x="1339723" y="1090930"/>
                  </a:lnTo>
                  <a:lnTo>
                    <a:pt x="1363853" y="1114679"/>
                  </a:lnTo>
                  <a:lnTo>
                    <a:pt x="1363853" y="1148588"/>
                  </a:lnTo>
                  <a:lnTo>
                    <a:pt x="1032002" y="1148588"/>
                  </a:lnTo>
                  <a:cubicBezTo>
                    <a:pt x="1013333" y="1148588"/>
                    <a:pt x="998093" y="1133475"/>
                    <a:pt x="998093" y="1114679"/>
                  </a:cubicBezTo>
                  <a:lnTo>
                    <a:pt x="998093" y="33909"/>
                  </a:lnTo>
                  <a:lnTo>
                    <a:pt x="1032002" y="33909"/>
                  </a:lnTo>
                  <a:lnTo>
                    <a:pt x="1032002" y="67691"/>
                  </a:lnTo>
                  <a:lnTo>
                    <a:pt x="368300" y="67691"/>
                  </a:lnTo>
                  <a:lnTo>
                    <a:pt x="368300" y="33909"/>
                  </a:lnTo>
                  <a:lnTo>
                    <a:pt x="402209" y="33909"/>
                  </a:lnTo>
                  <a:lnTo>
                    <a:pt x="402209" y="1114679"/>
                  </a:lnTo>
                  <a:cubicBezTo>
                    <a:pt x="402209" y="1133348"/>
                    <a:pt x="387096" y="1148588"/>
                    <a:pt x="368300" y="1148588"/>
                  </a:cubicBezTo>
                  <a:lnTo>
                    <a:pt x="36576" y="1148588"/>
                  </a:lnTo>
                  <a:close/>
                </a:path>
              </a:pathLst>
            </a:custGeom>
            <a:solidFill>
              <a:srgbClr val="7030A0"/>
            </a:solidFill>
          </p:spPr>
          <p:txBody>
            <a:bodyPr/>
            <a:lstStyle/>
            <a:p>
              <a:endParaRPr lang="en-US"/>
            </a:p>
          </p:txBody>
        </p:sp>
      </p:grpSp>
      <p:sp>
        <p:nvSpPr>
          <p:cNvPr id="20" name="Freeform 20"/>
          <p:cNvSpPr/>
          <p:nvPr/>
        </p:nvSpPr>
        <p:spPr>
          <a:xfrm>
            <a:off x="12098258" y="3185920"/>
            <a:ext cx="3979020" cy="5057000"/>
          </a:xfrm>
          <a:custGeom>
            <a:avLst/>
            <a:gdLst/>
            <a:ahLst/>
            <a:cxnLst/>
            <a:rect l="l" t="t" r="r" b="b"/>
            <a:pathLst>
              <a:path w="3979020" h="5057000">
                <a:moveTo>
                  <a:pt x="0" y="0"/>
                </a:moveTo>
                <a:lnTo>
                  <a:pt x="3979020" y="0"/>
                </a:lnTo>
                <a:lnTo>
                  <a:pt x="3979020" y="5057000"/>
                </a:lnTo>
                <a:lnTo>
                  <a:pt x="0" y="5057000"/>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Valdovas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11</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Valdovas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551536" y="-55914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376178" y="7574986"/>
            <a:ext cx="16933760" cy="1292662"/>
            <a:chOff x="0" y="0"/>
            <a:chExt cx="22578347" cy="1723549"/>
          </a:xfrm>
        </p:grpSpPr>
        <p:sp>
          <p:nvSpPr>
            <p:cNvPr id="13" name="Freeform 13"/>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1733074"/>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Spustelėkite ir vilkite liniuotės įrankį, numeskite jį bet kurioje darbo plokštumos vietoje, pasirinkite objektą, kurį norite matuoti. Numatyti vienetai – milimetrai.</a:t>
              </a:r>
            </a:p>
          </p:txBody>
        </p:sp>
      </p:grpSp>
      <p:sp>
        <p:nvSpPr>
          <p:cNvPr id="15" name="Freeform 15"/>
          <p:cNvSpPr/>
          <p:nvPr/>
        </p:nvSpPr>
        <p:spPr>
          <a:xfrm>
            <a:off x="807886" y="3081948"/>
            <a:ext cx="4343776" cy="2545300"/>
          </a:xfrm>
          <a:custGeom>
            <a:avLst/>
            <a:gdLst/>
            <a:ahLst/>
            <a:cxnLst/>
            <a:rect l="l" t="t" r="r" b="b"/>
            <a:pathLst>
              <a:path w="4343776" h="2545300">
                <a:moveTo>
                  <a:pt x="0" y="0"/>
                </a:moveTo>
                <a:lnTo>
                  <a:pt x="4343776" y="0"/>
                </a:lnTo>
                <a:lnTo>
                  <a:pt x="4343776" y="2545300"/>
                </a:lnTo>
                <a:lnTo>
                  <a:pt x="0" y="2545300"/>
                </a:lnTo>
                <a:lnTo>
                  <a:pt x="0" y="0"/>
                </a:lnTo>
                <a:close/>
              </a:path>
            </a:pathLst>
          </a:custGeom>
          <a:blipFill>
            <a:blip r:embed="rId7"/>
            <a:stretch>
              <a:fillRect/>
            </a:stretch>
          </a:blipFill>
        </p:spPr>
        <p:txBody>
          <a:bodyPr/>
          <a:lstStyle/>
          <a:p>
            <a:endParaRPr lang="en-US"/>
          </a:p>
        </p:txBody>
      </p:sp>
      <p:grpSp>
        <p:nvGrpSpPr>
          <p:cNvPr id="16" name="Group 16"/>
          <p:cNvGrpSpPr/>
          <p:nvPr/>
        </p:nvGrpSpPr>
        <p:grpSpPr>
          <a:xfrm rot="3205539">
            <a:off x="3809344" y="2537686"/>
            <a:ext cx="1046224" cy="1474684"/>
            <a:chOff x="0" y="0"/>
            <a:chExt cx="1394965" cy="1966245"/>
          </a:xfrm>
        </p:grpSpPr>
        <p:sp>
          <p:nvSpPr>
            <p:cNvPr id="17" name="Freeform 17"/>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8" name="Freeform 18"/>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
        <p:nvSpPr>
          <p:cNvPr id="19" name="Freeform 19"/>
          <p:cNvSpPr/>
          <p:nvPr/>
        </p:nvSpPr>
        <p:spPr>
          <a:xfrm>
            <a:off x="5645922" y="3082620"/>
            <a:ext cx="5295678" cy="2060880"/>
          </a:xfrm>
          <a:custGeom>
            <a:avLst/>
            <a:gdLst/>
            <a:ahLst/>
            <a:cxnLst/>
            <a:rect l="l" t="t" r="r" b="b"/>
            <a:pathLst>
              <a:path w="5295678" h="2060880">
                <a:moveTo>
                  <a:pt x="0" y="0"/>
                </a:moveTo>
                <a:lnTo>
                  <a:pt x="5295678" y="0"/>
                </a:lnTo>
                <a:lnTo>
                  <a:pt x="5295678" y="2060880"/>
                </a:lnTo>
                <a:lnTo>
                  <a:pt x="0" y="2060880"/>
                </a:lnTo>
                <a:lnTo>
                  <a:pt x="0" y="0"/>
                </a:lnTo>
                <a:close/>
              </a:path>
            </a:pathLst>
          </a:custGeom>
          <a:blipFill>
            <a:blip r:embed="rId8"/>
            <a:stretch>
              <a:fillRect/>
            </a:stretch>
          </a:blipFill>
        </p:spPr>
        <p:txBody>
          <a:bodyPr/>
          <a:lstStyle/>
          <a:p>
            <a:endParaRPr lang="en-US"/>
          </a:p>
        </p:txBody>
      </p:sp>
      <p:sp>
        <p:nvSpPr>
          <p:cNvPr id="20" name="Freeform 20"/>
          <p:cNvSpPr/>
          <p:nvPr/>
        </p:nvSpPr>
        <p:spPr>
          <a:xfrm>
            <a:off x="11425962" y="3082620"/>
            <a:ext cx="6054152" cy="3569386"/>
          </a:xfrm>
          <a:custGeom>
            <a:avLst/>
            <a:gdLst/>
            <a:ahLst/>
            <a:cxnLst/>
            <a:rect l="l" t="t" r="r" b="b"/>
            <a:pathLst>
              <a:path w="6054152" h="3569386">
                <a:moveTo>
                  <a:pt x="0" y="0"/>
                </a:moveTo>
                <a:lnTo>
                  <a:pt x="6054152" y="0"/>
                </a:lnTo>
                <a:lnTo>
                  <a:pt x="6054152" y="3569386"/>
                </a:lnTo>
                <a:lnTo>
                  <a:pt x="0" y="3569386"/>
                </a:lnTo>
                <a:lnTo>
                  <a:pt x="0" y="0"/>
                </a:lnTo>
                <a:close/>
              </a:path>
            </a:pathLst>
          </a:custGeom>
          <a:blipFill>
            <a:blip r:embed="rId9"/>
            <a:stretch>
              <a:fillRect/>
            </a:stretch>
          </a:blipFill>
        </p:spPr>
        <p:txBody>
          <a:bodyPr/>
          <a:lstStyle/>
          <a:p>
            <a:endParaRPr lang="en-US"/>
          </a:p>
        </p:txBody>
      </p:sp>
      <p:grpSp>
        <p:nvGrpSpPr>
          <p:cNvPr id="21" name="Group 21"/>
          <p:cNvGrpSpPr/>
          <p:nvPr/>
        </p:nvGrpSpPr>
        <p:grpSpPr>
          <a:xfrm>
            <a:off x="2325914" y="3772876"/>
            <a:ext cx="1397280" cy="1132478"/>
            <a:chOff x="0" y="0"/>
            <a:chExt cx="1863040" cy="1509971"/>
          </a:xfrm>
        </p:grpSpPr>
        <p:sp>
          <p:nvSpPr>
            <p:cNvPr id="22" name="Freeform 22"/>
            <p:cNvSpPr/>
            <p:nvPr/>
          </p:nvSpPr>
          <p:spPr>
            <a:xfrm>
              <a:off x="0" y="0"/>
              <a:ext cx="1863090" cy="1510030"/>
            </a:xfrm>
            <a:custGeom>
              <a:avLst/>
              <a:gdLst/>
              <a:ahLst/>
              <a:cxnLst/>
              <a:rect l="l" t="t" r="r" b="b"/>
              <a:pathLst>
                <a:path w="1863090" h="1510030">
                  <a:moveTo>
                    <a:pt x="33909" y="0"/>
                  </a:moveTo>
                  <a:lnTo>
                    <a:pt x="1829181" y="0"/>
                  </a:lnTo>
                  <a:cubicBezTo>
                    <a:pt x="1847850" y="0"/>
                    <a:pt x="1863090" y="15113"/>
                    <a:pt x="1863090" y="33909"/>
                  </a:cubicBezTo>
                  <a:lnTo>
                    <a:pt x="1863090" y="1476121"/>
                  </a:lnTo>
                  <a:cubicBezTo>
                    <a:pt x="1863090" y="1494790"/>
                    <a:pt x="1847977" y="1510030"/>
                    <a:pt x="1829181" y="1510030"/>
                  </a:cubicBezTo>
                  <a:lnTo>
                    <a:pt x="33909" y="1510030"/>
                  </a:lnTo>
                  <a:cubicBezTo>
                    <a:pt x="15113" y="1510030"/>
                    <a:pt x="0" y="1494790"/>
                    <a:pt x="0" y="1476121"/>
                  </a:cubicBezTo>
                  <a:lnTo>
                    <a:pt x="0" y="33909"/>
                  </a:lnTo>
                  <a:cubicBezTo>
                    <a:pt x="0" y="15113"/>
                    <a:pt x="15113" y="0"/>
                    <a:pt x="33909" y="0"/>
                  </a:cubicBezTo>
                  <a:moveTo>
                    <a:pt x="33909" y="67691"/>
                  </a:moveTo>
                  <a:lnTo>
                    <a:pt x="33909" y="33909"/>
                  </a:lnTo>
                  <a:lnTo>
                    <a:pt x="67691" y="33909"/>
                  </a:lnTo>
                  <a:lnTo>
                    <a:pt x="67691" y="1476121"/>
                  </a:lnTo>
                  <a:lnTo>
                    <a:pt x="33909" y="1476121"/>
                  </a:lnTo>
                  <a:lnTo>
                    <a:pt x="33909" y="1442212"/>
                  </a:lnTo>
                  <a:lnTo>
                    <a:pt x="1829181" y="1442212"/>
                  </a:lnTo>
                  <a:lnTo>
                    <a:pt x="1829181" y="1476121"/>
                  </a:lnTo>
                  <a:lnTo>
                    <a:pt x="1795272" y="1476121"/>
                  </a:lnTo>
                  <a:lnTo>
                    <a:pt x="1795272" y="33909"/>
                  </a:lnTo>
                  <a:lnTo>
                    <a:pt x="1829181" y="33909"/>
                  </a:lnTo>
                  <a:lnTo>
                    <a:pt x="1829181" y="67691"/>
                  </a:lnTo>
                  <a:lnTo>
                    <a:pt x="33909" y="67691"/>
                  </a:lnTo>
                  <a:close/>
                </a:path>
              </a:pathLst>
            </a:custGeom>
            <a:solidFill>
              <a:srgbClr val="FF0000"/>
            </a:solidFill>
          </p:spPr>
          <p:txBody>
            <a:bodyPr/>
            <a:lstStyle/>
            <a:p>
              <a:endParaRPr lang="en-US"/>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Valdovas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12" name="Freeform 12"/>
          <p:cNvSpPr/>
          <p:nvPr/>
        </p:nvSpPr>
        <p:spPr>
          <a:xfrm>
            <a:off x="5528984" y="2853826"/>
            <a:ext cx="7067472" cy="6465752"/>
          </a:xfrm>
          <a:custGeom>
            <a:avLst/>
            <a:gdLst/>
            <a:ahLst/>
            <a:cxnLst/>
            <a:rect l="l" t="t" r="r" b="b"/>
            <a:pathLst>
              <a:path w="7067472" h="6465752">
                <a:moveTo>
                  <a:pt x="0" y="0"/>
                </a:moveTo>
                <a:lnTo>
                  <a:pt x="7067472" y="0"/>
                </a:lnTo>
                <a:lnTo>
                  <a:pt x="7067472" y="6465752"/>
                </a:lnTo>
                <a:lnTo>
                  <a:pt x="0" y="6465752"/>
                </a:lnTo>
                <a:lnTo>
                  <a:pt x="0" y="0"/>
                </a:lnTo>
                <a:close/>
              </a:path>
            </a:pathLst>
          </a:custGeom>
          <a:blipFill>
            <a:blip r:embed="rId7"/>
            <a:stretch>
              <a:fillRect/>
            </a:stretch>
          </a:blipFill>
        </p:spPr>
        <p:txBody>
          <a:bodyPr/>
          <a:lstStyle/>
          <a:p>
            <a:endParaRPr lang="en-US"/>
          </a:p>
        </p:txBody>
      </p:sp>
      <p:grpSp>
        <p:nvGrpSpPr>
          <p:cNvPr id="13" name="Group 13"/>
          <p:cNvGrpSpPr/>
          <p:nvPr/>
        </p:nvGrpSpPr>
        <p:grpSpPr>
          <a:xfrm rot="-3684176">
            <a:off x="4978946" y="5219586"/>
            <a:ext cx="354114" cy="1343922"/>
            <a:chOff x="0" y="0"/>
            <a:chExt cx="472152" cy="1791896"/>
          </a:xfrm>
        </p:grpSpPr>
        <p:sp>
          <p:nvSpPr>
            <p:cNvPr id="14" name="Freeform 14"/>
            <p:cNvSpPr/>
            <p:nvPr/>
          </p:nvSpPr>
          <p:spPr>
            <a:xfrm>
              <a:off x="33909" y="33909"/>
              <a:ext cx="404368" cy="1724152"/>
            </a:xfrm>
            <a:custGeom>
              <a:avLst/>
              <a:gdLst/>
              <a:ahLst/>
              <a:cxnLst/>
              <a:rect l="l" t="t" r="r" b="b"/>
              <a:pathLst>
                <a:path w="404368" h="1724152">
                  <a:moveTo>
                    <a:pt x="0" y="1496949"/>
                  </a:moveTo>
                  <a:lnTo>
                    <a:pt x="101092" y="1496949"/>
                  </a:lnTo>
                  <a:lnTo>
                    <a:pt x="101092" y="0"/>
                  </a:lnTo>
                  <a:lnTo>
                    <a:pt x="303276" y="0"/>
                  </a:lnTo>
                  <a:lnTo>
                    <a:pt x="303276" y="1496949"/>
                  </a:lnTo>
                  <a:lnTo>
                    <a:pt x="404368" y="1496949"/>
                  </a:lnTo>
                  <a:lnTo>
                    <a:pt x="202184" y="1724152"/>
                  </a:lnTo>
                  <a:close/>
                </a:path>
              </a:pathLst>
            </a:custGeom>
            <a:solidFill>
              <a:srgbClr val="7030A0"/>
            </a:solidFill>
          </p:spPr>
          <p:txBody>
            <a:bodyPr/>
            <a:lstStyle/>
            <a:p>
              <a:endParaRPr lang="en-US"/>
            </a:p>
          </p:txBody>
        </p:sp>
        <p:sp>
          <p:nvSpPr>
            <p:cNvPr id="15" name="Freeform 15"/>
            <p:cNvSpPr/>
            <p:nvPr/>
          </p:nvSpPr>
          <p:spPr>
            <a:xfrm>
              <a:off x="-2540" y="0"/>
              <a:ext cx="477139" cy="1791843"/>
            </a:xfrm>
            <a:custGeom>
              <a:avLst/>
              <a:gdLst/>
              <a:ahLst/>
              <a:cxnLst/>
              <a:rect l="l" t="t" r="r" b="b"/>
              <a:pathLst>
                <a:path w="477139" h="1791843">
                  <a:moveTo>
                    <a:pt x="36449" y="1496949"/>
                  </a:moveTo>
                  <a:lnTo>
                    <a:pt x="137541" y="1496949"/>
                  </a:lnTo>
                  <a:lnTo>
                    <a:pt x="137541" y="1530858"/>
                  </a:lnTo>
                  <a:lnTo>
                    <a:pt x="103632" y="1530858"/>
                  </a:lnTo>
                  <a:lnTo>
                    <a:pt x="103632" y="33909"/>
                  </a:lnTo>
                  <a:cubicBezTo>
                    <a:pt x="103632" y="15113"/>
                    <a:pt x="118745" y="0"/>
                    <a:pt x="137541" y="0"/>
                  </a:cubicBezTo>
                  <a:lnTo>
                    <a:pt x="339725" y="0"/>
                  </a:lnTo>
                  <a:cubicBezTo>
                    <a:pt x="358394" y="0"/>
                    <a:pt x="373634" y="15113"/>
                    <a:pt x="373634" y="33909"/>
                  </a:cubicBezTo>
                  <a:lnTo>
                    <a:pt x="373634" y="1530858"/>
                  </a:lnTo>
                  <a:lnTo>
                    <a:pt x="339725" y="1530858"/>
                  </a:lnTo>
                  <a:lnTo>
                    <a:pt x="339725" y="1496949"/>
                  </a:lnTo>
                  <a:lnTo>
                    <a:pt x="440817" y="1496949"/>
                  </a:lnTo>
                  <a:cubicBezTo>
                    <a:pt x="454152" y="1496949"/>
                    <a:pt x="466217" y="1504823"/>
                    <a:pt x="471678" y="1517015"/>
                  </a:cubicBezTo>
                  <a:cubicBezTo>
                    <a:pt x="477139" y="1529207"/>
                    <a:pt x="474980" y="1543431"/>
                    <a:pt x="466090" y="1553337"/>
                  </a:cubicBezTo>
                  <a:lnTo>
                    <a:pt x="263906" y="1780540"/>
                  </a:lnTo>
                  <a:cubicBezTo>
                    <a:pt x="257429" y="1787779"/>
                    <a:pt x="248285" y="1791843"/>
                    <a:pt x="238633" y="1791843"/>
                  </a:cubicBezTo>
                  <a:cubicBezTo>
                    <a:pt x="228981" y="1791843"/>
                    <a:pt x="219710" y="1787652"/>
                    <a:pt x="213360" y="1780540"/>
                  </a:cubicBezTo>
                  <a:lnTo>
                    <a:pt x="11049" y="1553337"/>
                  </a:lnTo>
                  <a:cubicBezTo>
                    <a:pt x="2159" y="1543431"/>
                    <a:pt x="0" y="1529080"/>
                    <a:pt x="5461" y="1517015"/>
                  </a:cubicBezTo>
                  <a:cubicBezTo>
                    <a:pt x="10922" y="1504950"/>
                    <a:pt x="22987" y="1496949"/>
                    <a:pt x="36322" y="1496949"/>
                  </a:cubicBezTo>
                  <a:moveTo>
                    <a:pt x="36322" y="1564640"/>
                  </a:moveTo>
                  <a:lnTo>
                    <a:pt x="36322" y="1530731"/>
                  </a:lnTo>
                  <a:lnTo>
                    <a:pt x="61595" y="1508252"/>
                  </a:lnTo>
                  <a:lnTo>
                    <a:pt x="263779" y="1735455"/>
                  </a:lnTo>
                  <a:lnTo>
                    <a:pt x="238506" y="1757934"/>
                  </a:lnTo>
                  <a:lnTo>
                    <a:pt x="213233" y="1735455"/>
                  </a:lnTo>
                  <a:lnTo>
                    <a:pt x="415417" y="1508252"/>
                  </a:lnTo>
                  <a:lnTo>
                    <a:pt x="440690" y="1530731"/>
                  </a:lnTo>
                  <a:lnTo>
                    <a:pt x="440690" y="1564640"/>
                  </a:lnTo>
                  <a:lnTo>
                    <a:pt x="339725" y="1564640"/>
                  </a:lnTo>
                  <a:cubicBezTo>
                    <a:pt x="321056" y="1564640"/>
                    <a:pt x="305816" y="1549527"/>
                    <a:pt x="305816" y="1530731"/>
                  </a:cubicBezTo>
                  <a:lnTo>
                    <a:pt x="305816" y="33909"/>
                  </a:lnTo>
                  <a:lnTo>
                    <a:pt x="339725" y="33909"/>
                  </a:lnTo>
                  <a:lnTo>
                    <a:pt x="339725" y="67691"/>
                  </a:lnTo>
                  <a:lnTo>
                    <a:pt x="137541" y="67691"/>
                  </a:lnTo>
                  <a:lnTo>
                    <a:pt x="137541" y="33909"/>
                  </a:lnTo>
                  <a:lnTo>
                    <a:pt x="171450" y="33909"/>
                  </a:lnTo>
                  <a:lnTo>
                    <a:pt x="171450" y="1530858"/>
                  </a:lnTo>
                  <a:cubicBezTo>
                    <a:pt x="171450" y="1549527"/>
                    <a:pt x="156337" y="1564767"/>
                    <a:pt x="137541" y="1564767"/>
                  </a:cubicBezTo>
                  <a:lnTo>
                    <a:pt x="36449" y="1564767"/>
                  </a:lnTo>
                  <a:close/>
                </a:path>
              </a:pathLst>
            </a:custGeom>
            <a:solidFill>
              <a:srgbClr val="7030A0"/>
            </a:solidFill>
          </p:spPr>
          <p:txBody>
            <a:bodyPr/>
            <a:lstStyle/>
            <a:p>
              <a:endParaRPr lang="en-US"/>
            </a:p>
          </p:txBody>
        </p:sp>
      </p:grpSp>
      <p:grpSp>
        <p:nvGrpSpPr>
          <p:cNvPr id="16" name="Group 16"/>
          <p:cNvGrpSpPr/>
          <p:nvPr/>
        </p:nvGrpSpPr>
        <p:grpSpPr>
          <a:xfrm>
            <a:off x="3606308" y="4908074"/>
            <a:ext cx="13160412" cy="615554"/>
            <a:chOff x="0" y="0"/>
            <a:chExt cx="17547216" cy="820739"/>
          </a:xfrm>
        </p:grpSpPr>
        <p:sp>
          <p:nvSpPr>
            <p:cNvPr id="17" name="Freeform 17"/>
            <p:cNvSpPr/>
            <p:nvPr/>
          </p:nvSpPr>
          <p:spPr>
            <a:xfrm>
              <a:off x="0" y="0"/>
              <a:ext cx="17547216" cy="820739"/>
            </a:xfrm>
            <a:custGeom>
              <a:avLst/>
              <a:gdLst/>
              <a:ahLst/>
              <a:cxnLst/>
              <a:rect l="l" t="t" r="r" b="b"/>
              <a:pathLst>
                <a:path w="17547216" h="820739">
                  <a:moveTo>
                    <a:pt x="0" y="0"/>
                  </a:moveTo>
                  <a:lnTo>
                    <a:pt x="17547216" y="0"/>
                  </a:lnTo>
                  <a:lnTo>
                    <a:pt x="17547216" y="820739"/>
                  </a:lnTo>
                  <a:lnTo>
                    <a:pt x="0" y="820739"/>
                  </a:lnTo>
                  <a:close/>
                </a:path>
              </a:pathLst>
            </a:custGeom>
            <a:solidFill>
              <a:srgbClr val="000000">
                <a:alpha val="0"/>
              </a:srgbClr>
            </a:solidFill>
          </p:spPr>
          <p:txBody>
            <a:bodyPr/>
            <a:lstStyle/>
            <a:p>
              <a:endParaRPr lang="en-US"/>
            </a:p>
          </p:txBody>
        </p:sp>
        <p:sp>
          <p:nvSpPr>
            <p:cNvPr id="18" name="TextBox 18"/>
            <p:cNvSpPr txBox="1"/>
            <p:nvPr/>
          </p:nvSpPr>
          <p:spPr>
            <a:xfrm>
              <a:off x="0" y="0"/>
              <a:ext cx="17547216" cy="820739"/>
            </a:xfrm>
            <a:prstGeom prst="rect">
              <a:avLst/>
            </a:prstGeom>
          </p:spPr>
          <p:txBody>
            <a:bodyPr lIns="0" tIns="0" rIns="0" bIns="0" rtlCol="0" anchor="t"/>
            <a:lstStyle/>
            <a:p>
              <a:pPr marL="0" lvl="0" indent="0" algn="l">
                <a:lnSpc>
                  <a:spcPts val="3359"/>
                </a:lnSpc>
              </a:pPr>
              <a:r>
                <a:rPr lang="en-US" sz="2799" b="1">
                  <a:solidFill>
                    <a:srgbClr val="FF0000"/>
                  </a:solidFill>
                  <a:latin typeface="Source Sans Pro Bold"/>
                  <a:ea typeface="Source Sans Pro Bold"/>
                  <a:cs typeface="Source Sans Pro Bold"/>
                  <a:sym typeface="Source Sans Pro Bold"/>
                </a:rPr>
                <a:t>Ilgis</a:t>
              </a:r>
            </a:p>
          </p:txBody>
        </p:sp>
      </p:grpSp>
      <p:grpSp>
        <p:nvGrpSpPr>
          <p:cNvPr id="19" name="Group 19"/>
          <p:cNvGrpSpPr/>
          <p:nvPr/>
        </p:nvGrpSpPr>
        <p:grpSpPr>
          <a:xfrm>
            <a:off x="12935910" y="2027590"/>
            <a:ext cx="13160412" cy="615554"/>
            <a:chOff x="0" y="0"/>
            <a:chExt cx="17547216" cy="820739"/>
          </a:xfrm>
        </p:grpSpPr>
        <p:sp>
          <p:nvSpPr>
            <p:cNvPr id="20" name="Freeform 20"/>
            <p:cNvSpPr/>
            <p:nvPr/>
          </p:nvSpPr>
          <p:spPr>
            <a:xfrm>
              <a:off x="0" y="0"/>
              <a:ext cx="17547216" cy="820739"/>
            </a:xfrm>
            <a:custGeom>
              <a:avLst/>
              <a:gdLst/>
              <a:ahLst/>
              <a:cxnLst/>
              <a:rect l="l" t="t" r="r" b="b"/>
              <a:pathLst>
                <a:path w="17547216" h="820739">
                  <a:moveTo>
                    <a:pt x="0" y="0"/>
                  </a:moveTo>
                  <a:lnTo>
                    <a:pt x="17547216" y="0"/>
                  </a:lnTo>
                  <a:lnTo>
                    <a:pt x="17547216" y="820739"/>
                  </a:lnTo>
                  <a:lnTo>
                    <a:pt x="0" y="820739"/>
                  </a:lnTo>
                  <a:close/>
                </a:path>
              </a:pathLst>
            </a:custGeom>
            <a:solidFill>
              <a:srgbClr val="000000">
                <a:alpha val="0"/>
              </a:srgbClr>
            </a:solidFill>
          </p:spPr>
          <p:txBody>
            <a:bodyPr/>
            <a:lstStyle/>
            <a:p>
              <a:endParaRPr lang="en-US"/>
            </a:p>
          </p:txBody>
        </p:sp>
        <p:sp>
          <p:nvSpPr>
            <p:cNvPr id="21" name="TextBox 21"/>
            <p:cNvSpPr txBox="1"/>
            <p:nvPr/>
          </p:nvSpPr>
          <p:spPr>
            <a:xfrm>
              <a:off x="0" y="0"/>
              <a:ext cx="17547216" cy="820739"/>
            </a:xfrm>
            <a:prstGeom prst="rect">
              <a:avLst/>
            </a:prstGeom>
          </p:spPr>
          <p:txBody>
            <a:bodyPr lIns="0" tIns="0" rIns="0" bIns="0" rtlCol="0" anchor="t"/>
            <a:lstStyle/>
            <a:p>
              <a:pPr marL="0" lvl="0" indent="0" algn="l">
                <a:lnSpc>
                  <a:spcPts val="3359"/>
                </a:lnSpc>
              </a:pPr>
              <a:r>
                <a:rPr lang="en-US" sz="2799" b="1">
                  <a:solidFill>
                    <a:srgbClr val="FF0000"/>
                  </a:solidFill>
                  <a:latin typeface="Source Sans Pro Bold"/>
                  <a:ea typeface="Source Sans Pro Bold"/>
                  <a:cs typeface="Source Sans Pro Bold"/>
                  <a:sym typeface="Source Sans Pro Bold"/>
                </a:rPr>
                <a:t>Atstumas nuo darbo plokštumos</a:t>
              </a:r>
            </a:p>
          </p:txBody>
        </p:sp>
      </p:grpSp>
      <p:grpSp>
        <p:nvGrpSpPr>
          <p:cNvPr id="22" name="Group 22"/>
          <p:cNvGrpSpPr/>
          <p:nvPr/>
        </p:nvGrpSpPr>
        <p:grpSpPr>
          <a:xfrm rot="3188508">
            <a:off x="12243800" y="3257788"/>
            <a:ext cx="354114" cy="1343922"/>
            <a:chOff x="0" y="0"/>
            <a:chExt cx="472152" cy="1791896"/>
          </a:xfrm>
        </p:grpSpPr>
        <p:sp>
          <p:nvSpPr>
            <p:cNvPr id="23" name="Freeform 23"/>
            <p:cNvSpPr/>
            <p:nvPr/>
          </p:nvSpPr>
          <p:spPr>
            <a:xfrm>
              <a:off x="33909" y="33909"/>
              <a:ext cx="404368" cy="1724152"/>
            </a:xfrm>
            <a:custGeom>
              <a:avLst/>
              <a:gdLst/>
              <a:ahLst/>
              <a:cxnLst/>
              <a:rect l="l" t="t" r="r" b="b"/>
              <a:pathLst>
                <a:path w="404368" h="1724152">
                  <a:moveTo>
                    <a:pt x="0" y="1496949"/>
                  </a:moveTo>
                  <a:lnTo>
                    <a:pt x="101092" y="1496949"/>
                  </a:lnTo>
                  <a:lnTo>
                    <a:pt x="101092" y="0"/>
                  </a:lnTo>
                  <a:lnTo>
                    <a:pt x="303276" y="0"/>
                  </a:lnTo>
                  <a:lnTo>
                    <a:pt x="303276" y="1496949"/>
                  </a:lnTo>
                  <a:lnTo>
                    <a:pt x="404368" y="1496949"/>
                  </a:lnTo>
                  <a:lnTo>
                    <a:pt x="202184" y="1724152"/>
                  </a:lnTo>
                  <a:close/>
                </a:path>
              </a:pathLst>
            </a:custGeom>
            <a:solidFill>
              <a:srgbClr val="7030A0"/>
            </a:solidFill>
          </p:spPr>
          <p:txBody>
            <a:bodyPr/>
            <a:lstStyle/>
            <a:p>
              <a:endParaRPr lang="en-US"/>
            </a:p>
          </p:txBody>
        </p:sp>
        <p:sp>
          <p:nvSpPr>
            <p:cNvPr id="24" name="Freeform 24"/>
            <p:cNvSpPr/>
            <p:nvPr/>
          </p:nvSpPr>
          <p:spPr>
            <a:xfrm>
              <a:off x="-2540" y="0"/>
              <a:ext cx="477139" cy="1791843"/>
            </a:xfrm>
            <a:custGeom>
              <a:avLst/>
              <a:gdLst/>
              <a:ahLst/>
              <a:cxnLst/>
              <a:rect l="l" t="t" r="r" b="b"/>
              <a:pathLst>
                <a:path w="477139" h="1791843">
                  <a:moveTo>
                    <a:pt x="36449" y="1496949"/>
                  </a:moveTo>
                  <a:lnTo>
                    <a:pt x="137541" y="1496949"/>
                  </a:lnTo>
                  <a:lnTo>
                    <a:pt x="137541" y="1530858"/>
                  </a:lnTo>
                  <a:lnTo>
                    <a:pt x="103632" y="1530858"/>
                  </a:lnTo>
                  <a:lnTo>
                    <a:pt x="103632" y="33909"/>
                  </a:lnTo>
                  <a:cubicBezTo>
                    <a:pt x="103632" y="15113"/>
                    <a:pt x="118745" y="0"/>
                    <a:pt x="137541" y="0"/>
                  </a:cubicBezTo>
                  <a:lnTo>
                    <a:pt x="339725" y="0"/>
                  </a:lnTo>
                  <a:cubicBezTo>
                    <a:pt x="358394" y="0"/>
                    <a:pt x="373634" y="15113"/>
                    <a:pt x="373634" y="33909"/>
                  </a:cubicBezTo>
                  <a:lnTo>
                    <a:pt x="373634" y="1530858"/>
                  </a:lnTo>
                  <a:lnTo>
                    <a:pt x="339725" y="1530858"/>
                  </a:lnTo>
                  <a:lnTo>
                    <a:pt x="339725" y="1496949"/>
                  </a:lnTo>
                  <a:lnTo>
                    <a:pt x="440817" y="1496949"/>
                  </a:lnTo>
                  <a:cubicBezTo>
                    <a:pt x="454152" y="1496949"/>
                    <a:pt x="466217" y="1504823"/>
                    <a:pt x="471678" y="1517015"/>
                  </a:cubicBezTo>
                  <a:cubicBezTo>
                    <a:pt x="477139" y="1529207"/>
                    <a:pt x="474980" y="1543431"/>
                    <a:pt x="466090" y="1553337"/>
                  </a:cubicBezTo>
                  <a:lnTo>
                    <a:pt x="263906" y="1780540"/>
                  </a:lnTo>
                  <a:cubicBezTo>
                    <a:pt x="257429" y="1787779"/>
                    <a:pt x="248285" y="1791843"/>
                    <a:pt x="238633" y="1791843"/>
                  </a:cubicBezTo>
                  <a:cubicBezTo>
                    <a:pt x="228981" y="1791843"/>
                    <a:pt x="219710" y="1787652"/>
                    <a:pt x="213360" y="1780540"/>
                  </a:cubicBezTo>
                  <a:lnTo>
                    <a:pt x="11049" y="1553337"/>
                  </a:lnTo>
                  <a:cubicBezTo>
                    <a:pt x="2159" y="1543431"/>
                    <a:pt x="0" y="1529080"/>
                    <a:pt x="5461" y="1517015"/>
                  </a:cubicBezTo>
                  <a:cubicBezTo>
                    <a:pt x="10922" y="1504950"/>
                    <a:pt x="22987" y="1496949"/>
                    <a:pt x="36322" y="1496949"/>
                  </a:cubicBezTo>
                  <a:moveTo>
                    <a:pt x="36322" y="1564640"/>
                  </a:moveTo>
                  <a:lnTo>
                    <a:pt x="36322" y="1530731"/>
                  </a:lnTo>
                  <a:lnTo>
                    <a:pt x="61595" y="1508252"/>
                  </a:lnTo>
                  <a:lnTo>
                    <a:pt x="263779" y="1735455"/>
                  </a:lnTo>
                  <a:lnTo>
                    <a:pt x="238506" y="1757934"/>
                  </a:lnTo>
                  <a:lnTo>
                    <a:pt x="213233" y="1735455"/>
                  </a:lnTo>
                  <a:lnTo>
                    <a:pt x="415417" y="1508252"/>
                  </a:lnTo>
                  <a:lnTo>
                    <a:pt x="440690" y="1530731"/>
                  </a:lnTo>
                  <a:lnTo>
                    <a:pt x="440690" y="1564640"/>
                  </a:lnTo>
                  <a:lnTo>
                    <a:pt x="339725" y="1564640"/>
                  </a:lnTo>
                  <a:cubicBezTo>
                    <a:pt x="321056" y="1564640"/>
                    <a:pt x="305816" y="1549527"/>
                    <a:pt x="305816" y="1530731"/>
                  </a:cubicBezTo>
                  <a:lnTo>
                    <a:pt x="305816" y="33909"/>
                  </a:lnTo>
                  <a:lnTo>
                    <a:pt x="339725" y="33909"/>
                  </a:lnTo>
                  <a:lnTo>
                    <a:pt x="339725" y="67691"/>
                  </a:lnTo>
                  <a:lnTo>
                    <a:pt x="137541" y="67691"/>
                  </a:lnTo>
                  <a:lnTo>
                    <a:pt x="137541" y="33909"/>
                  </a:lnTo>
                  <a:lnTo>
                    <a:pt x="171450" y="33909"/>
                  </a:lnTo>
                  <a:lnTo>
                    <a:pt x="171450" y="1530858"/>
                  </a:lnTo>
                  <a:cubicBezTo>
                    <a:pt x="171450" y="1549527"/>
                    <a:pt x="156337" y="1564767"/>
                    <a:pt x="137541" y="1564767"/>
                  </a:cubicBezTo>
                  <a:lnTo>
                    <a:pt x="36449" y="1564767"/>
                  </a:lnTo>
                  <a:close/>
                </a:path>
              </a:pathLst>
            </a:custGeom>
            <a:solidFill>
              <a:srgbClr val="7030A0"/>
            </a:solidFill>
          </p:spPr>
          <p:txBody>
            <a:bodyPr/>
            <a:lstStyle/>
            <a:p>
              <a:endParaRPr lang="en-US"/>
            </a:p>
          </p:txBody>
        </p:sp>
      </p:grpSp>
      <p:grpSp>
        <p:nvGrpSpPr>
          <p:cNvPr id="25" name="Group 25"/>
          <p:cNvGrpSpPr/>
          <p:nvPr/>
        </p:nvGrpSpPr>
        <p:grpSpPr>
          <a:xfrm>
            <a:off x="7335574" y="9270770"/>
            <a:ext cx="15498500" cy="615554"/>
            <a:chOff x="0" y="0"/>
            <a:chExt cx="20664667" cy="820739"/>
          </a:xfrm>
        </p:grpSpPr>
        <p:sp>
          <p:nvSpPr>
            <p:cNvPr id="26" name="Freeform 26"/>
            <p:cNvSpPr/>
            <p:nvPr/>
          </p:nvSpPr>
          <p:spPr>
            <a:xfrm>
              <a:off x="0" y="0"/>
              <a:ext cx="20664667" cy="820739"/>
            </a:xfrm>
            <a:custGeom>
              <a:avLst/>
              <a:gdLst/>
              <a:ahLst/>
              <a:cxnLst/>
              <a:rect l="l" t="t" r="r" b="b"/>
              <a:pathLst>
                <a:path w="20664667" h="820739">
                  <a:moveTo>
                    <a:pt x="0" y="0"/>
                  </a:moveTo>
                  <a:lnTo>
                    <a:pt x="20664667" y="0"/>
                  </a:lnTo>
                  <a:lnTo>
                    <a:pt x="20664667" y="820739"/>
                  </a:lnTo>
                  <a:lnTo>
                    <a:pt x="0" y="820739"/>
                  </a:lnTo>
                  <a:close/>
                </a:path>
              </a:pathLst>
            </a:custGeom>
            <a:solidFill>
              <a:srgbClr val="000000">
                <a:alpha val="0"/>
              </a:srgbClr>
            </a:solidFill>
          </p:spPr>
          <p:txBody>
            <a:bodyPr/>
            <a:lstStyle/>
            <a:p>
              <a:endParaRPr lang="en-US"/>
            </a:p>
          </p:txBody>
        </p:sp>
        <p:sp>
          <p:nvSpPr>
            <p:cNvPr id="27" name="TextBox 27"/>
            <p:cNvSpPr txBox="1"/>
            <p:nvPr/>
          </p:nvSpPr>
          <p:spPr>
            <a:xfrm>
              <a:off x="0" y="0"/>
              <a:ext cx="20664667" cy="820739"/>
            </a:xfrm>
            <a:prstGeom prst="rect">
              <a:avLst/>
            </a:prstGeom>
          </p:spPr>
          <p:txBody>
            <a:bodyPr lIns="0" tIns="0" rIns="0" bIns="0" rtlCol="0" anchor="t"/>
            <a:lstStyle/>
            <a:p>
              <a:pPr marL="0" lvl="0" indent="0" algn="l">
                <a:lnSpc>
                  <a:spcPts val="3359"/>
                </a:lnSpc>
              </a:pPr>
              <a:r>
                <a:rPr lang="en-US" sz="2799" b="1">
                  <a:solidFill>
                    <a:srgbClr val="FF0000"/>
                  </a:solidFill>
                  <a:latin typeface="Source Sans Pro Bold"/>
                  <a:ea typeface="Source Sans Pro Bold"/>
                  <a:cs typeface="Source Sans Pro Bold"/>
                  <a:sym typeface="Source Sans Pro Bold"/>
                </a:rPr>
                <a:t>Plotis</a:t>
              </a:r>
            </a:p>
          </p:txBody>
        </p:sp>
      </p:grpSp>
      <p:grpSp>
        <p:nvGrpSpPr>
          <p:cNvPr id="28" name="Group 28"/>
          <p:cNvGrpSpPr/>
          <p:nvPr/>
        </p:nvGrpSpPr>
        <p:grpSpPr>
          <a:xfrm rot="-7344298">
            <a:off x="8258512" y="8231428"/>
            <a:ext cx="354114" cy="1343922"/>
            <a:chOff x="0" y="0"/>
            <a:chExt cx="472152" cy="1791896"/>
          </a:xfrm>
        </p:grpSpPr>
        <p:sp>
          <p:nvSpPr>
            <p:cNvPr id="29" name="Freeform 29"/>
            <p:cNvSpPr/>
            <p:nvPr/>
          </p:nvSpPr>
          <p:spPr>
            <a:xfrm>
              <a:off x="33909" y="33909"/>
              <a:ext cx="404368" cy="1724152"/>
            </a:xfrm>
            <a:custGeom>
              <a:avLst/>
              <a:gdLst/>
              <a:ahLst/>
              <a:cxnLst/>
              <a:rect l="l" t="t" r="r" b="b"/>
              <a:pathLst>
                <a:path w="404368" h="1724152">
                  <a:moveTo>
                    <a:pt x="0" y="1496949"/>
                  </a:moveTo>
                  <a:lnTo>
                    <a:pt x="101092" y="1496949"/>
                  </a:lnTo>
                  <a:lnTo>
                    <a:pt x="101092" y="0"/>
                  </a:lnTo>
                  <a:lnTo>
                    <a:pt x="303276" y="0"/>
                  </a:lnTo>
                  <a:lnTo>
                    <a:pt x="303276" y="1496949"/>
                  </a:lnTo>
                  <a:lnTo>
                    <a:pt x="404368" y="1496949"/>
                  </a:lnTo>
                  <a:lnTo>
                    <a:pt x="202184" y="1724152"/>
                  </a:lnTo>
                  <a:close/>
                </a:path>
              </a:pathLst>
            </a:custGeom>
            <a:solidFill>
              <a:srgbClr val="7030A0"/>
            </a:solidFill>
          </p:spPr>
          <p:txBody>
            <a:bodyPr/>
            <a:lstStyle/>
            <a:p>
              <a:endParaRPr lang="en-US"/>
            </a:p>
          </p:txBody>
        </p:sp>
        <p:sp>
          <p:nvSpPr>
            <p:cNvPr id="30" name="Freeform 30"/>
            <p:cNvSpPr/>
            <p:nvPr/>
          </p:nvSpPr>
          <p:spPr>
            <a:xfrm>
              <a:off x="-2540" y="0"/>
              <a:ext cx="477139" cy="1791843"/>
            </a:xfrm>
            <a:custGeom>
              <a:avLst/>
              <a:gdLst/>
              <a:ahLst/>
              <a:cxnLst/>
              <a:rect l="l" t="t" r="r" b="b"/>
              <a:pathLst>
                <a:path w="477139" h="1791843">
                  <a:moveTo>
                    <a:pt x="36449" y="1496949"/>
                  </a:moveTo>
                  <a:lnTo>
                    <a:pt x="137541" y="1496949"/>
                  </a:lnTo>
                  <a:lnTo>
                    <a:pt x="137541" y="1530858"/>
                  </a:lnTo>
                  <a:lnTo>
                    <a:pt x="103632" y="1530858"/>
                  </a:lnTo>
                  <a:lnTo>
                    <a:pt x="103632" y="33909"/>
                  </a:lnTo>
                  <a:cubicBezTo>
                    <a:pt x="103632" y="15113"/>
                    <a:pt x="118745" y="0"/>
                    <a:pt x="137541" y="0"/>
                  </a:cubicBezTo>
                  <a:lnTo>
                    <a:pt x="339725" y="0"/>
                  </a:lnTo>
                  <a:cubicBezTo>
                    <a:pt x="358394" y="0"/>
                    <a:pt x="373634" y="15113"/>
                    <a:pt x="373634" y="33909"/>
                  </a:cubicBezTo>
                  <a:lnTo>
                    <a:pt x="373634" y="1530858"/>
                  </a:lnTo>
                  <a:lnTo>
                    <a:pt x="339725" y="1530858"/>
                  </a:lnTo>
                  <a:lnTo>
                    <a:pt x="339725" y="1496949"/>
                  </a:lnTo>
                  <a:lnTo>
                    <a:pt x="440817" y="1496949"/>
                  </a:lnTo>
                  <a:cubicBezTo>
                    <a:pt x="454152" y="1496949"/>
                    <a:pt x="466217" y="1504823"/>
                    <a:pt x="471678" y="1517015"/>
                  </a:cubicBezTo>
                  <a:cubicBezTo>
                    <a:pt x="477139" y="1529207"/>
                    <a:pt x="474980" y="1543431"/>
                    <a:pt x="466090" y="1553337"/>
                  </a:cubicBezTo>
                  <a:lnTo>
                    <a:pt x="263906" y="1780540"/>
                  </a:lnTo>
                  <a:cubicBezTo>
                    <a:pt x="257429" y="1787779"/>
                    <a:pt x="248285" y="1791843"/>
                    <a:pt x="238633" y="1791843"/>
                  </a:cubicBezTo>
                  <a:cubicBezTo>
                    <a:pt x="228981" y="1791843"/>
                    <a:pt x="219710" y="1787652"/>
                    <a:pt x="213360" y="1780540"/>
                  </a:cubicBezTo>
                  <a:lnTo>
                    <a:pt x="11049" y="1553337"/>
                  </a:lnTo>
                  <a:cubicBezTo>
                    <a:pt x="2159" y="1543431"/>
                    <a:pt x="0" y="1529080"/>
                    <a:pt x="5461" y="1517015"/>
                  </a:cubicBezTo>
                  <a:cubicBezTo>
                    <a:pt x="10922" y="1504950"/>
                    <a:pt x="22987" y="1496949"/>
                    <a:pt x="36322" y="1496949"/>
                  </a:cubicBezTo>
                  <a:moveTo>
                    <a:pt x="36322" y="1564640"/>
                  </a:moveTo>
                  <a:lnTo>
                    <a:pt x="36322" y="1530731"/>
                  </a:lnTo>
                  <a:lnTo>
                    <a:pt x="61595" y="1508252"/>
                  </a:lnTo>
                  <a:lnTo>
                    <a:pt x="263779" y="1735455"/>
                  </a:lnTo>
                  <a:lnTo>
                    <a:pt x="238506" y="1757934"/>
                  </a:lnTo>
                  <a:lnTo>
                    <a:pt x="213233" y="1735455"/>
                  </a:lnTo>
                  <a:lnTo>
                    <a:pt x="415417" y="1508252"/>
                  </a:lnTo>
                  <a:lnTo>
                    <a:pt x="440690" y="1530731"/>
                  </a:lnTo>
                  <a:lnTo>
                    <a:pt x="440690" y="1564640"/>
                  </a:lnTo>
                  <a:lnTo>
                    <a:pt x="339725" y="1564640"/>
                  </a:lnTo>
                  <a:cubicBezTo>
                    <a:pt x="321056" y="1564640"/>
                    <a:pt x="305816" y="1549527"/>
                    <a:pt x="305816" y="1530731"/>
                  </a:cubicBezTo>
                  <a:lnTo>
                    <a:pt x="305816" y="33909"/>
                  </a:lnTo>
                  <a:lnTo>
                    <a:pt x="339725" y="33909"/>
                  </a:lnTo>
                  <a:lnTo>
                    <a:pt x="339725" y="67691"/>
                  </a:lnTo>
                  <a:lnTo>
                    <a:pt x="137541" y="67691"/>
                  </a:lnTo>
                  <a:lnTo>
                    <a:pt x="137541" y="33909"/>
                  </a:lnTo>
                  <a:lnTo>
                    <a:pt x="171450" y="33909"/>
                  </a:lnTo>
                  <a:lnTo>
                    <a:pt x="171450" y="1530858"/>
                  </a:lnTo>
                  <a:cubicBezTo>
                    <a:pt x="171450" y="1549527"/>
                    <a:pt x="156337" y="1564767"/>
                    <a:pt x="137541" y="1564767"/>
                  </a:cubicBezTo>
                  <a:lnTo>
                    <a:pt x="36449" y="1564767"/>
                  </a:lnTo>
                  <a:close/>
                </a:path>
              </a:pathLst>
            </a:custGeom>
            <a:solidFill>
              <a:srgbClr val="7030A0"/>
            </a:solidFill>
          </p:spPr>
          <p:txBody>
            <a:bodyPr/>
            <a:lstStyle/>
            <a:p>
              <a:endParaRPr lang="en-US"/>
            </a:p>
          </p:txBody>
        </p:sp>
      </p:grpSp>
      <p:grpSp>
        <p:nvGrpSpPr>
          <p:cNvPr id="31" name="Group 31"/>
          <p:cNvGrpSpPr/>
          <p:nvPr/>
        </p:nvGrpSpPr>
        <p:grpSpPr>
          <a:xfrm rot="3188508">
            <a:off x="12195880" y="2194866"/>
            <a:ext cx="354114" cy="1343922"/>
            <a:chOff x="0" y="0"/>
            <a:chExt cx="472152" cy="1791896"/>
          </a:xfrm>
        </p:grpSpPr>
        <p:sp>
          <p:nvSpPr>
            <p:cNvPr id="32" name="Freeform 32"/>
            <p:cNvSpPr/>
            <p:nvPr/>
          </p:nvSpPr>
          <p:spPr>
            <a:xfrm>
              <a:off x="33909" y="33909"/>
              <a:ext cx="404368" cy="1724152"/>
            </a:xfrm>
            <a:custGeom>
              <a:avLst/>
              <a:gdLst/>
              <a:ahLst/>
              <a:cxnLst/>
              <a:rect l="l" t="t" r="r" b="b"/>
              <a:pathLst>
                <a:path w="404368" h="1724152">
                  <a:moveTo>
                    <a:pt x="0" y="1496949"/>
                  </a:moveTo>
                  <a:lnTo>
                    <a:pt x="101092" y="1496949"/>
                  </a:lnTo>
                  <a:lnTo>
                    <a:pt x="101092" y="0"/>
                  </a:lnTo>
                  <a:lnTo>
                    <a:pt x="303276" y="0"/>
                  </a:lnTo>
                  <a:lnTo>
                    <a:pt x="303276" y="1496949"/>
                  </a:lnTo>
                  <a:lnTo>
                    <a:pt x="404368" y="1496949"/>
                  </a:lnTo>
                  <a:lnTo>
                    <a:pt x="202184" y="1724152"/>
                  </a:lnTo>
                  <a:close/>
                </a:path>
              </a:pathLst>
            </a:custGeom>
            <a:solidFill>
              <a:srgbClr val="7030A0"/>
            </a:solidFill>
          </p:spPr>
          <p:txBody>
            <a:bodyPr/>
            <a:lstStyle/>
            <a:p>
              <a:endParaRPr lang="en-US"/>
            </a:p>
          </p:txBody>
        </p:sp>
        <p:sp>
          <p:nvSpPr>
            <p:cNvPr id="33" name="Freeform 33"/>
            <p:cNvSpPr/>
            <p:nvPr/>
          </p:nvSpPr>
          <p:spPr>
            <a:xfrm>
              <a:off x="-2540" y="0"/>
              <a:ext cx="477139" cy="1791843"/>
            </a:xfrm>
            <a:custGeom>
              <a:avLst/>
              <a:gdLst/>
              <a:ahLst/>
              <a:cxnLst/>
              <a:rect l="l" t="t" r="r" b="b"/>
              <a:pathLst>
                <a:path w="477139" h="1791843">
                  <a:moveTo>
                    <a:pt x="36449" y="1496949"/>
                  </a:moveTo>
                  <a:lnTo>
                    <a:pt x="137541" y="1496949"/>
                  </a:lnTo>
                  <a:lnTo>
                    <a:pt x="137541" y="1530858"/>
                  </a:lnTo>
                  <a:lnTo>
                    <a:pt x="103632" y="1530858"/>
                  </a:lnTo>
                  <a:lnTo>
                    <a:pt x="103632" y="33909"/>
                  </a:lnTo>
                  <a:cubicBezTo>
                    <a:pt x="103632" y="15113"/>
                    <a:pt x="118745" y="0"/>
                    <a:pt x="137541" y="0"/>
                  </a:cubicBezTo>
                  <a:lnTo>
                    <a:pt x="339725" y="0"/>
                  </a:lnTo>
                  <a:cubicBezTo>
                    <a:pt x="358394" y="0"/>
                    <a:pt x="373634" y="15113"/>
                    <a:pt x="373634" y="33909"/>
                  </a:cubicBezTo>
                  <a:lnTo>
                    <a:pt x="373634" y="1530858"/>
                  </a:lnTo>
                  <a:lnTo>
                    <a:pt x="339725" y="1530858"/>
                  </a:lnTo>
                  <a:lnTo>
                    <a:pt x="339725" y="1496949"/>
                  </a:lnTo>
                  <a:lnTo>
                    <a:pt x="440817" y="1496949"/>
                  </a:lnTo>
                  <a:cubicBezTo>
                    <a:pt x="454152" y="1496949"/>
                    <a:pt x="466217" y="1504823"/>
                    <a:pt x="471678" y="1517015"/>
                  </a:cubicBezTo>
                  <a:cubicBezTo>
                    <a:pt x="477139" y="1529207"/>
                    <a:pt x="474980" y="1543431"/>
                    <a:pt x="466090" y="1553337"/>
                  </a:cubicBezTo>
                  <a:lnTo>
                    <a:pt x="263906" y="1780540"/>
                  </a:lnTo>
                  <a:cubicBezTo>
                    <a:pt x="257429" y="1787779"/>
                    <a:pt x="248285" y="1791843"/>
                    <a:pt x="238633" y="1791843"/>
                  </a:cubicBezTo>
                  <a:cubicBezTo>
                    <a:pt x="228981" y="1791843"/>
                    <a:pt x="219710" y="1787652"/>
                    <a:pt x="213360" y="1780540"/>
                  </a:cubicBezTo>
                  <a:lnTo>
                    <a:pt x="11049" y="1553337"/>
                  </a:lnTo>
                  <a:cubicBezTo>
                    <a:pt x="2159" y="1543431"/>
                    <a:pt x="0" y="1529080"/>
                    <a:pt x="5461" y="1517015"/>
                  </a:cubicBezTo>
                  <a:cubicBezTo>
                    <a:pt x="10922" y="1504950"/>
                    <a:pt x="22987" y="1496949"/>
                    <a:pt x="36322" y="1496949"/>
                  </a:cubicBezTo>
                  <a:moveTo>
                    <a:pt x="36322" y="1564640"/>
                  </a:moveTo>
                  <a:lnTo>
                    <a:pt x="36322" y="1530731"/>
                  </a:lnTo>
                  <a:lnTo>
                    <a:pt x="61595" y="1508252"/>
                  </a:lnTo>
                  <a:lnTo>
                    <a:pt x="263779" y="1735455"/>
                  </a:lnTo>
                  <a:lnTo>
                    <a:pt x="238506" y="1757934"/>
                  </a:lnTo>
                  <a:lnTo>
                    <a:pt x="213233" y="1735455"/>
                  </a:lnTo>
                  <a:lnTo>
                    <a:pt x="415417" y="1508252"/>
                  </a:lnTo>
                  <a:lnTo>
                    <a:pt x="440690" y="1530731"/>
                  </a:lnTo>
                  <a:lnTo>
                    <a:pt x="440690" y="1564640"/>
                  </a:lnTo>
                  <a:lnTo>
                    <a:pt x="339725" y="1564640"/>
                  </a:lnTo>
                  <a:cubicBezTo>
                    <a:pt x="321056" y="1564640"/>
                    <a:pt x="305816" y="1549527"/>
                    <a:pt x="305816" y="1530731"/>
                  </a:cubicBezTo>
                  <a:lnTo>
                    <a:pt x="305816" y="33909"/>
                  </a:lnTo>
                  <a:lnTo>
                    <a:pt x="339725" y="33909"/>
                  </a:lnTo>
                  <a:lnTo>
                    <a:pt x="339725" y="67691"/>
                  </a:lnTo>
                  <a:lnTo>
                    <a:pt x="137541" y="67691"/>
                  </a:lnTo>
                  <a:lnTo>
                    <a:pt x="137541" y="33909"/>
                  </a:lnTo>
                  <a:lnTo>
                    <a:pt x="171450" y="33909"/>
                  </a:lnTo>
                  <a:lnTo>
                    <a:pt x="171450" y="1530858"/>
                  </a:lnTo>
                  <a:cubicBezTo>
                    <a:pt x="171450" y="1549527"/>
                    <a:pt x="156337" y="1564767"/>
                    <a:pt x="137541" y="1564767"/>
                  </a:cubicBezTo>
                  <a:lnTo>
                    <a:pt x="36449" y="1564767"/>
                  </a:lnTo>
                  <a:close/>
                </a:path>
              </a:pathLst>
            </a:custGeom>
            <a:solidFill>
              <a:srgbClr val="7030A0"/>
            </a:solidFill>
          </p:spPr>
          <p:txBody>
            <a:bodyPr/>
            <a:lstStyle/>
            <a:p>
              <a:endParaRPr lang="en-US"/>
            </a:p>
          </p:txBody>
        </p:sp>
      </p:grpSp>
      <p:grpSp>
        <p:nvGrpSpPr>
          <p:cNvPr id="34" name="Group 34"/>
          <p:cNvGrpSpPr/>
          <p:nvPr/>
        </p:nvGrpSpPr>
        <p:grpSpPr>
          <a:xfrm>
            <a:off x="13029156" y="3172426"/>
            <a:ext cx="13160412" cy="615554"/>
            <a:chOff x="0" y="0"/>
            <a:chExt cx="17547216" cy="820739"/>
          </a:xfrm>
        </p:grpSpPr>
        <p:sp>
          <p:nvSpPr>
            <p:cNvPr id="35" name="Freeform 35"/>
            <p:cNvSpPr/>
            <p:nvPr/>
          </p:nvSpPr>
          <p:spPr>
            <a:xfrm>
              <a:off x="0" y="0"/>
              <a:ext cx="17547216" cy="820739"/>
            </a:xfrm>
            <a:custGeom>
              <a:avLst/>
              <a:gdLst/>
              <a:ahLst/>
              <a:cxnLst/>
              <a:rect l="l" t="t" r="r" b="b"/>
              <a:pathLst>
                <a:path w="17547216" h="820739">
                  <a:moveTo>
                    <a:pt x="0" y="0"/>
                  </a:moveTo>
                  <a:lnTo>
                    <a:pt x="17547216" y="0"/>
                  </a:lnTo>
                  <a:lnTo>
                    <a:pt x="17547216" y="820739"/>
                  </a:lnTo>
                  <a:lnTo>
                    <a:pt x="0" y="820739"/>
                  </a:lnTo>
                  <a:close/>
                </a:path>
              </a:pathLst>
            </a:custGeom>
            <a:solidFill>
              <a:srgbClr val="000000">
                <a:alpha val="0"/>
              </a:srgbClr>
            </a:solidFill>
          </p:spPr>
          <p:txBody>
            <a:bodyPr/>
            <a:lstStyle/>
            <a:p>
              <a:endParaRPr lang="en-US"/>
            </a:p>
          </p:txBody>
        </p:sp>
        <p:sp>
          <p:nvSpPr>
            <p:cNvPr id="36" name="TextBox 36"/>
            <p:cNvSpPr txBox="1"/>
            <p:nvPr/>
          </p:nvSpPr>
          <p:spPr>
            <a:xfrm>
              <a:off x="0" y="0"/>
              <a:ext cx="17547216" cy="820739"/>
            </a:xfrm>
            <a:prstGeom prst="rect">
              <a:avLst/>
            </a:prstGeom>
          </p:spPr>
          <p:txBody>
            <a:bodyPr lIns="0" tIns="0" rIns="0" bIns="0" rtlCol="0" anchor="t"/>
            <a:lstStyle/>
            <a:p>
              <a:pPr marL="0" lvl="0" indent="0" algn="l">
                <a:lnSpc>
                  <a:spcPts val="3359"/>
                </a:lnSpc>
              </a:pPr>
              <a:r>
                <a:rPr lang="en-US" sz="2799" b="1">
                  <a:solidFill>
                    <a:srgbClr val="FF0000"/>
                  </a:solidFill>
                  <a:latin typeface="Source Sans Pro Bold"/>
                  <a:ea typeface="Source Sans Pro Bold"/>
                  <a:cs typeface="Source Sans Pro Bold"/>
                  <a:sym typeface="Source Sans Pro Bold"/>
                </a:rPr>
                <a:t>Aukštis</a:t>
              </a: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Valdovas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11448490" y="6625918"/>
            <a:ext cx="15498500" cy="1477328"/>
            <a:chOff x="0" y="0"/>
            <a:chExt cx="20664667" cy="1969771"/>
          </a:xfrm>
        </p:grpSpPr>
        <p:sp>
          <p:nvSpPr>
            <p:cNvPr id="13" name="Freeform 13"/>
            <p:cNvSpPr/>
            <p:nvPr/>
          </p:nvSpPr>
          <p:spPr>
            <a:xfrm>
              <a:off x="0" y="0"/>
              <a:ext cx="20664667" cy="1969771"/>
            </a:xfrm>
            <a:custGeom>
              <a:avLst/>
              <a:gdLst/>
              <a:ahLst/>
              <a:cxnLst/>
              <a:rect l="l" t="t" r="r" b="b"/>
              <a:pathLst>
                <a:path w="20664667" h="1969771">
                  <a:moveTo>
                    <a:pt x="0" y="0"/>
                  </a:moveTo>
                  <a:lnTo>
                    <a:pt x="20664667" y="0"/>
                  </a:lnTo>
                  <a:lnTo>
                    <a:pt x="20664667" y="1969771"/>
                  </a:lnTo>
                  <a:lnTo>
                    <a:pt x="0" y="1969771"/>
                  </a:lnTo>
                  <a:close/>
                </a:path>
              </a:pathLst>
            </a:custGeom>
            <a:solidFill>
              <a:srgbClr val="000000">
                <a:alpha val="0"/>
              </a:srgbClr>
            </a:solidFill>
          </p:spPr>
          <p:txBody>
            <a:bodyPr/>
            <a:lstStyle/>
            <a:p>
              <a:endParaRPr lang="en-US"/>
            </a:p>
          </p:txBody>
        </p:sp>
        <p:sp>
          <p:nvSpPr>
            <p:cNvPr id="14" name="TextBox 14"/>
            <p:cNvSpPr txBox="1"/>
            <p:nvPr/>
          </p:nvSpPr>
          <p:spPr>
            <a:xfrm>
              <a:off x="0" y="0"/>
              <a:ext cx="20664667" cy="1969771"/>
            </a:xfrm>
            <a:prstGeom prst="rect">
              <a:avLst/>
            </a:prstGeom>
          </p:spPr>
          <p:txBody>
            <a:bodyPr lIns="0" tIns="0" rIns="0" bIns="0" rtlCol="0" anchor="t"/>
            <a:lstStyle/>
            <a:p>
              <a:pPr marL="0" lvl="0" indent="0" algn="r">
                <a:lnSpc>
                  <a:spcPts val="3359"/>
                </a:lnSpc>
              </a:pPr>
              <a:r>
                <a:rPr lang="en-US" sz="2799" b="1">
                  <a:solidFill>
                    <a:srgbClr val="FF0000"/>
                  </a:solidFill>
                  <a:latin typeface="Source Sans Pro Bold"/>
                  <a:ea typeface="Source Sans Pro Bold"/>
                  <a:cs typeface="Source Sans Pro Bold"/>
                  <a:sym typeface="Source Sans Pro Bold"/>
                </a:rPr>
                <a:t>Objekto atstumas yra nuo liniuotės kampo </a:t>
              </a:r>
            </a:p>
          </p:txBody>
        </p:sp>
      </p:grpSp>
      <p:sp>
        <p:nvSpPr>
          <p:cNvPr id="15" name="Freeform 15"/>
          <p:cNvSpPr/>
          <p:nvPr/>
        </p:nvSpPr>
        <p:spPr>
          <a:xfrm>
            <a:off x="4059738" y="2506764"/>
            <a:ext cx="9679832" cy="5647806"/>
          </a:xfrm>
          <a:custGeom>
            <a:avLst/>
            <a:gdLst/>
            <a:ahLst/>
            <a:cxnLst/>
            <a:rect l="l" t="t" r="r" b="b"/>
            <a:pathLst>
              <a:path w="9679832" h="5647806">
                <a:moveTo>
                  <a:pt x="0" y="0"/>
                </a:moveTo>
                <a:lnTo>
                  <a:pt x="9679832" y="0"/>
                </a:lnTo>
                <a:lnTo>
                  <a:pt x="9679832" y="5647806"/>
                </a:lnTo>
                <a:lnTo>
                  <a:pt x="0" y="5647806"/>
                </a:lnTo>
                <a:lnTo>
                  <a:pt x="0" y="0"/>
                </a:lnTo>
                <a:close/>
              </a:path>
            </a:pathLst>
          </a:custGeom>
          <a:blipFill>
            <a:blip r:embed="rId7"/>
            <a:stretch>
              <a:fillRect/>
            </a:stretch>
          </a:blipFill>
        </p:spPr>
        <p:txBody>
          <a:bodyPr/>
          <a:lstStyle/>
          <a:p>
            <a:endParaRPr lang="en-US"/>
          </a:p>
        </p:txBody>
      </p:sp>
      <p:grpSp>
        <p:nvGrpSpPr>
          <p:cNvPr id="16" name="Group 16"/>
          <p:cNvGrpSpPr/>
          <p:nvPr/>
        </p:nvGrpSpPr>
        <p:grpSpPr>
          <a:xfrm rot="-7344298">
            <a:off x="4998524" y="6428492"/>
            <a:ext cx="354114" cy="1343922"/>
            <a:chOff x="0" y="0"/>
            <a:chExt cx="472152" cy="1791896"/>
          </a:xfrm>
        </p:grpSpPr>
        <p:sp>
          <p:nvSpPr>
            <p:cNvPr id="17" name="Freeform 17"/>
            <p:cNvSpPr/>
            <p:nvPr/>
          </p:nvSpPr>
          <p:spPr>
            <a:xfrm>
              <a:off x="33909" y="33909"/>
              <a:ext cx="404368" cy="1724152"/>
            </a:xfrm>
            <a:custGeom>
              <a:avLst/>
              <a:gdLst/>
              <a:ahLst/>
              <a:cxnLst/>
              <a:rect l="l" t="t" r="r" b="b"/>
              <a:pathLst>
                <a:path w="404368" h="1724152">
                  <a:moveTo>
                    <a:pt x="0" y="1496949"/>
                  </a:moveTo>
                  <a:lnTo>
                    <a:pt x="101092" y="1496949"/>
                  </a:lnTo>
                  <a:lnTo>
                    <a:pt x="101092" y="0"/>
                  </a:lnTo>
                  <a:lnTo>
                    <a:pt x="303276" y="0"/>
                  </a:lnTo>
                  <a:lnTo>
                    <a:pt x="303276" y="1496949"/>
                  </a:lnTo>
                  <a:lnTo>
                    <a:pt x="404368" y="1496949"/>
                  </a:lnTo>
                  <a:lnTo>
                    <a:pt x="202184" y="1724152"/>
                  </a:lnTo>
                  <a:close/>
                </a:path>
              </a:pathLst>
            </a:custGeom>
            <a:solidFill>
              <a:srgbClr val="7030A0"/>
            </a:solidFill>
          </p:spPr>
          <p:txBody>
            <a:bodyPr/>
            <a:lstStyle/>
            <a:p>
              <a:endParaRPr lang="en-US"/>
            </a:p>
          </p:txBody>
        </p:sp>
        <p:sp>
          <p:nvSpPr>
            <p:cNvPr id="18" name="Freeform 18"/>
            <p:cNvSpPr/>
            <p:nvPr/>
          </p:nvSpPr>
          <p:spPr>
            <a:xfrm>
              <a:off x="-2540" y="0"/>
              <a:ext cx="477139" cy="1791843"/>
            </a:xfrm>
            <a:custGeom>
              <a:avLst/>
              <a:gdLst/>
              <a:ahLst/>
              <a:cxnLst/>
              <a:rect l="l" t="t" r="r" b="b"/>
              <a:pathLst>
                <a:path w="477139" h="1791843">
                  <a:moveTo>
                    <a:pt x="36449" y="1496949"/>
                  </a:moveTo>
                  <a:lnTo>
                    <a:pt x="137541" y="1496949"/>
                  </a:lnTo>
                  <a:lnTo>
                    <a:pt x="137541" y="1530858"/>
                  </a:lnTo>
                  <a:lnTo>
                    <a:pt x="103632" y="1530858"/>
                  </a:lnTo>
                  <a:lnTo>
                    <a:pt x="103632" y="33909"/>
                  </a:lnTo>
                  <a:cubicBezTo>
                    <a:pt x="103632" y="15113"/>
                    <a:pt x="118745" y="0"/>
                    <a:pt x="137541" y="0"/>
                  </a:cubicBezTo>
                  <a:lnTo>
                    <a:pt x="339725" y="0"/>
                  </a:lnTo>
                  <a:cubicBezTo>
                    <a:pt x="358394" y="0"/>
                    <a:pt x="373634" y="15113"/>
                    <a:pt x="373634" y="33909"/>
                  </a:cubicBezTo>
                  <a:lnTo>
                    <a:pt x="373634" y="1530858"/>
                  </a:lnTo>
                  <a:lnTo>
                    <a:pt x="339725" y="1530858"/>
                  </a:lnTo>
                  <a:lnTo>
                    <a:pt x="339725" y="1496949"/>
                  </a:lnTo>
                  <a:lnTo>
                    <a:pt x="440817" y="1496949"/>
                  </a:lnTo>
                  <a:cubicBezTo>
                    <a:pt x="454152" y="1496949"/>
                    <a:pt x="466217" y="1504823"/>
                    <a:pt x="471678" y="1517015"/>
                  </a:cubicBezTo>
                  <a:cubicBezTo>
                    <a:pt x="477139" y="1529207"/>
                    <a:pt x="474980" y="1543431"/>
                    <a:pt x="466090" y="1553337"/>
                  </a:cubicBezTo>
                  <a:lnTo>
                    <a:pt x="263906" y="1780540"/>
                  </a:lnTo>
                  <a:cubicBezTo>
                    <a:pt x="257429" y="1787779"/>
                    <a:pt x="248285" y="1791843"/>
                    <a:pt x="238633" y="1791843"/>
                  </a:cubicBezTo>
                  <a:cubicBezTo>
                    <a:pt x="228981" y="1791843"/>
                    <a:pt x="219710" y="1787652"/>
                    <a:pt x="213360" y="1780540"/>
                  </a:cubicBezTo>
                  <a:lnTo>
                    <a:pt x="11049" y="1553337"/>
                  </a:lnTo>
                  <a:cubicBezTo>
                    <a:pt x="2159" y="1543431"/>
                    <a:pt x="0" y="1529080"/>
                    <a:pt x="5461" y="1517015"/>
                  </a:cubicBezTo>
                  <a:cubicBezTo>
                    <a:pt x="10922" y="1504950"/>
                    <a:pt x="22987" y="1496949"/>
                    <a:pt x="36322" y="1496949"/>
                  </a:cubicBezTo>
                  <a:moveTo>
                    <a:pt x="36322" y="1564640"/>
                  </a:moveTo>
                  <a:lnTo>
                    <a:pt x="36322" y="1530731"/>
                  </a:lnTo>
                  <a:lnTo>
                    <a:pt x="61595" y="1508252"/>
                  </a:lnTo>
                  <a:lnTo>
                    <a:pt x="263779" y="1735455"/>
                  </a:lnTo>
                  <a:lnTo>
                    <a:pt x="238506" y="1757934"/>
                  </a:lnTo>
                  <a:lnTo>
                    <a:pt x="213233" y="1735455"/>
                  </a:lnTo>
                  <a:lnTo>
                    <a:pt x="415417" y="1508252"/>
                  </a:lnTo>
                  <a:lnTo>
                    <a:pt x="440690" y="1530731"/>
                  </a:lnTo>
                  <a:lnTo>
                    <a:pt x="440690" y="1564640"/>
                  </a:lnTo>
                  <a:lnTo>
                    <a:pt x="339725" y="1564640"/>
                  </a:lnTo>
                  <a:cubicBezTo>
                    <a:pt x="321056" y="1564640"/>
                    <a:pt x="305816" y="1549527"/>
                    <a:pt x="305816" y="1530731"/>
                  </a:cubicBezTo>
                  <a:lnTo>
                    <a:pt x="305816" y="33909"/>
                  </a:lnTo>
                  <a:lnTo>
                    <a:pt x="339725" y="33909"/>
                  </a:lnTo>
                  <a:lnTo>
                    <a:pt x="339725" y="67691"/>
                  </a:lnTo>
                  <a:lnTo>
                    <a:pt x="137541" y="67691"/>
                  </a:lnTo>
                  <a:lnTo>
                    <a:pt x="137541" y="33909"/>
                  </a:lnTo>
                  <a:lnTo>
                    <a:pt x="171450" y="33909"/>
                  </a:lnTo>
                  <a:lnTo>
                    <a:pt x="171450" y="1530858"/>
                  </a:lnTo>
                  <a:cubicBezTo>
                    <a:pt x="171450" y="1549527"/>
                    <a:pt x="156337" y="1564767"/>
                    <a:pt x="137541" y="1564767"/>
                  </a:cubicBezTo>
                  <a:lnTo>
                    <a:pt x="36449" y="1564767"/>
                  </a:lnTo>
                  <a:close/>
                </a:path>
              </a:pathLst>
            </a:custGeom>
            <a:solidFill>
              <a:srgbClr val="7030A0"/>
            </a:solidFill>
          </p:spPr>
          <p:txBody>
            <a:bodyPr/>
            <a:lstStyle/>
            <a:p>
              <a:endParaRPr lang="en-US"/>
            </a:p>
          </p:txBody>
        </p:sp>
      </p:grpSp>
      <p:grpSp>
        <p:nvGrpSpPr>
          <p:cNvPr id="19" name="Group 19"/>
          <p:cNvGrpSpPr/>
          <p:nvPr/>
        </p:nvGrpSpPr>
        <p:grpSpPr>
          <a:xfrm rot="-7344298">
            <a:off x="3744218" y="5479422"/>
            <a:ext cx="354114" cy="1343922"/>
            <a:chOff x="0" y="0"/>
            <a:chExt cx="472152" cy="1791896"/>
          </a:xfrm>
        </p:grpSpPr>
        <p:sp>
          <p:nvSpPr>
            <p:cNvPr id="20" name="Freeform 20"/>
            <p:cNvSpPr/>
            <p:nvPr/>
          </p:nvSpPr>
          <p:spPr>
            <a:xfrm>
              <a:off x="33909" y="33909"/>
              <a:ext cx="404368" cy="1724152"/>
            </a:xfrm>
            <a:custGeom>
              <a:avLst/>
              <a:gdLst/>
              <a:ahLst/>
              <a:cxnLst/>
              <a:rect l="l" t="t" r="r" b="b"/>
              <a:pathLst>
                <a:path w="404368" h="1724152">
                  <a:moveTo>
                    <a:pt x="0" y="1496949"/>
                  </a:moveTo>
                  <a:lnTo>
                    <a:pt x="101092" y="1496949"/>
                  </a:lnTo>
                  <a:lnTo>
                    <a:pt x="101092" y="0"/>
                  </a:lnTo>
                  <a:lnTo>
                    <a:pt x="303276" y="0"/>
                  </a:lnTo>
                  <a:lnTo>
                    <a:pt x="303276" y="1496949"/>
                  </a:lnTo>
                  <a:lnTo>
                    <a:pt x="404368" y="1496949"/>
                  </a:lnTo>
                  <a:lnTo>
                    <a:pt x="202184" y="1724152"/>
                  </a:lnTo>
                  <a:close/>
                </a:path>
              </a:pathLst>
            </a:custGeom>
            <a:solidFill>
              <a:srgbClr val="7030A0"/>
            </a:solidFill>
          </p:spPr>
          <p:txBody>
            <a:bodyPr/>
            <a:lstStyle/>
            <a:p>
              <a:endParaRPr lang="en-US"/>
            </a:p>
          </p:txBody>
        </p:sp>
        <p:sp>
          <p:nvSpPr>
            <p:cNvPr id="21" name="Freeform 21"/>
            <p:cNvSpPr/>
            <p:nvPr/>
          </p:nvSpPr>
          <p:spPr>
            <a:xfrm>
              <a:off x="-2540" y="0"/>
              <a:ext cx="477139" cy="1791843"/>
            </a:xfrm>
            <a:custGeom>
              <a:avLst/>
              <a:gdLst/>
              <a:ahLst/>
              <a:cxnLst/>
              <a:rect l="l" t="t" r="r" b="b"/>
              <a:pathLst>
                <a:path w="477139" h="1791843">
                  <a:moveTo>
                    <a:pt x="36449" y="1496949"/>
                  </a:moveTo>
                  <a:lnTo>
                    <a:pt x="137541" y="1496949"/>
                  </a:lnTo>
                  <a:lnTo>
                    <a:pt x="137541" y="1530858"/>
                  </a:lnTo>
                  <a:lnTo>
                    <a:pt x="103632" y="1530858"/>
                  </a:lnTo>
                  <a:lnTo>
                    <a:pt x="103632" y="33909"/>
                  </a:lnTo>
                  <a:cubicBezTo>
                    <a:pt x="103632" y="15113"/>
                    <a:pt x="118745" y="0"/>
                    <a:pt x="137541" y="0"/>
                  </a:cubicBezTo>
                  <a:lnTo>
                    <a:pt x="339725" y="0"/>
                  </a:lnTo>
                  <a:cubicBezTo>
                    <a:pt x="358394" y="0"/>
                    <a:pt x="373634" y="15113"/>
                    <a:pt x="373634" y="33909"/>
                  </a:cubicBezTo>
                  <a:lnTo>
                    <a:pt x="373634" y="1530858"/>
                  </a:lnTo>
                  <a:lnTo>
                    <a:pt x="339725" y="1530858"/>
                  </a:lnTo>
                  <a:lnTo>
                    <a:pt x="339725" y="1496949"/>
                  </a:lnTo>
                  <a:lnTo>
                    <a:pt x="440817" y="1496949"/>
                  </a:lnTo>
                  <a:cubicBezTo>
                    <a:pt x="454152" y="1496949"/>
                    <a:pt x="466217" y="1504823"/>
                    <a:pt x="471678" y="1517015"/>
                  </a:cubicBezTo>
                  <a:cubicBezTo>
                    <a:pt x="477139" y="1529207"/>
                    <a:pt x="474980" y="1543431"/>
                    <a:pt x="466090" y="1553337"/>
                  </a:cubicBezTo>
                  <a:lnTo>
                    <a:pt x="263906" y="1780540"/>
                  </a:lnTo>
                  <a:cubicBezTo>
                    <a:pt x="257429" y="1787779"/>
                    <a:pt x="248285" y="1791843"/>
                    <a:pt x="238633" y="1791843"/>
                  </a:cubicBezTo>
                  <a:cubicBezTo>
                    <a:pt x="228981" y="1791843"/>
                    <a:pt x="219710" y="1787652"/>
                    <a:pt x="213360" y="1780540"/>
                  </a:cubicBezTo>
                  <a:lnTo>
                    <a:pt x="11049" y="1553337"/>
                  </a:lnTo>
                  <a:cubicBezTo>
                    <a:pt x="2159" y="1543431"/>
                    <a:pt x="0" y="1529080"/>
                    <a:pt x="5461" y="1517015"/>
                  </a:cubicBezTo>
                  <a:cubicBezTo>
                    <a:pt x="10922" y="1504950"/>
                    <a:pt x="22987" y="1496949"/>
                    <a:pt x="36322" y="1496949"/>
                  </a:cubicBezTo>
                  <a:moveTo>
                    <a:pt x="36322" y="1564640"/>
                  </a:moveTo>
                  <a:lnTo>
                    <a:pt x="36322" y="1530731"/>
                  </a:lnTo>
                  <a:lnTo>
                    <a:pt x="61595" y="1508252"/>
                  </a:lnTo>
                  <a:lnTo>
                    <a:pt x="263779" y="1735455"/>
                  </a:lnTo>
                  <a:lnTo>
                    <a:pt x="238506" y="1757934"/>
                  </a:lnTo>
                  <a:lnTo>
                    <a:pt x="213233" y="1735455"/>
                  </a:lnTo>
                  <a:lnTo>
                    <a:pt x="415417" y="1508252"/>
                  </a:lnTo>
                  <a:lnTo>
                    <a:pt x="440690" y="1530731"/>
                  </a:lnTo>
                  <a:lnTo>
                    <a:pt x="440690" y="1564640"/>
                  </a:lnTo>
                  <a:lnTo>
                    <a:pt x="339725" y="1564640"/>
                  </a:lnTo>
                  <a:cubicBezTo>
                    <a:pt x="321056" y="1564640"/>
                    <a:pt x="305816" y="1549527"/>
                    <a:pt x="305816" y="1530731"/>
                  </a:cubicBezTo>
                  <a:lnTo>
                    <a:pt x="305816" y="33909"/>
                  </a:lnTo>
                  <a:lnTo>
                    <a:pt x="339725" y="33909"/>
                  </a:lnTo>
                  <a:lnTo>
                    <a:pt x="339725" y="67691"/>
                  </a:lnTo>
                  <a:lnTo>
                    <a:pt x="137541" y="67691"/>
                  </a:lnTo>
                  <a:lnTo>
                    <a:pt x="137541" y="33909"/>
                  </a:lnTo>
                  <a:lnTo>
                    <a:pt x="171450" y="33909"/>
                  </a:lnTo>
                  <a:lnTo>
                    <a:pt x="171450" y="1530858"/>
                  </a:lnTo>
                  <a:cubicBezTo>
                    <a:pt x="171450" y="1549527"/>
                    <a:pt x="156337" y="1564767"/>
                    <a:pt x="137541" y="1564767"/>
                  </a:cubicBezTo>
                  <a:lnTo>
                    <a:pt x="36449" y="1564767"/>
                  </a:lnTo>
                  <a:close/>
                </a:path>
              </a:pathLst>
            </a:custGeom>
            <a:solidFill>
              <a:srgbClr val="7030A0"/>
            </a:solidFill>
          </p:spPr>
          <p:txBody>
            <a:bodyPr/>
            <a:lstStyle/>
            <a:p>
              <a:endParaRPr lang="en-US"/>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Kaip redaguoti matavimus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3745020" y="7687208"/>
            <a:ext cx="16933760" cy="738664"/>
            <a:chOff x="0" y="0"/>
            <a:chExt cx="22578347" cy="984885"/>
          </a:xfrm>
        </p:grpSpPr>
        <p:sp>
          <p:nvSpPr>
            <p:cNvPr id="13" name="Freeform 13"/>
            <p:cNvSpPr/>
            <p:nvPr/>
          </p:nvSpPr>
          <p:spPr>
            <a:xfrm>
              <a:off x="0" y="0"/>
              <a:ext cx="22578347" cy="984885"/>
            </a:xfrm>
            <a:custGeom>
              <a:avLst/>
              <a:gdLst/>
              <a:ahLst/>
              <a:cxnLst/>
              <a:rect l="l" t="t" r="r" b="b"/>
              <a:pathLst>
                <a:path w="22578347" h="984885">
                  <a:moveTo>
                    <a:pt x="0" y="0"/>
                  </a:moveTo>
                  <a:lnTo>
                    <a:pt x="22578347" y="0"/>
                  </a:lnTo>
                  <a:lnTo>
                    <a:pt x="22578347" y="984885"/>
                  </a:lnTo>
                  <a:lnTo>
                    <a:pt x="0" y="984885"/>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994410"/>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Spustelėkite numerį ir įveskite, ką norite. </a:t>
              </a:r>
            </a:p>
          </p:txBody>
        </p:sp>
      </p:grpSp>
      <p:sp>
        <p:nvSpPr>
          <p:cNvPr id="15" name="Freeform 15"/>
          <p:cNvSpPr/>
          <p:nvPr/>
        </p:nvSpPr>
        <p:spPr>
          <a:xfrm>
            <a:off x="1692126" y="3052926"/>
            <a:ext cx="6625044" cy="3697940"/>
          </a:xfrm>
          <a:custGeom>
            <a:avLst/>
            <a:gdLst/>
            <a:ahLst/>
            <a:cxnLst/>
            <a:rect l="l" t="t" r="r" b="b"/>
            <a:pathLst>
              <a:path w="6625044" h="3697940">
                <a:moveTo>
                  <a:pt x="0" y="0"/>
                </a:moveTo>
                <a:lnTo>
                  <a:pt x="6625044" y="0"/>
                </a:lnTo>
                <a:lnTo>
                  <a:pt x="6625044" y="3697940"/>
                </a:lnTo>
                <a:lnTo>
                  <a:pt x="0" y="3697940"/>
                </a:lnTo>
                <a:lnTo>
                  <a:pt x="0" y="0"/>
                </a:lnTo>
                <a:close/>
              </a:path>
            </a:pathLst>
          </a:custGeom>
          <a:blipFill>
            <a:blip r:embed="rId7"/>
            <a:stretch>
              <a:fillRect/>
            </a:stretch>
          </a:blipFill>
        </p:spPr>
        <p:txBody>
          <a:bodyPr/>
          <a:lstStyle/>
          <a:p>
            <a:endParaRPr lang="en-US"/>
          </a:p>
        </p:txBody>
      </p:sp>
      <p:sp>
        <p:nvSpPr>
          <p:cNvPr id="16" name="Freeform 16"/>
          <p:cNvSpPr/>
          <p:nvPr/>
        </p:nvSpPr>
        <p:spPr>
          <a:xfrm>
            <a:off x="9396126" y="3052926"/>
            <a:ext cx="7191410" cy="3707122"/>
          </a:xfrm>
          <a:custGeom>
            <a:avLst/>
            <a:gdLst/>
            <a:ahLst/>
            <a:cxnLst/>
            <a:rect l="l" t="t" r="r" b="b"/>
            <a:pathLst>
              <a:path w="7191410" h="3707122">
                <a:moveTo>
                  <a:pt x="0" y="0"/>
                </a:moveTo>
                <a:lnTo>
                  <a:pt x="7191410" y="0"/>
                </a:lnTo>
                <a:lnTo>
                  <a:pt x="7191410" y="3707122"/>
                </a:lnTo>
                <a:lnTo>
                  <a:pt x="0" y="3707122"/>
                </a:lnTo>
                <a:lnTo>
                  <a:pt x="0" y="0"/>
                </a:lnTo>
                <a:close/>
              </a:path>
            </a:pathLst>
          </a:custGeom>
          <a:blipFill>
            <a:blip r:embed="rId8"/>
            <a:stretch>
              <a:fillRect/>
            </a:stretch>
          </a:blipFill>
        </p:spPr>
        <p:txBody>
          <a:bodyPr/>
          <a:lstStyle/>
          <a:p>
            <a:endParaRPr lang="en-US"/>
          </a:p>
        </p:txBody>
      </p:sp>
      <p:grpSp>
        <p:nvGrpSpPr>
          <p:cNvPr id="17" name="Group 17"/>
          <p:cNvGrpSpPr/>
          <p:nvPr/>
        </p:nvGrpSpPr>
        <p:grpSpPr>
          <a:xfrm rot="3205539">
            <a:off x="5894818" y="4719416"/>
            <a:ext cx="1046224" cy="1474684"/>
            <a:chOff x="0" y="0"/>
            <a:chExt cx="1394965" cy="1966245"/>
          </a:xfrm>
        </p:grpSpPr>
        <p:sp>
          <p:nvSpPr>
            <p:cNvPr id="18" name="Freeform 18"/>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9" name="Freeform 19"/>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20" name="Group 20"/>
          <p:cNvGrpSpPr/>
          <p:nvPr/>
        </p:nvGrpSpPr>
        <p:grpSpPr>
          <a:xfrm rot="3205539">
            <a:off x="13562944" y="4684236"/>
            <a:ext cx="1046224" cy="1474684"/>
            <a:chOff x="0" y="0"/>
            <a:chExt cx="1394965" cy="1966245"/>
          </a:xfrm>
        </p:grpSpPr>
        <p:sp>
          <p:nvSpPr>
            <p:cNvPr id="21" name="Freeform 21"/>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22" name="Freeform 22"/>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Valdovas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12" name="Freeform 12"/>
          <p:cNvSpPr/>
          <p:nvPr/>
        </p:nvSpPr>
        <p:spPr>
          <a:xfrm>
            <a:off x="530468" y="4112218"/>
            <a:ext cx="5690434" cy="3063980"/>
          </a:xfrm>
          <a:custGeom>
            <a:avLst/>
            <a:gdLst/>
            <a:ahLst/>
            <a:cxnLst/>
            <a:rect l="l" t="t" r="r" b="b"/>
            <a:pathLst>
              <a:path w="5690434" h="3063980">
                <a:moveTo>
                  <a:pt x="0" y="0"/>
                </a:moveTo>
                <a:lnTo>
                  <a:pt x="5690434" y="0"/>
                </a:lnTo>
                <a:lnTo>
                  <a:pt x="5690434" y="3063980"/>
                </a:lnTo>
                <a:lnTo>
                  <a:pt x="0" y="3063980"/>
                </a:lnTo>
                <a:lnTo>
                  <a:pt x="0" y="0"/>
                </a:lnTo>
                <a:close/>
              </a:path>
            </a:pathLst>
          </a:custGeom>
          <a:blipFill>
            <a:blip r:embed="rId7"/>
            <a:stretch>
              <a:fillRect b="-5673"/>
            </a:stretch>
          </a:blipFill>
        </p:spPr>
        <p:txBody>
          <a:bodyPr/>
          <a:lstStyle/>
          <a:p>
            <a:endParaRPr lang="en-US"/>
          </a:p>
        </p:txBody>
      </p:sp>
      <p:sp>
        <p:nvSpPr>
          <p:cNvPr id="13" name="Freeform 13"/>
          <p:cNvSpPr/>
          <p:nvPr/>
        </p:nvSpPr>
        <p:spPr>
          <a:xfrm>
            <a:off x="6537270" y="4112218"/>
            <a:ext cx="4856118" cy="3063980"/>
          </a:xfrm>
          <a:custGeom>
            <a:avLst/>
            <a:gdLst/>
            <a:ahLst/>
            <a:cxnLst/>
            <a:rect l="l" t="t" r="r" b="b"/>
            <a:pathLst>
              <a:path w="4856118" h="3063980">
                <a:moveTo>
                  <a:pt x="0" y="0"/>
                </a:moveTo>
                <a:lnTo>
                  <a:pt x="4856118" y="0"/>
                </a:lnTo>
                <a:lnTo>
                  <a:pt x="4856118" y="3063980"/>
                </a:lnTo>
                <a:lnTo>
                  <a:pt x="0" y="3063980"/>
                </a:lnTo>
                <a:lnTo>
                  <a:pt x="0" y="0"/>
                </a:lnTo>
                <a:close/>
              </a:path>
            </a:pathLst>
          </a:custGeom>
          <a:blipFill>
            <a:blip r:embed="rId8"/>
            <a:stretch>
              <a:fillRect/>
            </a:stretch>
          </a:blipFill>
        </p:spPr>
        <p:txBody>
          <a:bodyPr/>
          <a:lstStyle/>
          <a:p>
            <a:endParaRPr lang="en-US"/>
          </a:p>
        </p:txBody>
      </p:sp>
      <p:sp>
        <p:nvSpPr>
          <p:cNvPr id="14" name="Freeform 14"/>
          <p:cNvSpPr/>
          <p:nvPr/>
        </p:nvSpPr>
        <p:spPr>
          <a:xfrm>
            <a:off x="11911336" y="4112220"/>
            <a:ext cx="5818188" cy="3063978"/>
          </a:xfrm>
          <a:custGeom>
            <a:avLst/>
            <a:gdLst/>
            <a:ahLst/>
            <a:cxnLst/>
            <a:rect l="l" t="t" r="r" b="b"/>
            <a:pathLst>
              <a:path w="5818188" h="3063978">
                <a:moveTo>
                  <a:pt x="0" y="0"/>
                </a:moveTo>
                <a:lnTo>
                  <a:pt x="5818188" y="0"/>
                </a:lnTo>
                <a:lnTo>
                  <a:pt x="5818188" y="3063978"/>
                </a:lnTo>
                <a:lnTo>
                  <a:pt x="0" y="3063978"/>
                </a:lnTo>
                <a:lnTo>
                  <a:pt x="0" y="0"/>
                </a:lnTo>
                <a:close/>
              </a:path>
            </a:pathLst>
          </a:custGeom>
          <a:blipFill>
            <a:blip r:embed="rId9"/>
            <a:stretch>
              <a:fillRect b="-4596"/>
            </a:stretch>
          </a:blipFill>
        </p:spPr>
        <p:txBody>
          <a:bodyPr/>
          <a:lstStyle/>
          <a:p>
            <a:endParaRPr lang="en-US"/>
          </a:p>
        </p:txBody>
      </p:sp>
      <p:grpSp>
        <p:nvGrpSpPr>
          <p:cNvPr id="15" name="Group 15"/>
          <p:cNvGrpSpPr/>
          <p:nvPr/>
        </p:nvGrpSpPr>
        <p:grpSpPr>
          <a:xfrm rot="-8511768">
            <a:off x="217232" y="7168614"/>
            <a:ext cx="528152" cy="1264842"/>
            <a:chOff x="0" y="0"/>
            <a:chExt cx="704203" cy="1686456"/>
          </a:xfrm>
        </p:grpSpPr>
        <p:sp>
          <p:nvSpPr>
            <p:cNvPr id="16" name="Freeform 16"/>
            <p:cNvSpPr/>
            <p:nvPr/>
          </p:nvSpPr>
          <p:spPr>
            <a:xfrm>
              <a:off x="33909" y="33909"/>
              <a:ext cx="636397" cy="1618742"/>
            </a:xfrm>
            <a:custGeom>
              <a:avLst/>
              <a:gdLst/>
              <a:ahLst/>
              <a:cxnLst/>
              <a:rect l="l" t="t" r="r" b="b"/>
              <a:pathLst>
                <a:path w="636397" h="1618742">
                  <a:moveTo>
                    <a:pt x="0" y="1280668"/>
                  </a:moveTo>
                  <a:lnTo>
                    <a:pt x="159131" y="1280668"/>
                  </a:lnTo>
                  <a:lnTo>
                    <a:pt x="159131" y="0"/>
                  </a:lnTo>
                  <a:lnTo>
                    <a:pt x="477266" y="0"/>
                  </a:lnTo>
                  <a:lnTo>
                    <a:pt x="477266" y="1280668"/>
                  </a:lnTo>
                  <a:lnTo>
                    <a:pt x="636397" y="1280668"/>
                  </a:lnTo>
                  <a:lnTo>
                    <a:pt x="318135" y="1618742"/>
                  </a:lnTo>
                  <a:close/>
                </a:path>
              </a:pathLst>
            </a:custGeom>
            <a:solidFill>
              <a:srgbClr val="7030A0"/>
            </a:solidFill>
          </p:spPr>
          <p:txBody>
            <a:bodyPr/>
            <a:lstStyle/>
            <a:p>
              <a:endParaRPr lang="en-US"/>
            </a:p>
          </p:txBody>
        </p:sp>
        <p:sp>
          <p:nvSpPr>
            <p:cNvPr id="17" name="Freeform 17"/>
            <p:cNvSpPr/>
            <p:nvPr/>
          </p:nvSpPr>
          <p:spPr>
            <a:xfrm>
              <a:off x="-2540" y="0"/>
              <a:ext cx="709295" cy="1686433"/>
            </a:xfrm>
            <a:custGeom>
              <a:avLst/>
              <a:gdLst/>
              <a:ahLst/>
              <a:cxnLst/>
              <a:rect l="l" t="t" r="r" b="b"/>
              <a:pathLst>
                <a:path w="709295" h="1686433">
                  <a:moveTo>
                    <a:pt x="36449" y="1280795"/>
                  </a:moveTo>
                  <a:lnTo>
                    <a:pt x="195580" y="1280795"/>
                  </a:lnTo>
                  <a:lnTo>
                    <a:pt x="195580" y="1314704"/>
                  </a:lnTo>
                  <a:lnTo>
                    <a:pt x="161671" y="1314704"/>
                  </a:lnTo>
                  <a:lnTo>
                    <a:pt x="161671" y="33909"/>
                  </a:lnTo>
                  <a:cubicBezTo>
                    <a:pt x="161671" y="15113"/>
                    <a:pt x="176784" y="0"/>
                    <a:pt x="195580" y="0"/>
                  </a:cubicBezTo>
                  <a:lnTo>
                    <a:pt x="513715" y="0"/>
                  </a:lnTo>
                  <a:cubicBezTo>
                    <a:pt x="532384" y="0"/>
                    <a:pt x="547624" y="15113"/>
                    <a:pt x="547624" y="33909"/>
                  </a:cubicBezTo>
                  <a:lnTo>
                    <a:pt x="547624" y="1314577"/>
                  </a:lnTo>
                  <a:lnTo>
                    <a:pt x="513715" y="1314577"/>
                  </a:lnTo>
                  <a:lnTo>
                    <a:pt x="513715" y="1280668"/>
                  </a:lnTo>
                  <a:lnTo>
                    <a:pt x="672846" y="1280668"/>
                  </a:lnTo>
                  <a:cubicBezTo>
                    <a:pt x="686308" y="1280668"/>
                    <a:pt x="698627" y="1288669"/>
                    <a:pt x="703961" y="1301115"/>
                  </a:cubicBezTo>
                  <a:cubicBezTo>
                    <a:pt x="709295" y="1313561"/>
                    <a:pt x="706755" y="1327912"/>
                    <a:pt x="697484" y="1337818"/>
                  </a:cubicBezTo>
                  <a:lnTo>
                    <a:pt x="379349" y="1675765"/>
                  </a:lnTo>
                  <a:cubicBezTo>
                    <a:pt x="372999" y="1682623"/>
                    <a:pt x="363982" y="1686433"/>
                    <a:pt x="354711" y="1686433"/>
                  </a:cubicBezTo>
                  <a:cubicBezTo>
                    <a:pt x="345440" y="1686433"/>
                    <a:pt x="336423" y="1682623"/>
                    <a:pt x="330073" y="1675765"/>
                  </a:cubicBezTo>
                  <a:lnTo>
                    <a:pt x="11811" y="1337818"/>
                  </a:lnTo>
                  <a:cubicBezTo>
                    <a:pt x="2540" y="1328039"/>
                    <a:pt x="0" y="1313561"/>
                    <a:pt x="5334" y="1301115"/>
                  </a:cubicBezTo>
                  <a:cubicBezTo>
                    <a:pt x="10668" y="1288669"/>
                    <a:pt x="22860" y="1280668"/>
                    <a:pt x="36449" y="1280668"/>
                  </a:cubicBezTo>
                  <a:moveTo>
                    <a:pt x="36449" y="1348359"/>
                  </a:moveTo>
                  <a:lnTo>
                    <a:pt x="36449" y="1314450"/>
                  </a:lnTo>
                  <a:lnTo>
                    <a:pt x="61087" y="1291209"/>
                  </a:lnTo>
                  <a:lnTo>
                    <a:pt x="379349" y="1629410"/>
                  </a:lnTo>
                  <a:lnTo>
                    <a:pt x="354711" y="1652651"/>
                  </a:lnTo>
                  <a:lnTo>
                    <a:pt x="330073" y="1629410"/>
                  </a:lnTo>
                  <a:lnTo>
                    <a:pt x="648335" y="1291463"/>
                  </a:lnTo>
                  <a:lnTo>
                    <a:pt x="672973" y="1314704"/>
                  </a:lnTo>
                  <a:lnTo>
                    <a:pt x="672973" y="1348613"/>
                  </a:lnTo>
                  <a:lnTo>
                    <a:pt x="513715" y="1348613"/>
                  </a:lnTo>
                  <a:cubicBezTo>
                    <a:pt x="495046" y="1348613"/>
                    <a:pt x="479806" y="1333500"/>
                    <a:pt x="479806" y="1314704"/>
                  </a:cubicBezTo>
                  <a:lnTo>
                    <a:pt x="479806" y="33909"/>
                  </a:lnTo>
                  <a:lnTo>
                    <a:pt x="513715" y="33909"/>
                  </a:lnTo>
                  <a:lnTo>
                    <a:pt x="513715" y="67691"/>
                  </a:lnTo>
                  <a:lnTo>
                    <a:pt x="195580" y="67691"/>
                  </a:lnTo>
                  <a:lnTo>
                    <a:pt x="195580" y="33909"/>
                  </a:lnTo>
                  <a:lnTo>
                    <a:pt x="229489" y="33909"/>
                  </a:lnTo>
                  <a:lnTo>
                    <a:pt x="229489" y="1314577"/>
                  </a:lnTo>
                  <a:cubicBezTo>
                    <a:pt x="229489" y="1333246"/>
                    <a:pt x="214376" y="1348486"/>
                    <a:pt x="195580" y="1348486"/>
                  </a:cubicBezTo>
                  <a:lnTo>
                    <a:pt x="36449" y="1348486"/>
                  </a:lnTo>
                  <a:close/>
                </a:path>
              </a:pathLst>
            </a:custGeom>
            <a:solidFill>
              <a:srgbClr val="7030A0"/>
            </a:solidFill>
          </p:spPr>
          <p:txBody>
            <a:bodyPr/>
            <a:lstStyle/>
            <a:p>
              <a:endParaRPr lang="en-US"/>
            </a:p>
          </p:txBody>
        </p:sp>
      </p:grpSp>
      <p:grpSp>
        <p:nvGrpSpPr>
          <p:cNvPr id="18" name="Group 18"/>
          <p:cNvGrpSpPr/>
          <p:nvPr/>
        </p:nvGrpSpPr>
        <p:grpSpPr>
          <a:xfrm rot="-8511768">
            <a:off x="6213542" y="7156716"/>
            <a:ext cx="528152" cy="1264842"/>
            <a:chOff x="0" y="0"/>
            <a:chExt cx="704203" cy="1686456"/>
          </a:xfrm>
        </p:grpSpPr>
        <p:sp>
          <p:nvSpPr>
            <p:cNvPr id="19" name="Freeform 19"/>
            <p:cNvSpPr/>
            <p:nvPr/>
          </p:nvSpPr>
          <p:spPr>
            <a:xfrm>
              <a:off x="33909" y="33909"/>
              <a:ext cx="636397" cy="1618742"/>
            </a:xfrm>
            <a:custGeom>
              <a:avLst/>
              <a:gdLst/>
              <a:ahLst/>
              <a:cxnLst/>
              <a:rect l="l" t="t" r="r" b="b"/>
              <a:pathLst>
                <a:path w="636397" h="1618742">
                  <a:moveTo>
                    <a:pt x="0" y="1280668"/>
                  </a:moveTo>
                  <a:lnTo>
                    <a:pt x="159131" y="1280668"/>
                  </a:lnTo>
                  <a:lnTo>
                    <a:pt x="159131" y="0"/>
                  </a:lnTo>
                  <a:lnTo>
                    <a:pt x="477266" y="0"/>
                  </a:lnTo>
                  <a:lnTo>
                    <a:pt x="477266" y="1280668"/>
                  </a:lnTo>
                  <a:lnTo>
                    <a:pt x="636397" y="1280668"/>
                  </a:lnTo>
                  <a:lnTo>
                    <a:pt x="318135" y="1618742"/>
                  </a:lnTo>
                  <a:close/>
                </a:path>
              </a:pathLst>
            </a:custGeom>
            <a:solidFill>
              <a:srgbClr val="7030A0"/>
            </a:solidFill>
          </p:spPr>
          <p:txBody>
            <a:bodyPr/>
            <a:lstStyle/>
            <a:p>
              <a:endParaRPr lang="en-US"/>
            </a:p>
          </p:txBody>
        </p:sp>
        <p:sp>
          <p:nvSpPr>
            <p:cNvPr id="20" name="Freeform 20"/>
            <p:cNvSpPr/>
            <p:nvPr/>
          </p:nvSpPr>
          <p:spPr>
            <a:xfrm>
              <a:off x="-2540" y="0"/>
              <a:ext cx="709295" cy="1686433"/>
            </a:xfrm>
            <a:custGeom>
              <a:avLst/>
              <a:gdLst/>
              <a:ahLst/>
              <a:cxnLst/>
              <a:rect l="l" t="t" r="r" b="b"/>
              <a:pathLst>
                <a:path w="709295" h="1686433">
                  <a:moveTo>
                    <a:pt x="36449" y="1280795"/>
                  </a:moveTo>
                  <a:lnTo>
                    <a:pt x="195580" y="1280795"/>
                  </a:lnTo>
                  <a:lnTo>
                    <a:pt x="195580" y="1314704"/>
                  </a:lnTo>
                  <a:lnTo>
                    <a:pt x="161671" y="1314704"/>
                  </a:lnTo>
                  <a:lnTo>
                    <a:pt x="161671" y="33909"/>
                  </a:lnTo>
                  <a:cubicBezTo>
                    <a:pt x="161671" y="15113"/>
                    <a:pt x="176784" y="0"/>
                    <a:pt x="195580" y="0"/>
                  </a:cubicBezTo>
                  <a:lnTo>
                    <a:pt x="513715" y="0"/>
                  </a:lnTo>
                  <a:cubicBezTo>
                    <a:pt x="532384" y="0"/>
                    <a:pt x="547624" y="15113"/>
                    <a:pt x="547624" y="33909"/>
                  </a:cubicBezTo>
                  <a:lnTo>
                    <a:pt x="547624" y="1314577"/>
                  </a:lnTo>
                  <a:lnTo>
                    <a:pt x="513715" y="1314577"/>
                  </a:lnTo>
                  <a:lnTo>
                    <a:pt x="513715" y="1280668"/>
                  </a:lnTo>
                  <a:lnTo>
                    <a:pt x="672846" y="1280668"/>
                  </a:lnTo>
                  <a:cubicBezTo>
                    <a:pt x="686308" y="1280668"/>
                    <a:pt x="698627" y="1288669"/>
                    <a:pt x="703961" y="1301115"/>
                  </a:cubicBezTo>
                  <a:cubicBezTo>
                    <a:pt x="709295" y="1313561"/>
                    <a:pt x="706755" y="1327912"/>
                    <a:pt x="697484" y="1337818"/>
                  </a:cubicBezTo>
                  <a:lnTo>
                    <a:pt x="379349" y="1675765"/>
                  </a:lnTo>
                  <a:cubicBezTo>
                    <a:pt x="372999" y="1682623"/>
                    <a:pt x="363982" y="1686433"/>
                    <a:pt x="354711" y="1686433"/>
                  </a:cubicBezTo>
                  <a:cubicBezTo>
                    <a:pt x="345440" y="1686433"/>
                    <a:pt x="336423" y="1682623"/>
                    <a:pt x="330073" y="1675765"/>
                  </a:cubicBezTo>
                  <a:lnTo>
                    <a:pt x="11811" y="1337818"/>
                  </a:lnTo>
                  <a:cubicBezTo>
                    <a:pt x="2540" y="1328039"/>
                    <a:pt x="0" y="1313561"/>
                    <a:pt x="5334" y="1301115"/>
                  </a:cubicBezTo>
                  <a:cubicBezTo>
                    <a:pt x="10668" y="1288669"/>
                    <a:pt x="22860" y="1280668"/>
                    <a:pt x="36449" y="1280668"/>
                  </a:cubicBezTo>
                  <a:moveTo>
                    <a:pt x="36449" y="1348359"/>
                  </a:moveTo>
                  <a:lnTo>
                    <a:pt x="36449" y="1314450"/>
                  </a:lnTo>
                  <a:lnTo>
                    <a:pt x="61087" y="1291209"/>
                  </a:lnTo>
                  <a:lnTo>
                    <a:pt x="379349" y="1629410"/>
                  </a:lnTo>
                  <a:lnTo>
                    <a:pt x="354711" y="1652651"/>
                  </a:lnTo>
                  <a:lnTo>
                    <a:pt x="330073" y="1629410"/>
                  </a:lnTo>
                  <a:lnTo>
                    <a:pt x="648335" y="1291463"/>
                  </a:lnTo>
                  <a:lnTo>
                    <a:pt x="672973" y="1314704"/>
                  </a:lnTo>
                  <a:lnTo>
                    <a:pt x="672973" y="1348613"/>
                  </a:lnTo>
                  <a:lnTo>
                    <a:pt x="513715" y="1348613"/>
                  </a:lnTo>
                  <a:cubicBezTo>
                    <a:pt x="495046" y="1348613"/>
                    <a:pt x="479806" y="1333500"/>
                    <a:pt x="479806" y="1314704"/>
                  </a:cubicBezTo>
                  <a:lnTo>
                    <a:pt x="479806" y="33909"/>
                  </a:lnTo>
                  <a:lnTo>
                    <a:pt x="513715" y="33909"/>
                  </a:lnTo>
                  <a:lnTo>
                    <a:pt x="513715" y="67691"/>
                  </a:lnTo>
                  <a:lnTo>
                    <a:pt x="195580" y="67691"/>
                  </a:lnTo>
                  <a:lnTo>
                    <a:pt x="195580" y="33909"/>
                  </a:lnTo>
                  <a:lnTo>
                    <a:pt x="229489" y="33909"/>
                  </a:lnTo>
                  <a:lnTo>
                    <a:pt x="229489" y="1314577"/>
                  </a:lnTo>
                  <a:cubicBezTo>
                    <a:pt x="229489" y="1333246"/>
                    <a:pt x="214376" y="1348486"/>
                    <a:pt x="195580" y="1348486"/>
                  </a:cubicBezTo>
                  <a:lnTo>
                    <a:pt x="36449" y="1348486"/>
                  </a:lnTo>
                  <a:close/>
                </a:path>
              </a:pathLst>
            </a:custGeom>
            <a:solidFill>
              <a:srgbClr val="7030A0"/>
            </a:solidFill>
          </p:spPr>
          <p:txBody>
            <a:bodyPr/>
            <a:lstStyle/>
            <a:p>
              <a:endParaRPr lang="en-US"/>
            </a:p>
          </p:txBody>
        </p:sp>
      </p:grpSp>
      <p:grpSp>
        <p:nvGrpSpPr>
          <p:cNvPr id="21" name="Group 21"/>
          <p:cNvGrpSpPr/>
          <p:nvPr/>
        </p:nvGrpSpPr>
        <p:grpSpPr>
          <a:xfrm rot="-8511768">
            <a:off x="12008270" y="7156718"/>
            <a:ext cx="528152" cy="1264842"/>
            <a:chOff x="0" y="0"/>
            <a:chExt cx="704203" cy="1686456"/>
          </a:xfrm>
        </p:grpSpPr>
        <p:sp>
          <p:nvSpPr>
            <p:cNvPr id="22" name="Freeform 22"/>
            <p:cNvSpPr/>
            <p:nvPr/>
          </p:nvSpPr>
          <p:spPr>
            <a:xfrm>
              <a:off x="33909" y="33909"/>
              <a:ext cx="636397" cy="1618742"/>
            </a:xfrm>
            <a:custGeom>
              <a:avLst/>
              <a:gdLst/>
              <a:ahLst/>
              <a:cxnLst/>
              <a:rect l="l" t="t" r="r" b="b"/>
              <a:pathLst>
                <a:path w="636397" h="1618742">
                  <a:moveTo>
                    <a:pt x="0" y="1280668"/>
                  </a:moveTo>
                  <a:lnTo>
                    <a:pt x="159131" y="1280668"/>
                  </a:lnTo>
                  <a:lnTo>
                    <a:pt x="159131" y="0"/>
                  </a:lnTo>
                  <a:lnTo>
                    <a:pt x="477266" y="0"/>
                  </a:lnTo>
                  <a:lnTo>
                    <a:pt x="477266" y="1280668"/>
                  </a:lnTo>
                  <a:lnTo>
                    <a:pt x="636397" y="1280668"/>
                  </a:lnTo>
                  <a:lnTo>
                    <a:pt x="318135" y="1618742"/>
                  </a:lnTo>
                  <a:close/>
                </a:path>
              </a:pathLst>
            </a:custGeom>
            <a:solidFill>
              <a:srgbClr val="7030A0"/>
            </a:solidFill>
          </p:spPr>
          <p:txBody>
            <a:bodyPr/>
            <a:lstStyle/>
            <a:p>
              <a:endParaRPr lang="en-US"/>
            </a:p>
          </p:txBody>
        </p:sp>
        <p:sp>
          <p:nvSpPr>
            <p:cNvPr id="23" name="Freeform 23"/>
            <p:cNvSpPr/>
            <p:nvPr/>
          </p:nvSpPr>
          <p:spPr>
            <a:xfrm>
              <a:off x="-2540" y="0"/>
              <a:ext cx="709295" cy="1686433"/>
            </a:xfrm>
            <a:custGeom>
              <a:avLst/>
              <a:gdLst/>
              <a:ahLst/>
              <a:cxnLst/>
              <a:rect l="l" t="t" r="r" b="b"/>
              <a:pathLst>
                <a:path w="709295" h="1686433">
                  <a:moveTo>
                    <a:pt x="36449" y="1280795"/>
                  </a:moveTo>
                  <a:lnTo>
                    <a:pt x="195580" y="1280795"/>
                  </a:lnTo>
                  <a:lnTo>
                    <a:pt x="195580" y="1314704"/>
                  </a:lnTo>
                  <a:lnTo>
                    <a:pt x="161671" y="1314704"/>
                  </a:lnTo>
                  <a:lnTo>
                    <a:pt x="161671" y="33909"/>
                  </a:lnTo>
                  <a:cubicBezTo>
                    <a:pt x="161671" y="15113"/>
                    <a:pt x="176784" y="0"/>
                    <a:pt x="195580" y="0"/>
                  </a:cubicBezTo>
                  <a:lnTo>
                    <a:pt x="513715" y="0"/>
                  </a:lnTo>
                  <a:cubicBezTo>
                    <a:pt x="532384" y="0"/>
                    <a:pt x="547624" y="15113"/>
                    <a:pt x="547624" y="33909"/>
                  </a:cubicBezTo>
                  <a:lnTo>
                    <a:pt x="547624" y="1314577"/>
                  </a:lnTo>
                  <a:lnTo>
                    <a:pt x="513715" y="1314577"/>
                  </a:lnTo>
                  <a:lnTo>
                    <a:pt x="513715" y="1280668"/>
                  </a:lnTo>
                  <a:lnTo>
                    <a:pt x="672846" y="1280668"/>
                  </a:lnTo>
                  <a:cubicBezTo>
                    <a:pt x="686308" y="1280668"/>
                    <a:pt x="698627" y="1288669"/>
                    <a:pt x="703961" y="1301115"/>
                  </a:cubicBezTo>
                  <a:cubicBezTo>
                    <a:pt x="709295" y="1313561"/>
                    <a:pt x="706755" y="1327912"/>
                    <a:pt x="697484" y="1337818"/>
                  </a:cubicBezTo>
                  <a:lnTo>
                    <a:pt x="379349" y="1675765"/>
                  </a:lnTo>
                  <a:cubicBezTo>
                    <a:pt x="372999" y="1682623"/>
                    <a:pt x="363982" y="1686433"/>
                    <a:pt x="354711" y="1686433"/>
                  </a:cubicBezTo>
                  <a:cubicBezTo>
                    <a:pt x="345440" y="1686433"/>
                    <a:pt x="336423" y="1682623"/>
                    <a:pt x="330073" y="1675765"/>
                  </a:cubicBezTo>
                  <a:lnTo>
                    <a:pt x="11811" y="1337818"/>
                  </a:lnTo>
                  <a:cubicBezTo>
                    <a:pt x="2540" y="1328039"/>
                    <a:pt x="0" y="1313561"/>
                    <a:pt x="5334" y="1301115"/>
                  </a:cubicBezTo>
                  <a:cubicBezTo>
                    <a:pt x="10668" y="1288669"/>
                    <a:pt x="22860" y="1280668"/>
                    <a:pt x="36449" y="1280668"/>
                  </a:cubicBezTo>
                  <a:moveTo>
                    <a:pt x="36449" y="1348359"/>
                  </a:moveTo>
                  <a:lnTo>
                    <a:pt x="36449" y="1314450"/>
                  </a:lnTo>
                  <a:lnTo>
                    <a:pt x="61087" y="1291209"/>
                  </a:lnTo>
                  <a:lnTo>
                    <a:pt x="379349" y="1629410"/>
                  </a:lnTo>
                  <a:lnTo>
                    <a:pt x="354711" y="1652651"/>
                  </a:lnTo>
                  <a:lnTo>
                    <a:pt x="330073" y="1629410"/>
                  </a:lnTo>
                  <a:lnTo>
                    <a:pt x="648335" y="1291463"/>
                  </a:lnTo>
                  <a:lnTo>
                    <a:pt x="672973" y="1314704"/>
                  </a:lnTo>
                  <a:lnTo>
                    <a:pt x="672973" y="1348613"/>
                  </a:lnTo>
                  <a:lnTo>
                    <a:pt x="513715" y="1348613"/>
                  </a:lnTo>
                  <a:cubicBezTo>
                    <a:pt x="495046" y="1348613"/>
                    <a:pt x="479806" y="1333500"/>
                    <a:pt x="479806" y="1314704"/>
                  </a:cubicBezTo>
                  <a:lnTo>
                    <a:pt x="479806" y="33909"/>
                  </a:lnTo>
                  <a:lnTo>
                    <a:pt x="513715" y="33909"/>
                  </a:lnTo>
                  <a:lnTo>
                    <a:pt x="513715" y="67691"/>
                  </a:lnTo>
                  <a:lnTo>
                    <a:pt x="195580" y="67691"/>
                  </a:lnTo>
                  <a:lnTo>
                    <a:pt x="195580" y="33909"/>
                  </a:lnTo>
                  <a:lnTo>
                    <a:pt x="229489" y="33909"/>
                  </a:lnTo>
                  <a:lnTo>
                    <a:pt x="229489" y="1314577"/>
                  </a:lnTo>
                  <a:cubicBezTo>
                    <a:pt x="229489" y="1333246"/>
                    <a:pt x="214376" y="1348486"/>
                    <a:pt x="195580" y="1348486"/>
                  </a:cubicBezTo>
                  <a:lnTo>
                    <a:pt x="36449" y="1348486"/>
                  </a:lnTo>
                  <a:close/>
                </a:path>
              </a:pathLst>
            </a:custGeom>
            <a:solidFill>
              <a:srgbClr val="7030A0"/>
            </a:solidFill>
          </p:spPr>
          <p:txBody>
            <a:bodyPr/>
            <a:lstStyle/>
            <a:p>
              <a:endParaRPr lang="en-US"/>
            </a:p>
          </p:txBody>
        </p:sp>
      </p:grpSp>
      <p:grpSp>
        <p:nvGrpSpPr>
          <p:cNvPr id="24" name="Group 24"/>
          <p:cNvGrpSpPr/>
          <p:nvPr/>
        </p:nvGrpSpPr>
        <p:grpSpPr>
          <a:xfrm>
            <a:off x="1358720" y="3185552"/>
            <a:ext cx="4015780" cy="1046440"/>
            <a:chOff x="0" y="0"/>
            <a:chExt cx="5354373" cy="1395253"/>
          </a:xfrm>
        </p:grpSpPr>
        <p:sp>
          <p:nvSpPr>
            <p:cNvPr id="25" name="Freeform 25"/>
            <p:cNvSpPr/>
            <p:nvPr/>
          </p:nvSpPr>
          <p:spPr>
            <a:xfrm>
              <a:off x="0" y="0"/>
              <a:ext cx="5354373" cy="1395253"/>
            </a:xfrm>
            <a:custGeom>
              <a:avLst/>
              <a:gdLst/>
              <a:ahLst/>
              <a:cxnLst/>
              <a:rect l="l" t="t" r="r" b="b"/>
              <a:pathLst>
                <a:path w="5354373" h="1395253">
                  <a:moveTo>
                    <a:pt x="0" y="0"/>
                  </a:moveTo>
                  <a:lnTo>
                    <a:pt x="5354373" y="0"/>
                  </a:lnTo>
                  <a:lnTo>
                    <a:pt x="5354373" y="1395253"/>
                  </a:lnTo>
                  <a:lnTo>
                    <a:pt x="0" y="1395253"/>
                  </a:lnTo>
                  <a:close/>
                </a:path>
              </a:pathLst>
            </a:custGeom>
            <a:solidFill>
              <a:srgbClr val="000000">
                <a:alpha val="0"/>
              </a:srgbClr>
            </a:solidFill>
          </p:spPr>
          <p:txBody>
            <a:bodyPr/>
            <a:lstStyle/>
            <a:p>
              <a:endParaRPr lang="en-US"/>
            </a:p>
          </p:txBody>
        </p:sp>
        <p:sp>
          <p:nvSpPr>
            <p:cNvPr id="26" name="TextBox 26"/>
            <p:cNvSpPr txBox="1"/>
            <p:nvPr/>
          </p:nvSpPr>
          <p:spPr>
            <a:xfrm>
              <a:off x="0" y="0"/>
              <a:ext cx="5354373" cy="1395253"/>
            </a:xfrm>
            <a:prstGeom prst="rect">
              <a:avLst/>
            </a:prstGeom>
          </p:spPr>
          <p:txBody>
            <a:bodyPr lIns="0" tIns="0" rIns="0" bIns="0" rtlCol="0" anchor="t"/>
            <a:lstStyle/>
            <a:p>
              <a:pPr marL="0" lvl="0" indent="0" algn="l">
                <a:lnSpc>
                  <a:spcPts val="3359"/>
                </a:lnSpc>
              </a:pPr>
              <a:r>
                <a:rPr lang="en-US" sz="2799" b="1">
                  <a:solidFill>
                    <a:srgbClr val="FFFFFF"/>
                  </a:solidFill>
                  <a:latin typeface="Exo 2 Bold"/>
                  <a:ea typeface="Exo 2 Bold"/>
                  <a:cs typeface="Exo 2 Bold"/>
                  <a:sym typeface="Exo 2 Bold"/>
                </a:rPr>
                <a:t>Matuokite nuo vidurio</a:t>
              </a:r>
            </a:p>
          </p:txBody>
        </p:sp>
      </p:grpSp>
      <p:grpSp>
        <p:nvGrpSpPr>
          <p:cNvPr id="27" name="Group 27"/>
          <p:cNvGrpSpPr/>
          <p:nvPr/>
        </p:nvGrpSpPr>
        <p:grpSpPr>
          <a:xfrm>
            <a:off x="6825234" y="3185552"/>
            <a:ext cx="4637532" cy="615554"/>
            <a:chOff x="0" y="0"/>
            <a:chExt cx="6183376" cy="820739"/>
          </a:xfrm>
        </p:grpSpPr>
        <p:sp>
          <p:nvSpPr>
            <p:cNvPr id="28" name="Freeform 28"/>
            <p:cNvSpPr/>
            <p:nvPr/>
          </p:nvSpPr>
          <p:spPr>
            <a:xfrm>
              <a:off x="0" y="0"/>
              <a:ext cx="6183376" cy="820739"/>
            </a:xfrm>
            <a:custGeom>
              <a:avLst/>
              <a:gdLst/>
              <a:ahLst/>
              <a:cxnLst/>
              <a:rect l="l" t="t" r="r" b="b"/>
              <a:pathLst>
                <a:path w="6183376" h="820739">
                  <a:moveTo>
                    <a:pt x="0" y="0"/>
                  </a:moveTo>
                  <a:lnTo>
                    <a:pt x="6183376" y="0"/>
                  </a:lnTo>
                  <a:lnTo>
                    <a:pt x="6183376" y="820739"/>
                  </a:lnTo>
                  <a:lnTo>
                    <a:pt x="0" y="820739"/>
                  </a:lnTo>
                  <a:close/>
                </a:path>
              </a:pathLst>
            </a:custGeom>
            <a:solidFill>
              <a:srgbClr val="000000">
                <a:alpha val="0"/>
              </a:srgbClr>
            </a:solidFill>
          </p:spPr>
          <p:txBody>
            <a:bodyPr/>
            <a:lstStyle/>
            <a:p>
              <a:endParaRPr lang="en-US"/>
            </a:p>
          </p:txBody>
        </p:sp>
        <p:sp>
          <p:nvSpPr>
            <p:cNvPr id="29" name="TextBox 29"/>
            <p:cNvSpPr txBox="1"/>
            <p:nvPr/>
          </p:nvSpPr>
          <p:spPr>
            <a:xfrm>
              <a:off x="0" y="-9525"/>
              <a:ext cx="6183376" cy="830264"/>
            </a:xfrm>
            <a:prstGeom prst="rect">
              <a:avLst/>
            </a:prstGeom>
          </p:spPr>
          <p:txBody>
            <a:bodyPr lIns="0" tIns="0" rIns="0" bIns="0" rtlCol="0" anchor="t"/>
            <a:lstStyle/>
            <a:p>
              <a:pPr marL="0" lvl="0" indent="0" algn="l">
                <a:lnSpc>
                  <a:spcPts val="2930"/>
                </a:lnSpc>
              </a:pPr>
              <a:r>
                <a:rPr lang="en-US" sz="2442" b="1">
                  <a:solidFill>
                    <a:srgbClr val="FFFFFF"/>
                  </a:solidFill>
                  <a:latin typeface="Exo 2 Bold"/>
                  <a:ea typeface="Exo 2 Bold"/>
                  <a:cs typeface="Exo 2 Bold"/>
                  <a:sym typeface="Exo 2 Bold"/>
                </a:rPr>
                <a:t>Išmatuokite nuo galutinio taško</a:t>
              </a:r>
            </a:p>
          </p:txBody>
        </p:sp>
      </p:grpSp>
      <p:grpSp>
        <p:nvGrpSpPr>
          <p:cNvPr id="30" name="Group 30"/>
          <p:cNvGrpSpPr/>
          <p:nvPr/>
        </p:nvGrpSpPr>
        <p:grpSpPr>
          <a:xfrm>
            <a:off x="13569188" y="3302866"/>
            <a:ext cx="4637532" cy="615554"/>
            <a:chOff x="0" y="0"/>
            <a:chExt cx="6183376" cy="820739"/>
          </a:xfrm>
        </p:grpSpPr>
        <p:sp>
          <p:nvSpPr>
            <p:cNvPr id="31" name="Freeform 31"/>
            <p:cNvSpPr/>
            <p:nvPr/>
          </p:nvSpPr>
          <p:spPr>
            <a:xfrm>
              <a:off x="0" y="0"/>
              <a:ext cx="6183376" cy="820739"/>
            </a:xfrm>
            <a:custGeom>
              <a:avLst/>
              <a:gdLst/>
              <a:ahLst/>
              <a:cxnLst/>
              <a:rect l="l" t="t" r="r" b="b"/>
              <a:pathLst>
                <a:path w="6183376" h="820739">
                  <a:moveTo>
                    <a:pt x="0" y="0"/>
                  </a:moveTo>
                  <a:lnTo>
                    <a:pt x="6183376" y="0"/>
                  </a:lnTo>
                  <a:lnTo>
                    <a:pt x="6183376" y="820739"/>
                  </a:lnTo>
                  <a:lnTo>
                    <a:pt x="0" y="820739"/>
                  </a:lnTo>
                  <a:close/>
                </a:path>
              </a:pathLst>
            </a:custGeom>
            <a:solidFill>
              <a:srgbClr val="000000">
                <a:alpha val="0"/>
              </a:srgbClr>
            </a:solidFill>
          </p:spPr>
          <p:txBody>
            <a:bodyPr/>
            <a:lstStyle/>
            <a:p>
              <a:endParaRPr lang="en-US"/>
            </a:p>
          </p:txBody>
        </p:sp>
        <p:sp>
          <p:nvSpPr>
            <p:cNvPr id="32" name="TextBox 32"/>
            <p:cNvSpPr txBox="1"/>
            <p:nvPr/>
          </p:nvSpPr>
          <p:spPr>
            <a:xfrm>
              <a:off x="0" y="0"/>
              <a:ext cx="6183376" cy="820739"/>
            </a:xfrm>
            <a:prstGeom prst="rect">
              <a:avLst/>
            </a:prstGeom>
          </p:spPr>
          <p:txBody>
            <a:bodyPr lIns="0" tIns="0" rIns="0" bIns="0" rtlCol="0" anchor="t"/>
            <a:lstStyle/>
            <a:p>
              <a:pPr marL="0" lvl="0" indent="0" algn="l">
                <a:lnSpc>
                  <a:spcPts val="3359"/>
                </a:lnSpc>
              </a:pPr>
              <a:r>
                <a:rPr lang="en-US" sz="2799" b="1">
                  <a:solidFill>
                    <a:srgbClr val="FFFFFF"/>
                  </a:solidFill>
                  <a:latin typeface="Exo 2 Bold"/>
                  <a:ea typeface="Exo 2 Bold"/>
                  <a:cs typeface="Exo 2 Bold"/>
                  <a:sym typeface="Exo 2 Bold"/>
                </a:rPr>
                <a:t>Atleisti valdovą</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Tinklelio redagavimas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12</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Keisti vienetus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4022272" y="8262326"/>
            <a:ext cx="16933760" cy="738664"/>
            <a:chOff x="0" y="0"/>
            <a:chExt cx="22578347" cy="984885"/>
          </a:xfrm>
        </p:grpSpPr>
        <p:sp>
          <p:nvSpPr>
            <p:cNvPr id="13" name="Freeform 13"/>
            <p:cNvSpPr/>
            <p:nvPr/>
          </p:nvSpPr>
          <p:spPr>
            <a:xfrm>
              <a:off x="0" y="0"/>
              <a:ext cx="22578347" cy="984885"/>
            </a:xfrm>
            <a:custGeom>
              <a:avLst/>
              <a:gdLst/>
              <a:ahLst/>
              <a:cxnLst/>
              <a:rect l="l" t="t" r="r" b="b"/>
              <a:pathLst>
                <a:path w="22578347" h="984885">
                  <a:moveTo>
                    <a:pt x="0" y="0"/>
                  </a:moveTo>
                  <a:lnTo>
                    <a:pt x="22578347" y="0"/>
                  </a:lnTo>
                  <a:lnTo>
                    <a:pt x="22578347" y="984885"/>
                  </a:lnTo>
                  <a:lnTo>
                    <a:pt x="0" y="984885"/>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994410"/>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Spustelėkite mygtuką Nustatymai, pasirinkite Vienetai</a:t>
              </a:r>
            </a:p>
          </p:txBody>
        </p:sp>
      </p:grpSp>
      <p:sp>
        <p:nvSpPr>
          <p:cNvPr id="15" name="Freeform 15"/>
          <p:cNvSpPr/>
          <p:nvPr/>
        </p:nvSpPr>
        <p:spPr>
          <a:xfrm>
            <a:off x="2344262" y="3437904"/>
            <a:ext cx="5445512" cy="3599960"/>
          </a:xfrm>
          <a:custGeom>
            <a:avLst/>
            <a:gdLst/>
            <a:ahLst/>
            <a:cxnLst/>
            <a:rect l="l" t="t" r="r" b="b"/>
            <a:pathLst>
              <a:path w="5445512" h="3599960">
                <a:moveTo>
                  <a:pt x="0" y="0"/>
                </a:moveTo>
                <a:lnTo>
                  <a:pt x="5445512" y="0"/>
                </a:lnTo>
                <a:lnTo>
                  <a:pt x="5445512" y="3599960"/>
                </a:lnTo>
                <a:lnTo>
                  <a:pt x="0" y="3599960"/>
                </a:lnTo>
                <a:lnTo>
                  <a:pt x="0" y="0"/>
                </a:lnTo>
                <a:close/>
              </a:path>
            </a:pathLst>
          </a:custGeom>
          <a:blipFill>
            <a:blip r:embed="rId7"/>
            <a:stretch>
              <a:fillRect/>
            </a:stretch>
          </a:blipFill>
        </p:spPr>
        <p:txBody>
          <a:bodyPr/>
          <a:lstStyle/>
          <a:p>
            <a:endParaRPr lang="en-US"/>
          </a:p>
        </p:txBody>
      </p:sp>
      <p:sp>
        <p:nvSpPr>
          <p:cNvPr id="16" name="Freeform 16"/>
          <p:cNvSpPr/>
          <p:nvPr/>
        </p:nvSpPr>
        <p:spPr>
          <a:xfrm>
            <a:off x="10253662" y="2705462"/>
            <a:ext cx="3642676" cy="4869524"/>
          </a:xfrm>
          <a:custGeom>
            <a:avLst/>
            <a:gdLst/>
            <a:ahLst/>
            <a:cxnLst/>
            <a:rect l="l" t="t" r="r" b="b"/>
            <a:pathLst>
              <a:path w="3642676" h="4869524">
                <a:moveTo>
                  <a:pt x="0" y="0"/>
                </a:moveTo>
                <a:lnTo>
                  <a:pt x="3642676" y="0"/>
                </a:lnTo>
                <a:lnTo>
                  <a:pt x="3642676" y="4869524"/>
                </a:lnTo>
                <a:lnTo>
                  <a:pt x="0" y="4869524"/>
                </a:lnTo>
                <a:lnTo>
                  <a:pt x="0" y="0"/>
                </a:lnTo>
                <a:close/>
              </a:path>
            </a:pathLst>
          </a:custGeom>
          <a:blipFill>
            <a:blip r:embed="rId8"/>
            <a:stretch>
              <a:fillRect/>
            </a:stretch>
          </a:blipFill>
        </p:spPr>
        <p:txBody>
          <a:bodyPr/>
          <a:lstStyle/>
          <a:p>
            <a:endParaRPr lang="en-US"/>
          </a:p>
        </p:txBody>
      </p:sp>
      <p:grpSp>
        <p:nvGrpSpPr>
          <p:cNvPr id="17" name="Group 17"/>
          <p:cNvGrpSpPr/>
          <p:nvPr/>
        </p:nvGrpSpPr>
        <p:grpSpPr>
          <a:xfrm rot="3205539">
            <a:off x="7266660" y="4211416"/>
            <a:ext cx="1046224" cy="1474684"/>
            <a:chOff x="0" y="0"/>
            <a:chExt cx="1394965" cy="1966245"/>
          </a:xfrm>
        </p:grpSpPr>
        <p:sp>
          <p:nvSpPr>
            <p:cNvPr id="18" name="Freeform 18"/>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9" name="Freeform 19"/>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20" name="Group 20"/>
          <p:cNvGrpSpPr/>
          <p:nvPr/>
        </p:nvGrpSpPr>
        <p:grpSpPr>
          <a:xfrm rot="3205539">
            <a:off x="13373228" y="4211418"/>
            <a:ext cx="1046224" cy="1474684"/>
            <a:chOff x="0" y="0"/>
            <a:chExt cx="1394965" cy="1966245"/>
          </a:xfrm>
        </p:grpSpPr>
        <p:sp>
          <p:nvSpPr>
            <p:cNvPr id="21" name="Freeform 21"/>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22" name="Freeform 22"/>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Keisti išankstinius nustatymus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3479500" y="8244998"/>
            <a:ext cx="16933760" cy="738664"/>
            <a:chOff x="0" y="0"/>
            <a:chExt cx="22578347" cy="984885"/>
          </a:xfrm>
        </p:grpSpPr>
        <p:sp>
          <p:nvSpPr>
            <p:cNvPr id="13" name="Freeform 13"/>
            <p:cNvSpPr/>
            <p:nvPr/>
          </p:nvSpPr>
          <p:spPr>
            <a:xfrm>
              <a:off x="0" y="0"/>
              <a:ext cx="22578347" cy="984885"/>
            </a:xfrm>
            <a:custGeom>
              <a:avLst/>
              <a:gdLst/>
              <a:ahLst/>
              <a:cxnLst/>
              <a:rect l="l" t="t" r="r" b="b"/>
              <a:pathLst>
                <a:path w="22578347" h="984885">
                  <a:moveTo>
                    <a:pt x="0" y="0"/>
                  </a:moveTo>
                  <a:lnTo>
                    <a:pt x="22578347" y="0"/>
                  </a:lnTo>
                  <a:lnTo>
                    <a:pt x="22578347" y="984885"/>
                  </a:lnTo>
                  <a:lnTo>
                    <a:pt x="0" y="984885"/>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994410"/>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Spustelėkite mygtuką Nustatymai, pasirinkite Išankstiniai nustatymai, pasirinkite.</a:t>
              </a:r>
            </a:p>
          </p:txBody>
        </p:sp>
      </p:grpSp>
      <p:sp>
        <p:nvSpPr>
          <p:cNvPr id="15" name="Freeform 15"/>
          <p:cNvSpPr/>
          <p:nvPr/>
        </p:nvSpPr>
        <p:spPr>
          <a:xfrm>
            <a:off x="2344262" y="3437904"/>
            <a:ext cx="5445512" cy="3599960"/>
          </a:xfrm>
          <a:custGeom>
            <a:avLst/>
            <a:gdLst/>
            <a:ahLst/>
            <a:cxnLst/>
            <a:rect l="l" t="t" r="r" b="b"/>
            <a:pathLst>
              <a:path w="5445512" h="3599960">
                <a:moveTo>
                  <a:pt x="0" y="0"/>
                </a:moveTo>
                <a:lnTo>
                  <a:pt x="5445512" y="0"/>
                </a:lnTo>
                <a:lnTo>
                  <a:pt x="5445512" y="3599960"/>
                </a:lnTo>
                <a:lnTo>
                  <a:pt x="0" y="3599960"/>
                </a:lnTo>
                <a:lnTo>
                  <a:pt x="0" y="0"/>
                </a:lnTo>
                <a:close/>
              </a:path>
            </a:pathLst>
          </a:custGeom>
          <a:blipFill>
            <a:blip r:embed="rId7"/>
            <a:stretch>
              <a:fillRect/>
            </a:stretch>
          </a:blipFill>
        </p:spPr>
        <p:txBody>
          <a:bodyPr/>
          <a:lstStyle/>
          <a:p>
            <a:endParaRPr lang="en-US"/>
          </a:p>
        </p:txBody>
      </p:sp>
      <p:sp>
        <p:nvSpPr>
          <p:cNvPr id="16" name="Freeform 16"/>
          <p:cNvSpPr/>
          <p:nvPr/>
        </p:nvSpPr>
        <p:spPr>
          <a:xfrm>
            <a:off x="10253662" y="2705462"/>
            <a:ext cx="3642676" cy="4869524"/>
          </a:xfrm>
          <a:custGeom>
            <a:avLst/>
            <a:gdLst/>
            <a:ahLst/>
            <a:cxnLst/>
            <a:rect l="l" t="t" r="r" b="b"/>
            <a:pathLst>
              <a:path w="3642676" h="4869524">
                <a:moveTo>
                  <a:pt x="0" y="0"/>
                </a:moveTo>
                <a:lnTo>
                  <a:pt x="3642676" y="0"/>
                </a:lnTo>
                <a:lnTo>
                  <a:pt x="3642676" y="4869524"/>
                </a:lnTo>
                <a:lnTo>
                  <a:pt x="0" y="4869524"/>
                </a:lnTo>
                <a:lnTo>
                  <a:pt x="0" y="0"/>
                </a:lnTo>
                <a:close/>
              </a:path>
            </a:pathLst>
          </a:custGeom>
          <a:blipFill>
            <a:blip r:embed="rId8"/>
            <a:stretch>
              <a:fillRect/>
            </a:stretch>
          </a:blipFill>
        </p:spPr>
        <p:txBody>
          <a:bodyPr/>
          <a:lstStyle/>
          <a:p>
            <a:endParaRPr lang="en-US"/>
          </a:p>
        </p:txBody>
      </p:sp>
      <p:grpSp>
        <p:nvGrpSpPr>
          <p:cNvPr id="17" name="Group 17"/>
          <p:cNvGrpSpPr/>
          <p:nvPr/>
        </p:nvGrpSpPr>
        <p:grpSpPr>
          <a:xfrm rot="3205539">
            <a:off x="7266660" y="4211416"/>
            <a:ext cx="1046224" cy="1474684"/>
            <a:chOff x="0" y="0"/>
            <a:chExt cx="1394965" cy="1966245"/>
          </a:xfrm>
        </p:grpSpPr>
        <p:sp>
          <p:nvSpPr>
            <p:cNvPr id="18" name="Freeform 18"/>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9" name="Freeform 19"/>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grpSp>
        <p:nvGrpSpPr>
          <p:cNvPr id="20" name="Group 20"/>
          <p:cNvGrpSpPr/>
          <p:nvPr/>
        </p:nvGrpSpPr>
        <p:grpSpPr>
          <a:xfrm rot="3205539">
            <a:off x="13373226" y="4632308"/>
            <a:ext cx="1046224" cy="1474684"/>
            <a:chOff x="0" y="0"/>
            <a:chExt cx="1394965" cy="1966245"/>
          </a:xfrm>
        </p:grpSpPr>
        <p:sp>
          <p:nvSpPr>
            <p:cNvPr id="21" name="Freeform 21"/>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22" name="Freeform 22"/>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Užfiksuokite tinklelį</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1141436" y="7574986"/>
            <a:ext cx="16933760" cy="1292662"/>
            <a:chOff x="0" y="0"/>
            <a:chExt cx="22578347" cy="1723549"/>
          </a:xfrm>
        </p:grpSpPr>
        <p:sp>
          <p:nvSpPr>
            <p:cNvPr id="13" name="Freeform 13"/>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1733074"/>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Mažiausias prieaugis, kurį jūsų objektas gali judėti. Jei norite jį pakeisti, spustelėkite Snap Grid ir pasirinkite naują numerį. </a:t>
              </a:r>
            </a:p>
          </p:txBody>
        </p:sp>
      </p:grpSp>
      <p:sp>
        <p:nvSpPr>
          <p:cNvPr id="15" name="Freeform 15"/>
          <p:cNvSpPr/>
          <p:nvPr/>
        </p:nvSpPr>
        <p:spPr>
          <a:xfrm>
            <a:off x="2344262" y="3437904"/>
            <a:ext cx="5445512" cy="3599960"/>
          </a:xfrm>
          <a:custGeom>
            <a:avLst/>
            <a:gdLst/>
            <a:ahLst/>
            <a:cxnLst/>
            <a:rect l="l" t="t" r="r" b="b"/>
            <a:pathLst>
              <a:path w="5445512" h="3599960">
                <a:moveTo>
                  <a:pt x="0" y="0"/>
                </a:moveTo>
                <a:lnTo>
                  <a:pt x="5445512" y="0"/>
                </a:lnTo>
                <a:lnTo>
                  <a:pt x="5445512" y="3599960"/>
                </a:lnTo>
                <a:lnTo>
                  <a:pt x="0" y="3599960"/>
                </a:lnTo>
                <a:lnTo>
                  <a:pt x="0" y="0"/>
                </a:lnTo>
                <a:close/>
              </a:path>
            </a:pathLst>
          </a:custGeom>
          <a:blipFill>
            <a:blip r:embed="rId7"/>
            <a:stretch>
              <a:fillRect/>
            </a:stretch>
          </a:blipFill>
        </p:spPr>
        <p:txBody>
          <a:bodyPr/>
          <a:lstStyle/>
          <a:p>
            <a:endParaRPr lang="en-US"/>
          </a:p>
        </p:txBody>
      </p:sp>
      <p:grpSp>
        <p:nvGrpSpPr>
          <p:cNvPr id="16" name="Group 16"/>
          <p:cNvGrpSpPr/>
          <p:nvPr/>
        </p:nvGrpSpPr>
        <p:grpSpPr>
          <a:xfrm rot="3205539">
            <a:off x="7266660" y="4958556"/>
            <a:ext cx="1046224" cy="1474684"/>
            <a:chOff x="0" y="0"/>
            <a:chExt cx="1394965" cy="1966245"/>
          </a:xfrm>
        </p:grpSpPr>
        <p:sp>
          <p:nvSpPr>
            <p:cNvPr id="17" name="Freeform 17"/>
            <p:cNvSpPr/>
            <p:nvPr/>
          </p:nvSpPr>
          <p:spPr>
            <a:xfrm>
              <a:off x="33909" y="33909"/>
              <a:ext cx="1327277" cy="1898523"/>
            </a:xfrm>
            <a:custGeom>
              <a:avLst/>
              <a:gdLst/>
              <a:ahLst/>
              <a:cxnLst/>
              <a:rect l="l" t="t" r="r" b="b"/>
              <a:pathLst>
                <a:path w="1327277" h="1898523">
                  <a:moveTo>
                    <a:pt x="0" y="1225042"/>
                  </a:moveTo>
                  <a:lnTo>
                    <a:pt x="331724" y="1225042"/>
                  </a:lnTo>
                  <a:lnTo>
                    <a:pt x="331724" y="0"/>
                  </a:lnTo>
                  <a:lnTo>
                    <a:pt x="995426" y="0"/>
                  </a:lnTo>
                  <a:lnTo>
                    <a:pt x="995426" y="1225042"/>
                  </a:lnTo>
                  <a:lnTo>
                    <a:pt x="1327277" y="1225042"/>
                  </a:lnTo>
                  <a:lnTo>
                    <a:pt x="663575" y="1898523"/>
                  </a:lnTo>
                  <a:close/>
                </a:path>
              </a:pathLst>
            </a:custGeom>
            <a:solidFill>
              <a:srgbClr val="7030A0"/>
            </a:solidFill>
          </p:spPr>
          <p:txBody>
            <a:bodyPr/>
            <a:lstStyle/>
            <a:p>
              <a:endParaRPr lang="en-US"/>
            </a:p>
          </p:txBody>
        </p:sp>
        <p:sp>
          <p:nvSpPr>
            <p:cNvPr id="18" name="Freeform 18"/>
            <p:cNvSpPr/>
            <p:nvPr/>
          </p:nvSpPr>
          <p:spPr>
            <a:xfrm>
              <a:off x="-2667" y="0"/>
              <a:ext cx="1400429" cy="1966214"/>
            </a:xfrm>
            <a:custGeom>
              <a:avLst/>
              <a:gdLst/>
              <a:ahLst/>
              <a:cxnLst/>
              <a:rect l="l" t="t" r="r" b="b"/>
              <a:pathLst>
                <a:path w="1400429" h="1966214">
                  <a:moveTo>
                    <a:pt x="36576" y="1225042"/>
                  </a:moveTo>
                  <a:lnTo>
                    <a:pt x="368300" y="1225042"/>
                  </a:lnTo>
                  <a:lnTo>
                    <a:pt x="368300" y="1258951"/>
                  </a:lnTo>
                  <a:lnTo>
                    <a:pt x="334518" y="1258951"/>
                  </a:lnTo>
                  <a:lnTo>
                    <a:pt x="334518" y="33909"/>
                  </a:lnTo>
                  <a:cubicBezTo>
                    <a:pt x="334518" y="15113"/>
                    <a:pt x="349631" y="0"/>
                    <a:pt x="368300" y="0"/>
                  </a:cubicBezTo>
                  <a:lnTo>
                    <a:pt x="1032002" y="0"/>
                  </a:lnTo>
                  <a:cubicBezTo>
                    <a:pt x="1050671" y="0"/>
                    <a:pt x="1065911" y="15113"/>
                    <a:pt x="1065911" y="33909"/>
                  </a:cubicBezTo>
                  <a:lnTo>
                    <a:pt x="1065911" y="1258951"/>
                  </a:lnTo>
                  <a:lnTo>
                    <a:pt x="1032002" y="1258951"/>
                  </a:lnTo>
                  <a:lnTo>
                    <a:pt x="1032002" y="1225042"/>
                  </a:lnTo>
                  <a:lnTo>
                    <a:pt x="1363853" y="1225042"/>
                  </a:lnTo>
                  <a:cubicBezTo>
                    <a:pt x="1377442" y="1225042"/>
                    <a:pt x="1389761" y="1233297"/>
                    <a:pt x="1395095" y="1245870"/>
                  </a:cubicBezTo>
                  <a:cubicBezTo>
                    <a:pt x="1400429" y="1258443"/>
                    <a:pt x="1397508" y="1273048"/>
                    <a:pt x="1387983" y="1282700"/>
                  </a:cubicBezTo>
                  <a:lnTo>
                    <a:pt x="724281" y="1956181"/>
                  </a:lnTo>
                  <a:cubicBezTo>
                    <a:pt x="717931" y="1962658"/>
                    <a:pt x="709168" y="1966214"/>
                    <a:pt x="700151" y="1966214"/>
                  </a:cubicBezTo>
                  <a:cubicBezTo>
                    <a:pt x="691134" y="1966214"/>
                    <a:pt x="682371" y="1962531"/>
                    <a:pt x="676021" y="1956181"/>
                  </a:cubicBezTo>
                  <a:lnTo>
                    <a:pt x="12446" y="1282700"/>
                  </a:lnTo>
                  <a:cubicBezTo>
                    <a:pt x="2921" y="1272921"/>
                    <a:pt x="0" y="1258443"/>
                    <a:pt x="5334" y="1245870"/>
                  </a:cubicBezTo>
                  <a:cubicBezTo>
                    <a:pt x="10668" y="1233297"/>
                    <a:pt x="22860" y="1225042"/>
                    <a:pt x="36576" y="1225042"/>
                  </a:cubicBezTo>
                  <a:moveTo>
                    <a:pt x="36576" y="1292733"/>
                  </a:moveTo>
                  <a:lnTo>
                    <a:pt x="36576" y="1258951"/>
                  </a:lnTo>
                  <a:lnTo>
                    <a:pt x="60706" y="1235202"/>
                  </a:lnTo>
                  <a:lnTo>
                    <a:pt x="724281" y="1908683"/>
                  </a:lnTo>
                  <a:lnTo>
                    <a:pt x="700151" y="1932432"/>
                  </a:lnTo>
                  <a:lnTo>
                    <a:pt x="676021" y="1908683"/>
                  </a:lnTo>
                  <a:lnTo>
                    <a:pt x="1339596" y="1235202"/>
                  </a:lnTo>
                  <a:lnTo>
                    <a:pt x="1363726" y="1258951"/>
                  </a:lnTo>
                  <a:lnTo>
                    <a:pt x="1363726" y="1292860"/>
                  </a:lnTo>
                  <a:lnTo>
                    <a:pt x="1032002" y="1292860"/>
                  </a:lnTo>
                  <a:cubicBezTo>
                    <a:pt x="1013333" y="1292860"/>
                    <a:pt x="998093" y="1277747"/>
                    <a:pt x="998093" y="1258951"/>
                  </a:cubicBezTo>
                  <a:lnTo>
                    <a:pt x="998093" y="33909"/>
                  </a:lnTo>
                  <a:lnTo>
                    <a:pt x="1032002" y="33909"/>
                  </a:lnTo>
                  <a:lnTo>
                    <a:pt x="1032002" y="67691"/>
                  </a:lnTo>
                  <a:lnTo>
                    <a:pt x="368300" y="67691"/>
                  </a:lnTo>
                  <a:lnTo>
                    <a:pt x="368300" y="33909"/>
                  </a:lnTo>
                  <a:lnTo>
                    <a:pt x="402209" y="33909"/>
                  </a:lnTo>
                  <a:lnTo>
                    <a:pt x="402209" y="1258951"/>
                  </a:lnTo>
                  <a:cubicBezTo>
                    <a:pt x="402209" y="1277620"/>
                    <a:pt x="387096" y="1292860"/>
                    <a:pt x="368300" y="1292860"/>
                  </a:cubicBezTo>
                  <a:lnTo>
                    <a:pt x="36576" y="1292860"/>
                  </a:lnTo>
                  <a:close/>
                </a:path>
              </a:pathLst>
            </a:custGeom>
            <a:solidFill>
              <a:srgbClr val="7030A0"/>
            </a:solidFill>
          </p:spPr>
          <p:txBody>
            <a:bodyPr/>
            <a:lstStyle/>
            <a:p>
              <a:endParaRPr lang="en-US"/>
            </a:p>
          </p:txBody>
        </p:sp>
      </p:grpSp>
      <p:sp>
        <p:nvSpPr>
          <p:cNvPr id="19" name="Freeform 19"/>
          <p:cNvSpPr/>
          <p:nvPr/>
        </p:nvSpPr>
        <p:spPr>
          <a:xfrm>
            <a:off x="10300316" y="2657602"/>
            <a:ext cx="3292126" cy="4724810"/>
          </a:xfrm>
          <a:custGeom>
            <a:avLst/>
            <a:gdLst/>
            <a:ahLst/>
            <a:cxnLst/>
            <a:rect l="l" t="t" r="r" b="b"/>
            <a:pathLst>
              <a:path w="3292126" h="4724810">
                <a:moveTo>
                  <a:pt x="0" y="0"/>
                </a:moveTo>
                <a:lnTo>
                  <a:pt x="3292126" y="0"/>
                </a:lnTo>
                <a:lnTo>
                  <a:pt x="3292126" y="4724810"/>
                </a:lnTo>
                <a:lnTo>
                  <a:pt x="0" y="472481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Lėktuvo įrankis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13</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Numatytoji darbo plokštuma</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1252146" y="7225542"/>
            <a:ext cx="16933760" cy="2400658"/>
            <a:chOff x="0" y="0"/>
            <a:chExt cx="22578347" cy="3200877"/>
          </a:xfrm>
        </p:grpSpPr>
        <p:sp>
          <p:nvSpPr>
            <p:cNvPr id="13" name="Freeform 13"/>
            <p:cNvSpPr/>
            <p:nvPr/>
          </p:nvSpPr>
          <p:spPr>
            <a:xfrm>
              <a:off x="0" y="0"/>
              <a:ext cx="22578347" cy="3200877"/>
            </a:xfrm>
            <a:custGeom>
              <a:avLst/>
              <a:gdLst/>
              <a:ahLst/>
              <a:cxnLst/>
              <a:rect l="l" t="t" r="r" b="b"/>
              <a:pathLst>
                <a:path w="22578347" h="3200877">
                  <a:moveTo>
                    <a:pt x="0" y="0"/>
                  </a:moveTo>
                  <a:lnTo>
                    <a:pt x="22578347" y="0"/>
                  </a:lnTo>
                  <a:lnTo>
                    <a:pt x="22578347" y="3200877"/>
                  </a:lnTo>
                  <a:lnTo>
                    <a:pt x="0" y="3200877"/>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3210402"/>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Plokštumos įrankiai leidžia pakeisti darbo plokštumos numatytuosius nustatymus. Spustelėdami, laikydami ir vilkdami įrankį Plokštuma, galite pasirinkti bet kurį objekto veidą kaip numatytąją darbo plokštumą. Pabandykite į naują darbo plokštumą įtraukti naują objektą. </a:t>
              </a:r>
            </a:p>
          </p:txBody>
        </p:sp>
      </p:grpSp>
      <p:sp>
        <p:nvSpPr>
          <p:cNvPr id="15" name="Freeform 15"/>
          <p:cNvSpPr/>
          <p:nvPr/>
        </p:nvSpPr>
        <p:spPr>
          <a:xfrm>
            <a:off x="1252146" y="3400292"/>
            <a:ext cx="3062924" cy="3170568"/>
          </a:xfrm>
          <a:custGeom>
            <a:avLst/>
            <a:gdLst/>
            <a:ahLst/>
            <a:cxnLst/>
            <a:rect l="l" t="t" r="r" b="b"/>
            <a:pathLst>
              <a:path w="3062924" h="3170568">
                <a:moveTo>
                  <a:pt x="0" y="0"/>
                </a:moveTo>
                <a:lnTo>
                  <a:pt x="3062924" y="0"/>
                </a:lnTo>
                <a:lnTo>
                  <a:pt x="3062924" y="3170568"/>
                </a:lnTo>
                <a:lnTo>
                  <a:pt x="0" y="3170568"/>
                </a:lnTo>
                <a:lnTo>
                  <a:pt x="0" y="0"/>
                </a:lnTo>
                <a:close/>
              </a:path>
            </a:pathLst>
          </a:custGeom>
          <a:blipFill>
            <a:blip r:embed="rId7"/>
            <a:stretch>
              <a:fillRect r="-65689" b="-1"/>
            </a:stretch>
          </a:blipFill>
        </p:spPr>
        <p:txBody>
          <a:bodyPr/>
          <a:lstStyle/>
          <a:p>
            <a:endParaRPr lang="en-US"/>
          </a:p>
        </p:txBody>
      </p:sp>
      <p:sp>
        <p:nvSpPr>
          <p:cNvPr id="16" name="Freeform 16"/>
          <p:cNvSpPr/>
          <p:nvPr/>
        </p:nvSpPr>
        <p:spPr>
          <a:xfrm>
            <a:off x="4922154" y="3400292"/>
            <a:ext cx="4221846" cy="2331922"/>
          </a:xfrm>
          <a:custGeom>
            <a:avLst/>
            <a:gdLst/>
            <a:ahLst/>
            <a:cxnLst/>
            <a:rect l="l" t="t" r="r" b="b"/>
            <a:pathLst>
              <a:path w="4221846" h="2331922">
                <a:moveTo>
                  <a:pt x="0" y="0"/>
                </a:moveTo>
                <a:lnTo>
                  <a:pt x="4221846" y="0"/>
                </a:lnTo>
                <a:lnTo>
                  <a:pt x="4221846" y="2331922"/>
                </a:lnTo>
                <a:lnTo>
                  <a:pt x="0" y="2331922"/>
                </a:lnTo>
                <a:lnTo>
                  <a:pt x="0" y="0"/>
                </a:lnTo>
                <a:close/>
              </a:path>
            </a:pathLst>
          </a:custGeom>
          <a:blipFill>
            <a:blip r:embed="rId8"/>
            <a:stretch>
              <a:fillRect/>
            </a:stretch>
          </a:blipFill>
        </p:spPr>
        <p:txBody>
          <a:bodyPr/>
          <a:lstStyle/>
          <a:p>
            <a:endParaRPr lang="en-US"/>
          </a:p>
        </p:txBody>
      </p:sp>
      <p:grpSp>
        <p:nvGrpSpPr>
          <p:cNvPr id="17" name="Group 17"/>
          <p:cNvGrpSpPr/>
          <p:nvPr/>
        </p:nvGrpSpPr>
        <p:grpSpPr>
          <a:xfrm rot="3205539">
            <a:off x="6115628" y="2503898"/>
            <a:ext cx="1046224" cy="1365094"/>
            <a:chOff x="0" y="0"/>
            <a:chExt cx="1394965" cy="1820125"/>
          </a:xfrm>
        </p:grpSpPr>
        <p:sp>
          <p:nvSpPr>
            <p:cNvPr id="18" name="Freeform 18"/>
            <p:cNvSpPr/>
            <p:nvPr/>
          </p:nvSpPr>
          <p:spPr>
            <a:xfrm>
              <a:off x="33909" y="33909"/>
              <a:ext cx="1327277" cy="1752346"/>
            </a:xfrm>
            <a:custGeom>
              <a:avLst/>
              <a:gdLst/>
              <a:ahLst/>
              <a:cxnLst/>
              <a:rect l="l" t="t" r="r" b="b"/>
              <a:pathLst>
                <a:path w="1327277" h="1752346">
                  <a:moveTo>
                    <a:pt x="0" y="1080770"/>
                  </a:moveTo>
                  <a:lnTo>
                    <a:pt x="331724" y="1080770"/>
                  </a:lnTo>
                  <a:lnTo>
                    <a:pt x="331724" y="0"/>
                  </a:lnTo>
                  <a:lnTo>
                    <a:pt x="995426" y="0"/>
                  </a:lnTo>
                  <a:lnTo>
                    <a:pt x="995426" y="1080770"/>
                  </a:lnTo>
                  <a:lnTo>
                    <a:pt x="1327277" y="1080770"/>
                  </a:lnTo>
                  <a:lnTo>
                    <a:pt x="663575" y="1752346"/>
                  </a:lnTo>
                  <a:close/>
                </a:path>
              </a:pathLst>
            </a:custGeom>
            <a:solidFill>
              <a:srgbClr val="7030A0"/>
            </a:solidFill>
          </p:spPr>
          <p:txBody>
            <a:bodyPr/>
            <a:lstStyle/>
            <a:p>
              <a:endParaRPr lang="en-US"/>
            </a:p>
          </p:txBody>
        </p:sp>
        <p:sp>
          <p:nvSpPr>
            <p:cNvPr id="19" name="Freeform 19"/>
            <p:cNvSpPr/>
            <p:nvPr/>
          </p:nvSpPr>
          <p:spPr>
            <a:xfrm>
              <a:off x="-2667" y="0"/>
              <a:ext cx="1400302" cy="1820037"/>
            </a:xfrm>
            <a:custGeom>
              <a:avLst/>
              <a:gdLst/>
              <a:ahLst/>
              <a:cxnLst/>
              <a:rect l="l" t="t" r="r" b="b"/>
              <a:pathLst>
                <a:path w="1400302" h="1820037">
                  <a:moveTo>
                    <a:pt x="36576" y="1080897"/>
                  </a:moveTo>
                  <a:lnTo>
                    <a:pt x="368300" y="1080897"/>
                  </a:lnTo>
                  <a:lnTo>
                    <a:pt x="368300" y="1114806"/>
                  </a:lnTo>
                  <a:lnTo>
                    <a:pt x="334518" y="1114806"/>
                  </a:lnTo>
                  <a:lnTo>
                    <a:pt x="334518" y="33909"/>
                  </a:lnTo>
                  <a:cubicBezTo>
                    <a:pt x="334518" y="15113"/>
                    <a:pt x="349631" y="0"/>
                    <a:pt x="368300" y="0"/>
                  </a:cubicBezTo>
                  <a:lnTo>
                    <a:pt x="1032002" y="0"/>
                  </a:lnTo>
                  <a:cubicBezTo>
                    <a:pt x="1050671" y="0"/>
                    <a:pt x="1065911" y="15113"/>
                    <a:pt x="1065911" y="33909"/>
                  </a:cubicBezTo>
                  <a:lnTo>
                    <a:pt x="1065911" y="1114679"/>
                  </a:lnTo>
                  <a:lnTo>
                    <a:pt x="1032002" y="1114679"/>
                  </a:lnTo>
                  <a:lnTo>
                    <a:pt x="1032002" y="1080897"/>
                  </a:lnTo>
                  <a:lnTo>
                    <a:pt x="1363853" y="1080897"/>
                  </a:lnTo>
                  <a:cubicBezTo>
                    <a:pt x="1377569" y="1080897"/>
                    <a:pt x="1389888" y="1089152"/>
                    <a:pt x="1395095" y="1101725"/>
                  </a:cubicBezTo>
                  <a:cubicBezTo>
                    <a:pt x="1400302" y="1114298"/>
                    <a:pt x="1397508" y="1128903"/>
                    <a:pt x="1387983" y="1138555"/>
                  </a:cubicBezTo>
                  <a:lnTo>
                    <a:pt x="724281" y="1810004"/>
                  </a:lnTo>
                  <a:cubicBezTo>
                    <a:pt x="717931" y="1816481"/>
                    <a:pt x="709295" y="1820037"/>
                    <a:pt x="700151" y="1820037"/>
                  </a:cubicBezTo>
                  <a:cubicBezTo>
                    <a:pt x="691007" y="1820037"/>
                    <a:pt x="682371" y="1816354"/>
                    <a:pt x="676021" y="1810004"/>
                  </a:cubicBezTo>
                  <a:lnTo>
                    <a:pt x="12446" y="1138555"/>
                  </a:lnTo>
                  <a:cubicBezTo>
                    <a:pt x="2794" y="1128776"/>
                    <a:pt x="0" y="1114298"/>
                    <a:pt x="5334" y="1101725"/>
                  </a:cubicBezTo>
                  <a:cubicBezTo>
                    <a:pt x="10668" y="1089152"/>
                    <a:pt x="22860" y="1080897"/>
                    <a:pt x="36576" y="1080897"/>
                  </a:cubicBezTo>
                  <a:moveTo>
                    <a:pt x="36576" y="1148588"/>
                  </a:moveTo>
                  <a:lnTo>
                    <a:pt x="36576" y="1114679"/>
                  </a:lnTo>
                  <a:lnTo>
                    <a:pt x="60706" y="1090930"/>
                  </a:lnTo>
                  <a:lnTo>
                    <a:pt x="724281" y="1762506"/>
                  </a:lnTo>
                  <a:lnTo>
                    <a:pt x="700151" y="1786255"/>
                  </a:lnTo>
                  <a:lnTo>
                    <a:pt x="676021" y="1762506"/>
                  </a:lnTo>
                  <a:lnTo>
                    <a:pt x="1339723" y="1090930"/>
                  </a:lnTo>
                  <a:lnTo>
                    <a:pt x="1363853" y="1114679"/>
                  </a:lnTo>
                  <a:lnTo>
                    <a:pt x="1363853" y="1148588"/>
                  </a:lnTo>
                  <a:lnTo>
                    <a:pt x="1032002" y="1148588"/>
                  </a:lnTo>
                  <a:cubicBezTo>
                    <a:pt x="1013333" y="1148588"/>
                    <a:pt x="998093" y="1133475"/>
                    <a:pt x="998093" y="1114679"/>
                  </a:cubicBezTo>
                  <a:lnTo>
                    <a:pt x="998093" y="33909"/>
                  </a:lnTo>
                  <a:lnTo>
                    <a:pt x="1032002" y="33909"/>
                  </a:lnTo>
                  <a:lnTo>
                    <a:pt x="1032002" y="67691"/>
                  </a:lnTo>
                  <a:lnTo>
                    <a:pt x="368300" y="67691"/>
                  </a:lnTo>
                  <a:lnTo>
                    <a:pt x="368300" y="33909"/>
                  </a:lnTo>
                  <a:lnTo>
                    <a:pt x="402209" y="33909"/>
                  </a:lnTo>
                  <a:lnTo>
                    <a:pt x="402209" y="1114679"/>
                  </a:lnTo>
                  <a:cubicBezTo>
                    <a:pt x="402209" y="1133348"/>
                    <a:pt x="387096" y="1148588"/>
                    <a:pt x="368300" y="1148588"/>
                  </a:cubicBezTo>
                  <a:lnTo>
                    <a:pt x="36576" y="1148588"/>
                  </a:lnTo>
                  <a:close/>
                </a:path>
              </a:pathLst>
            </a:custGeom>
            <a:solidFill>
              <a:srgbClr val="7030A0"/>
            </a:solidFill>
          </p:spPr>
          <p:txBody>
            <a:bodyPr/>
            <a:lstStyle/>
            <a:p>
              <a:endParaRPr lang="en-US"/>
            </a:p>
          </p:txBody>
        </p:sp>
      </p:grpSp>
      <p:sp>
        <p:nvSpPr>
          <p:cNvPr id="20" name="Freeform 20"/>
          <p:cNvSpPr/>
          <p:nvPr/>
        </p:nvSpPr>
        <p:spPr>
          <a:xfrm>
            <a:off x="9751084" y="3402830"/>
            <a:ext cx="2972160" cy="3182046"/>
          </a:xfrm>
          <a:custGeom>
            <a:avLst/>
            <a:gdLst/>
            <a:ahLst/>
            <a:cxnLst/>
            <a:rect l="l" t="t" r="r" b="b"/>
            <a:pathLst>
              <a:path w="2972160" h="3182046">
                <a:moveTo>
                  <a:pt x="0" y="0"/>
                </a:moveTo>
                <a:lnTo>
                  <a:pt x="2972160" y="0"/>
                </a:lnTo>
                <a:lnTo>
                  <a:pt x="2972160" y="3182046"/>
                </a:lnTo>
                <a:lnTo>
                  <a:pt x="0" y="3182046"/>
                </a:lnTo>
                <a:lnTo>
                  <a:pt x="0" y="0"/>
                </a:lnTo>
                <a:close/>
              </a:path>
            </a:pathLst>
          </a:custGeom>
          <a:blipFill>
            <a:blip r:embed="rId9"/>
            <a:stretch>
              <a:fillRect r="-55216" b="-1"/>
            </a:stretch>
          </a:blipFill>
        </p:spPr>
        <p:txBody>
          <a:bodyPr/>
          <a:lstStyle/>
          <a:p>
            <a:endParaRPr lang="en-US"/>
          </a:p>
        </p:txBody>
      </p:sp>
      <p:sp>
        <p:nvSpPr>
          <p:cNvPr id="21" name="Freeform 21"/>
          <p:cNvSpPr/>
          <p:nvPr/>
        </p:nvSpPr>
        <p:spPr>
          <a:xfrm>
            <a:off x="13330328" y="3427412"/>
            <a:ext cx="3527156" cy="3143448"/>
          </a:xfrm>
          <a:custGeom>
            <a:avLst/>
            <a:gdLst/>
            <a:ahLst/>
            <a:cxnLst/>
            <a:rect l="l" t="t" r="r" b="b"/>
            <a:pathLst>
              <a:path w="3527156" h="3143448">
                <a:moveTo>
                  <a:pt x="0" y="0"/>
                </a:moveTo>
                <a:lnTo>
                  <a:pt x="3527156" y="0"/>
                </a:lnTo>
                <a:lnTo>
                  <a:pt x="3527156" y="3143448"/>
                </a:lnTo>
                <a:lnTo>
                  <a:pt x="0" y="3143448"/>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Kaip sugrąžinti bendrą darbo plokštumą</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3479500" y="7862070"/>
            <a:ext cx="16933760" cy="738664"/>
            <a:chOff x="0" y="0"/>
            <a:chExt cx="22578347" cy="984885"/>
          </a:xfrm>
        </p:grpSpPr>
        <p:sp>
          <p:nvSpPr>
            <p:cNvPr id="13" name="Freeform 13"/>
            <p:cNvSpPr/>
            <p:nvPr/>
          </p:nvSpPr>
          <p:spPr>
            <a:xfrm>
              <a:off x="0" y="0"/>
              <a:ext cx="22578347" cy="984885"/>
            </a:xfrm>
            <a:custGeom>
              <a:avLst/>
              <a:gdLst/>
              <a:ahLst/>
              <a:cxnLst/>
              <a:rect l="l" t="t" r="r" b="b"/>
              <a:pathLst>
                <a:path w="22578347" h="984885">
                  <a:moveTo>
                    <a:pt x="0" y="0"/>
                  </a:moveTo>
                  <a:lnTo>
                    <a:pt x="22578347" y="0"/>
                  </a:lnTo>
                  <a:lnTo>
                    <a:pt x="22578347" y="984885"/>
                  </a:lnTo>
                  <a:lnTo>
                    <a:pt x="0" y="984885"/>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994410"/>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Spustelėkite, laikykite ir vilkite naują plokštumos įrankį, padėkite jį į atvirą vietą. </a:t>
              </a:r>
            </a:p>
          </p:txBody>
        </p:sp>
      </p:grpSp>
      <p:sp>
        <p:nvSpPr>
          <p:cNvPr id="15" name="Freeform 15"/>
          <p:cNvSpPr/>
          <p:nvPr/>
        </p:nvSpPr>
        <p:spPr>
          <a:xfrm>
            <a:off x="1610058" y="3102792"/>
            <a:ext cx="4167000" cy="4121510"/>
          </a:xfrm>
          <a:custGeom>
            <a:avLst/>
            <a:gdLst/>
            <a:ahLst/>
            <a:cxnLst/>
            <a:rect l="l" t="t" r="r" b="b"/>
            <a:pathLst>
              <a:path w="4167000" h="4121510">
                <a:moveTo>
                  <a:pt x="0" y="0"/>
                </a:moveTo>
                <a:lnTo>
                  <a:pt x="4167000" y="0"/>
                </a:lnTo>
                <a:lnTo>
                  <a:pt x="4167000" y="4121510"/>
                </a:lnTo>
                <a:lnTo>
                  <a:pt x="0" y="4121510"/>
                </a:lnTo>
                <a:lnTo>
                  <a:pt x="0" y="0"/>
                </a:lnTo>
                <a:close/>
              </a:path>
            </a:pathLst>
          </a:custGeom>
          <a:blipFill>
            <a:blip r:embed="rId7"/>
            <a:stretch>
              <a:fillRect/>
            </a:stretch>
          </a:blipFill>
        </p:spPr>
        <p:txBody>
          <a:bodyPr/>
          <a:lstStyle/>
          <a:p>
            <a:endParaRPr lang="en-US"/>
          </a:p>
        </p:txBody>
      </p:sp>
      <p:sp>
        <p:nvSpPr>
          <p:cNvPr id="16" name="Freeform 16"/>
          <p:cNvSpPr/>
          <p:nvPr/>
        </p:nvSpPr>
        <p:spPr>
          <a:xfrm>
            <a:off x="6466474" y="3955128"/>
            <a:ext cx="4221846" cy="2331922"/>
          </a:xfrm>
          <a:custGeom>
            <a:avLst/>
            <a:gdLst/>
            <a:ahLst/>
            <a:cxnLst/>
            <a:rect l="l" t="t" r="r" b="b"/>
            <a:pathLst>
              <a:path w="4221846" h="2331922">
                <a:moveTo>
                  <a:pt x="0" y="0"/>
                </a:moveTo>
                <a:lnTo>
                  <a:pt x="4221846" y="0"/>
                </a:lnTo>
                <a:lnTo>
                  <a:pt x="4221846" y="2331922"/>
                </a:lnTo>
                <a:lnTo>
                  <a:pt x="0" y="2331922"/>
                </a:lnTo>
                <a:lnTo>
                  <a:pt x="0" y="0"/>
                </a:lnTo>
                <a:close/>
              </a:path>
            </a:pathLst>
          </a:custGeom>
          <a:blipFill>
            <a:blip r:embed="rId8"/>
            <a:stretch>
              <a:fillRect/>
            </a:stretch>
          </a:blipFill>
        </p:spPr>
        <p:txBody>
          <a:bodyPr/>
          <a:lstStyle/>
          <a:p>
            <a:endParaRPr lang="en-US"/>
          </a:p>
        </p:txBody>
      </p:sp>
      <p:grpSp>
        <p:nvGrpSpPr>
          <p:cNvPr id="17" name="Group 17"/>
          <p:cNvGrpSpPr/>
          <p:nvPr/>
        </p:nvGrpSpPr>
        <p:grpSpPr>
          <a:xfrm rot="3205539">
            <a:off x="7659948" y="3058734"/>
            <a:ext cx="1046224" cy="1365094"/>
            <a:chOff x="0" y="0"/>
            <a:chExt cx="1394965" cy="1820125"/>
          </a:xfrm>
        </p:grpSpPr>
        <p:sp>
          <p:nvSpPr>
            <p:cNvPr id="18" name="Freeform 18"/>
            <p:cNvSpPr/>
            <p:nvPr/>
          </p:nvSpPr>
          <p:spPr>
            <a:xfrm>
              <a:off x="33909" y="33909"/>
              <a:ext cx="1327277" cy="1752346"/>
            </a:xfrm>
            <a:custGeom>
              <a:avLst/>
              <a:gdLst/>
              <a:ahLst/>
              <a:cxnLst/>
              <a:rect l="l" t="t" r="r" b="b"/>
              <a:pathLst>
                <a:path w="1327277" h="1752346">
                  <a:moveTo>
                    <a:pt x="0" y="1080770"/>
                  </a:moveTo>
                  <a:lnTo>
                    <a:pt x="331724" y="1080770"/>
                  </a:lnTo>
                  <a:lnTo>
                    <a:pt x="331724" y="0"/>
                  </a:lnTo>
                  <a:lnTo>
                    <a:pt x="995426" y="0"/>
                  </a:lnTo>
                  <a:lnTo>
                    <a:pt x="995426" y="1080770"/>
                  </a:lnTo>
                  <a:lnTo>
                    <a:pt x="1327277" y="1080770"/>
                  </a:lnTo>
                  <a:lnTo>
                    <a:pt x="663575" y="1752346"/>
                  </a:lnTo>
                  <a:close/>
                </a:path>
              </a:pathLst>
            </a:custGeom>
            <a:solidFill>
              <a:srgbClr val="7030A0"/>
            </a:solidFill>
          </p:spPr>
          <p:txBody>
            <a:bodyPr/>
            <a:lstStyle/>
            <a:p>
              <a:endParaRPr lang="en-US"/>
            </a:p>
          </p:txBody>
        </p:sp>
        <p:sp>
          <p:nvSpPr>
            <p:cNvPr id="19" name="Freeform 19"/>
            <p:cNvSpPr/>
            <p:nvPr/>
          </p:nvSpPr>
          <p:spPr>
            <a:xfrm>
              <a:off x="-2667" y="0"/>
              <a:ext cx="1400302" cy="1820037"/>
            </a:xfrm>
            <a:custGeom>
              <a:avLst/>
              <a:gdLst/>
              <a:ahLst/>
              <a:cxnLst/>
              <a:rect l="l" t="t" r="r" b="b"/>
              <a:pathLst>
                <a:path w="1400302" h="1820037">
                  <a:moveTo>
                    <a:pt x="36576" y="1080897"/>
                  </a:moveTo>
                  <a:lnTo>
                    <a:pt x="368300" y="1080897"/>
                  </a:lnTo>
                  <a:lnTo>
                    <a:pt x="368300" y="1114806"/>
                  </a:lnTo>
                  <a:lnTo>
                    <a:pt x="334518" y="1114806"/>
                  </a:lnTo>
                  <a:lnTo>
                    <a:pt x="334518" y="33909"/>
                  </a:lnTo>
                  <a:cubicBezTo>
                    <a:pt x="334518" y="15113"/>
                    <a:pt x="349631" y="0"/>
                    <a:pt x="368300" y="0"/>
                  </a:cubicBezTo>
                  <a:lnTo>
                    <a:pt x="1032002" y="0"/>
                  </a:lnTo>
                  <a:cubicBezTo>
                    <a:pt x="1050671" y="0"/>
                    <a:pt x="1065911" y="15113"/>
                    <a:pt x="1065911" y="33909"/>
                  </a:cubicBezTo>
                  <a:lnTo>
                    <a:pt x="1065911" y="1114679"/>
                  </a:lnTo>
                  <a:lnTo>
                    <a:pt x="1032002" y="1114679"/>
                  </a:lnTo>
                  <a:lnTo>
                    <a:pt x="1032002" y="1080897"/>
                  </a:lnTo>
                  <a:lnTo>
                    <a:pt x="1363853" y="1080897"/>
                  </a:lnTo>
                  <a:cubicBezTo>
                    <a:pt x="1377569" y="1080897"/>
                    <a:pt x="1389888" y="1089152"/>
                    <a:pt x="1395095" y="1101725"/>
                  </a:cubicBezTo>
                  <a:cubicBezTo>
                    <a:pt x="1400302" y="1114298"/>
                    <a:pt x="1397508" y="1128903"/>
                    <a:pt x="1387983" y="1138555"/>
                  </a:cubicBezTo>
                  <a:lnTo>
                    <a:pt x="724281" y="1810004"/>
                  </a:lnTo>
                  <a:cubicBezTo>
                    <a:pt x="717931" y="1816481"/>
                    <a:pt x="709295" y="1820037"/>
                    <a:pt x="700151" y="1820037"/>
                  </a:cubicBezTo>
                  <a:cubicBezTo>
                    <a:pt x="691007" y="1820037"/>
                    <a:pt x="682371" y="1816354"/>
                    <a:pt x="676021" y="1810004"/>
                  </a:cubicBezTo>
                  <a:lnTo>
                    <a:pt x="12446" y="1138555"/>
                  </a:lnTo>
                  <a:cubicBezTo>
                    <a:pt x="2794" y="1128776"/>
                    <a:pt x="0" y="1114298"/>
                    <a:pt x="5334" y="1101725"/>
                  </a:cubicBezTo>
                  <a:cubicBezTo>
                    <a:pt x="10668" y="1089152"/>
                    <a:pt x="22860" y="1080897"/>
                    <a:pt x="36576" y="1080897"/>
                  </a:cubicBezTo>
                  <a:moveTo>
                    <a:pt x="36576" y="1148588"/>
                  </a:moveTo>
                  <a:lnTo>
                    <a:pt x="36576" y="1114679"/>
                  </a:lnTo>
                  <a:lnTo>
                    <a:pt x="60706" y="1090930"/>
                  </a:lnTo>
                  <a:lnTo>
                    <a:pt x="724281" y="1762506"/>
                  </a:lnTo>
                  <a:lnTo>
                    <a:pt x="700151" y="1786255"/>
                  </a:lnTo>
                  <a:lnTo>
                    <a:pt x="676021" y="1762506"/>
                  </a:lnTo>
                  <a:lnTo>
                    <a:pt x="1339723" y="1090930"/>
                  </a:lnTo>
                  <a:lnTo>
                    <a:pt x="1363853" y="1114679"/>
                  </a:lnTo>
                  <a:lnTo>
                    <a:pt x="1363853" y="1148588"/>
                  </a:lnTo>
                  <a:lnTo>
                    <a:pt x="1032002" y="1148588"/>
                  </a:lnTo>
                  <a:cubicBezTo>
                    <a:pt x="1013333" y="1148588"/>
                    <a:pt x="998093" y="1133475"/>
                    <a:pt x="998093" y="1114679"/>
                  </a:cubicBezTo>
                  <a:lnTo>
                    <a:pt x="998093" y="33909"/>
                  </a:lnTo>
                  <a:lnTo>
                    <a:pt x="1032002" y="33909"/>
                  </a:lnTo>
                  <a:lnTo>
                    <a:pt x="1032002" y="67691"/>
                  </a:lnTo>
                  <a:lnTo>
                    <a:pt x="368300" y="67691"/>
                  </a:lnTo>
                  <a:lnTo>
                    <a:pt x="368300" y="33909"/>
                  </a:lnTo>
                  <a:lnTo>
                    <a:pt x="402209" y="33909"/>
                  </a:lnTo>
                  <a:lnTo>
                    <a:pt x="402209" y="1114679"/>
                  </a:lnTo>
                  <a:cubicBezTo>
                    <a:pt x="402209" y="1133348"/>
                    <a:pt x="387096" y="1148588"/>
                    <a:pt x="368300" y="1148588"/>
                  </a:cubicBezTo>
                  <a:lnTo>
                    <a:pt x="36576" y="1148588"/>
                  </a:lnTo>
                  <a:close/>
                </a:path>
              </a:pathLst>
            </a:custGeom>
            <a:solidFill>
              <a:srgbClr val="7030A0"/>
            </a:solidFill>
          </p:spPr>
          <p:txBody>
            <a:bodyPr/>
            <a:lstStyle/>
            <a:p>
              <a:endParaRPr lang="en-US"/>
            </a:p>
          </p:txBody>
        </p:sp>
      </p:grpSp>
      <p:sp>
        <p:nvSpPr>
          <p:cNvPr id="20" name="Freeform 20"/>
          <p:cNvSpPr/>
          <p:nvPr/>
        </p:nvSpPr>
        <p:spPr>
          <a:xfrm>
            <a:off x="12176178" y="3102792"/>
            <a:ext cx="4221846" cy="3964738"/>
          </a:xfrm>
          <a:custGeom>
            <a:avLst/>
            <a:gdLst/>
            <a:ahLst/>
            <a:cxnLst/>
            <a:rect l="l" t="t" r="r" b="b"/>
            <a:pathLst>
              <a:path w="4221846" h="3964738">
                <a:moveTo>
                  <a:pt x="0" y="0"/>
                </a:moveTo>
                <a:lnTo>
                  <a:pt x="4221846" y="0"/>
                </a:lnTo>
                <a:lnTo>
                  <a:pt x="4221846" y="3964738"/>
                </a:lnTo>
                <a:lnTo>
                  <a:pt x="0" y="3964738"/>
                </a:lnTo>
                <a:lnTo>
                  <a:pt x="0" y="0"/>
                </a:lnTo>
                <a:close/>
              </a:path>
            </a:pathLst>
          </a:custGeom>
          <a:blipFill>
            <a:blip r:embed="rId9"/>
            <a:stretch>
              <a:fillRect b="-19719"/>
            </a:stretch>
          </a:blipFill>
        </p:spPr>
        <p:txBody>
          <a:bodyPr/>
          <a:lstStyle/>
          <a:p>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4666450" y="740270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4"/>
            <a:stretch>
              <a:fillRect/>
            </a:stretch>
          </a:blipFill>
        </p:spPr>
        <p:txBody>
          <a:bodyPr/>
          <a:lstStyle/>
          <a:p>
            <a:endParaRPr lang="en-US"/>
          </a:p>
        </p:txBody>
      </p:sp>
      <p:sp>
        <p:nvSpPr>
          <p:cNvPr id="4" name="Freeform 4"/>
          <p:cNvSpPr/>
          <p:nvPr/>
        </p:nvSpPr>
        <p:spPr>
          <a:xfrm>
            <a:off x="1271350" y="632212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sp>
        <p:nvSpPr>
          <p:cNvPr id="5" name="Freeform 5"/>
          <p:cNvSpPr/>
          <p:nvPr/>
        </p:nvSpPr>
        <p:spPr>
          <a:xfrm>
            <a:off x="10469464" y="-56990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2277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7"/>
            <a:stretch>
              <a:fillRect/>
            </a:stretch>
          </a:blipFill>
        </p:spPr>
        <p:txBody>
          <a:bodyPr/>
          <a:lstStyle/>
          <a:p>
            <a:endParaRPr lang="en-US"/>
          </a:p>
        </p:txBody>
      </p:sp>
      <p:sp>
        <p:nvSpPr>
          <p:cNvPr id="7" name="Freeform 7"/>
          <p:cNvSpPr/>
          <p:nvPr/>
        </p:nvSpPr>
        <p:spPr>
          <a:xfrm>
            <a:off x="-573444" y="23967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7"/>
            <a:stretch>
              <a:fillRect/>
            </a:stretch>
          </a:blipFill>
        </p:spPr>
        <p:txBody>
          <a:bodyPr/>
          <a:lstStyle/>
          <a:p>
            <a:endParaRPr lang="en-US"/>
          </a:p>
        </p:txBody>
      </p:sp>
      <p:grpSp>
        <p:nvGrpSpPr>
          <p:cNvPr id="8" name="Group 8"/>
          <p:cNvGrpSpPr/>
          <p:nvPr/>
        </p:nvGrpSpPr>
        <p:grpSpPr>
          <a:xfrm>
            <a:off x="2762850" y="2614200"/>
            <a:ext cx="12762600" cy="6388102"/>
            <a:chOff x="0" y="0"/>
            <a:chExt cx="17016800" cy="8517469"/>
          </a:xfrm>
        </p:grpSpPr>
        <p:sp>
          <p:nvSpPr>
            <p:cNvPr id="9" name="Freeform 9"/>
            <p:cNvSpPr/>
            <p:nvPr/>
          </p:nvSpPr>
          <p:spPr>
            <a:xfrm>
              <a:off x="0" y="0"/>
              <a:ext cx="17016800" cy="8517469"/>
            </a:xfrm>
            <a:custGeom>
              <a:avLst/>
              <a:gdLst/>
              <a:ahLst/>
              <a:cxnLst/>
              <a:rect l="l" t="t" r="r" b="b"/>
              <a:pathLst>
                <a:path w="17016800" h="8517469">
                  <a:moveTo>
                    <a:pt x="0" y="0"/>
                  </a:moveTo>
                  <a:lnTo>
                    <a:pt x="17016800" y="0"/>
                  </a:lnTo>
                  <a:lnTo>
                    <a:pt x="17016800" y="8517469"/>
                  </a:lnTo>
                  <a:lnTo>
                    <a:pt x="0" y="8517469"/>
                  </a:lnTo>
                  <a:close/>
                </a:path>
              </a:pathLst>
            </a:custGeom>
            <a:solidFill>
              <a:srgbClr val="000000">
                <a:alpha val="0"/>
              </a:srgbClr>
            </a:solidFill>
          </p:spPr>
          <p:txBody>
            <a:bodyPr/>
            <a:lstStyle/>
            <a:p>
              <a:endParaRPr lang="en-US"/>
            </a:p>
          </p:txBody>
        </p:sp>
        <p:sp>
          <p:nvSpPr>
            <p:cNvPr id="10" name="TextBox 10"/>
            <p:cNvSpPr txBox="1"/>
            <p:nvPr/>
          </p:nvSpPr>
          <p:spPr>
            <a:xfrm>
              <a:off x="0" y="457200"/>
              <a:ext cx="17016800" cy="8060269"/>
            </a:xfrm>
            <a:prstGeom prst="rect">
              <a:avLst/>
            </a:prstGeom>
          </p:spPr>
          <p:txBody>
            <a:bodyPr lIns="0" tIns="0" rIns="0" bIns="0" rtlCol="0" anchor="ctr"/>
            <a:lstStyle/>
            <a:p>
              <a:pPr marL="0" lvl="0" indent="0" algn="ctr">
                <a:lnSpc>
                  <a:spcPts val="19200"/>
                </a:lnSpc>
              </a:pPr>
              <a:r>
                <a:rPr lang="en-US" sz="20000" b="1">
                  <a:solidFill>
                    <a:srgbClr val="FFFFFF"/>
                  </a:solidFill>
                  <a:latin typeface="Exo 2 Bold"/>
                  <a:ea typeface="Exo 2 Bold"/>
                  <a:cs typeface="Exo 2 Bold"/>
                  <a:sym typeface="Exo 2 Bold"/>
                </a:rPr>
                <a:t>Antrasis projektas</a:t>
              </a:r>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489786" y="12599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16796450" y="823907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grpSp>
        <p:nvGrpSpPr>
          <p:cNvPr id="5" name="Group 5"/>
          <p:cNvGrpSpPr/>
          <p:nvPr/>
        </p:nvGrpSpPr>
        <p:grpSpPr>
          <a:xfrm>
            <a:off x="0" y="890050"/>
            <a:ext cx="18288000" cy="1145400"/>
            <a:chOff x="0" y="0"/>
            <a:chExt cx="24384000" cy="1527200"/>
          </a:xfrm>
        </p:grpSpPr>
        <p:sp>
          <p:nvSpPr>
            <p:cNvPr id="6" name="Freeform 6"/>
            <p:cNvSpPr/>
            <p:nvPr/>
          </p:nvSpPr>
          <p:spPr>
            <a:xfrm>
              <a:off x="0" y="0"/>
              <a:ext cx="24384000" cy="1527200"/>
            </a:xfrm>
            <a:custGeom>
              <a:avLst/>
              <a:gdLst/>
              <a:ahLst/>
              <a:cxnLst/>
              <a:rect l="l" t="t" r="r" b="b"/>
              <a:pathLst>
                <a:path w="24384000" h="1527200">
                  <a:moveTo>
                    <a:pt x="0" y="0"/>
                  </a:moveTo>
                  <a:lnTo>
                    <a:pt x="24384000" y="0"/>
                  </a:lnTo>
                  <a:lnTo>
                    <a:pt x="24384000" y="1527200"/>
                  </a:lnTo>
                  <a:lnTo>
                    <a:pt x="0" y="1527200"/>
                  </a:lnTo>
                  <a:close/>
                </a:path>
              </a:pathLst>
            </a:custGeom>
            <a:solidFill>
              <a:srgbClr val="000000">
                <a:alpha val="0"/>
              </a:srgbClr>
            </a:solidFill>
          </p:spPr>
          <p:txBody>
            <a:bodyPr/>
            <a:lstStyle/>
            <a:p>
              <a:endParaRPr lang="en-US"/>
            </a:p>
          </p:txBody>
        </p:sp>
        <p:sp>
          <p:nvSpPr>
            <p:cNvPr id="7" name="TextBox 7"/>
            <p:cNvSpPr txBox="1"/>
            <p:nvPr/>
          </p:nvSpPr>
          <p:spPr>
            <a:xfrm>
              <a:off x="0" y="0"/>
              <a:ext cx="24384000" cy="1527200"/>
            </a:xfrm>
            <a:prstGeom prst="rect">
              <a:avLst/>
            </a:prstGeom>
          </p:spPr>
          <p:txBody>
            <a:bodyPr lIns="0" tIns="0" rIns="0" bIns="0" rtlCol="0" anchor="t"/>
            <a:lstStyle/>
            <a:p>
              <a:pPr marL="0" lvl="0" indent="0" algn="ctr">
                <a:lnSpc>
                  <a:spcPts val="4799"/>
                </a:lnSpc>
              </a:pPr>
              <a:r>
                <a:rPr lang="en-US" sz="3999" b="1">
                  <a:solidFill>
                    <a:srgbClr val="3DE3B3"/>
                  </a:solidFill>
                  <a:latin typeface="Exo 2 Bold"/>
                  <a:ea typeface="Exo 2 Bold"/>
                  <a:cs typeface="Exo 2 Bold"/>
                  <a:sym typeface="Exo 2 Bold"/>
                </a:rPr>
                <a:t>Padarykite individualų vizitinės kortelės laikiklį</a:t>
              </a:r>
            </a:p>
          </p:txBody>
        </p:sp>
      </p:grpSp>
      <p:grpSp>
        <p:nvGrpSpPr>
          <p:cNvPr id="8" name="Group 8"/>
          <p:cNvGrpSpPr/>
          <p:nvPr/>
        </p:nvGrpSpPr>
        <p:grpSpPr>
          <a:xfrm>
            <a:off x="1667084" y="7073246"/>
            <a:ext cx="4673744" cy="2354564"/>
            <a:chOff x="0" y="0"/>
            <a:chExt cx="6231659" cy="3139419"/>
          </a:xfrm>
        </p:grpSpPr>
        <p:sp>
          <p:nvSpPr>
            <p:cNvPr id="9" name="Freeform 9"/>
            <p:cNvSpPr/>
            <p:nvPr/>
          </p:nvSpPr>
          <p:spPr>
            <a:xfrm>
              <a:off x="0" y="0"/>
              <a:ext cx="6231659" cy="3139419"/>
            </a:xfrm>
            <a:custGeom>
              <a:avLst/>
              <a:gdLst/>
              <a:ahLst/>
              <a:cxnLst/>
              <a:rect l="l" t="t" r="r" b="b"/>
              <a:pathLst>
                <a:path w="6231659" h="3139419">
                  <a:moveTo>
                    <a:pt x="0" y="0"/>
                  </a:moveTo>
                  <a:lnTo>
                    <a:pt x="6231659" y="0"/>
                  </a:lnTo>
                  <a:lnTo>
                    <a:pt x="6231659" y="3139419"/>
                  </a:lnTo>
                  <a:lnTo>
                    <a:pt x="0" y="3139419"/>
                  </a:lnTo>
                  <a:close/>
                </a:path>
              </a:pathLst>
            </a:custGeom>
            <a:solidFill>
              <a:srgbClr val="000000">
                <a:alpha val="0"/>
              </a:srgbClr>
            </a:solidFill>
          </p:spPr>
          <p:txBody>
            <a:bodyPr/>
            <a:lstStyle/>
            <a:p>
              <a:endParaRPr lang="en-US"/>
            </a:p>
          </p:txBody>
        </p:sp>
        <p:sp>
          <p:nvSpPr>
            <p:cNvPr id="10" name="TextBox 10"/>
            <p:cNvSpPr txBox="1"/>
            <p:nvPr/>
          </p:nvSpPr>
          <p:spPr>
            <a:xfrm>
              <a:off x="0" y="-9525"/>
              <a:ext cx="6231659" cy="3148944"/>
            </a:xfrm>
            <a:prstGeom prst="rect">
              <a:avLst/>
            </a:prstGeom>
          </p:spPr>
          <p:txBody>
            <a:bodyPr lIns="0" tIns="0" rIns="0" bIns="0" rtlCol="0" anchor="ctr"/>
            <a:lstStyle/>
            <a:p>
              <a:pPr marL="0" lvl="0" indent="0" algn="ctr">
                <a:lnSpc>
                  <a:spcPts val="4349"/>
                </a:lnSpc>
              </a:pPr>
              <a:r>
                <a:rPr lang="en-US" sz="3624" b="1">
                  <a:solidFill>
                    <a:srgbClr val="3DE3B3"/>
                  </a:solidFill>
                  <a:latin typeface="Exo 2 Bold"/>
                  <a:ea typeface="Exo 2 Bold"/>
                  <a:cs typeface="Exo 2 Bold"/>
                  <a:sym typeface="Exo 2 Bold"/>
                </a:rPr>
                <a:t>Laikiklis turi turėti standartinio dydžio (90x50 mm) vizitines korteles.</a:t>
              </a:r>
            </a:p>
          </p:txBody>
        </p:sp>
      </p:grpSp>
      <p:grpSp>
        <p:nvGrpSpPr>
          <p:cNvPr id="11" name="Group 11"/>
          <p:cNvGrpSpPr/>
          <p:nvPr/>
        </p:nvGrpSpPr>
        <p:grpSpPr>
          <a:xfrm>
            <a:off x="6833426" y="6545546"/>
            <a:ext cx="4350600" cy="1968373"/>
            <a:chOff x="0" y="0"/>
            <a:chExt cx="5800800" cy="2624497"/>
          </a:xfrm>
        </p:grpSpPr>
        <p:sp>
          <p:nvSpPr>
            <p:cNvPr id="12" name="Freeform 12"/>
            <p:cNvSpPr/>
            <p:nvPr/>
          </p:nvSpPr>
          <p:spPr>
            <a:xfrm>
              <a:off x="0" y="0"/>
              <a:ext cx="5800800" cy="2624497"/>
            </a:xfrm>
            <a:custGeom>
              <a:avLst/>
              <a:gdLst/>
              <a:ahLst/>
              <a:cxnLst/>
              <a:rect l="l" t="t" r="r" b="b"/>
              <a:pathLst>
                <a:path w="5800800" h="2624497">
                  <a:moveTo>
                    <a:pt x="0" y="0"/>
                  </a:moveTo>
                  <a:lnTo>
                    <a:pt x="5800800" y="0"/>
                  </a:lnTo>
                  <a:lnTo>
                    <a:pt x="5800800" y="2624497"/>
                  </a:lnTo>
                  <a:lnTo>
                    <a:pt x="0" y="2624497"/>
                  </a:lnTo>
                  <a:close/>
                </a:path>
              </a:pathLst>
            </a:custGeom>
            <a:solidFill>
              <a:srgbClr val="000000">
                <a:alpha val="0"/>
              </a:srgbClr>
            </a:solidFill>
          </p:spPr>
          <p:txBody>
            <a:bodyPr/>
            <a:lstStyle/>
            <a:p>
              <a:endParaRPr lang="en-US"/>
            </a:p>
          </p:txBody>
        </p:sp>
        <p:sp>
          <p:nvSpPr>
            <p:cNvPr id="13" name="TextBox 13"/>
            <p:cNvSpPr txBox="1"/>
            <p:nvPr/>
          </p:nvSpPr>
          <p:spPr>
            <a:xfrm>
              <a:off x="0" y="0"/>
              <a:ext cx="5800800" cy="2624497"/>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Turi būti nurodytas jūsų vardas</a:t>
              </a:r>
            </a:p>
          </p:txBody>
        </p:sp>
      </p:grpSp>
      <p:grpSp>
        <p:nvGrpSpPr>
          <p:cNvPr id="14" name="Group 14"/>
          <p:cNvGrpSpPr/>
          <p:nvPr/>
        </p:nvGrpSpPr>
        <p:grpSpPr>
          <a:xfrm>
            <a:off x="11838196" y="7073246"/>
            <a:ext cx="4782720" cy="1055400"/>
            <a:chOff x="0" y="0"/>
            <a:chExt cx="6376960" cy="1407200"/>
          </a:xfrm>
        </p:grpSpPr>
        <p:sp>
          <p:nvSpPr>
            <p:cNvPr id="15" name="Freeform 15"/>
            <p:cNvSpPr/>
            <p:nvPr/>
          </p:nvSpPr>
          <p:spPr>
            <a:xfrm>
              <a:off x="0" y="0"/>
              <a:ext cx="6376960" cy="1407200"/>
            </a:xfrm>
            <a:custGeom>
              <a:avLst/>
              <a:gdLst/>
              <a:ahLst/>
              <a:cxnLst/>
              <a:rect l="l" t="t" r="r" b="b"/>
              <a:pathLst>
                <a:path w="6376960" h="1407200">
                  <a:moveTo>
                    <a:pt x="0" y="0"/>
                  </a:moveTo>
                  <a:lnTo>
                    <a:pt x="6376960" y="0"/>
                  </a:lnTo>
                  <a:lnTo>
                    <a:pt x="6376960" y="1407200"/>
                  </a:lnTo>
                  <a:lnTo>
                    <a:pt x="0" y="1407200"/>
                  </a:lnTo>
                  <a:close/>
                </a:path>
              </a:pathLst>
            </a:custGeom>
            <a:solidFill>
              <a:srgbClr val="000000">
                <a:alpha val="0"/>
              </a:srgbClr>
            </a:solidFill>
          </p:spPr>
          <p:txBody>
            <a:bodyPr/>
            <a:lstStyle/>
            <a:p>
              <a:endParaRPr lang="en-US"/>
            </a:p>
          </p:txBody>
        </p:sp>
        <p:sp>
          <p:nvSpPr>
            <p:cNvPr id="16" name="TextBox 16"/>
            <p:cNvSpPr txBox="1"/>
            <p:nvPr/>
          </p:nvSpPr>
          <p:spPr>
            <a:xfrm>
              <a:off x="0" y="-9525"/>
              <a:ext cx="6376960" cy="1416725"/>
            </a:xfrm>
            <a:prstGeom prst="rect">
              <a:avLst/>
            </a:prstGeom>
          </p:spPr>
          <p:txBody>
            <a:bodyPr lIns="0" tIns="0" rIns="0" bIns="0" rtlCol="0" anchor="ctr"/>
            <a:lstStyle/>
            <a:p>
              <a:pPr marL="0" lvl="0" indent="0" algn="ctr">
                <a:lnSpc>
                  <a:spcPts val="2918"/>
                </a:lnSpc>
              </a:pPr>
              <a:r>
                <a:rPr lang="en-US" sz="2431" b="1">
                  <a:solidFill>
                    <a:srgbClr val="3DE3B3"/>
                  </a:solidFill>
                  <a:latin typeface="Exo 2 Bold"/>
                  <a:ea typeface="Exo 2 Bold"/>
                  <a:cs typeface="Exo 2 Bold"/>
                  <a:sym typeface="Exo 2 Bold"/>
                </a:rPr>
                <a:t>Tai turi turėti kūrybinį elementą, reprezentuojantį jūsų šalį</a:t>
              </a:r>
            </a:p>
          </p:txBody>
        </p:sp>
      </p:grpSp>
      <p:grpSp>
        <p:nvGrpSpPr>
          <p:cNvPr id="17" name="Group 17"/>
          <p:cNvGrpSpPr/>
          <p:nvPr/>
        </p:nvGrpSpPr>
        <p:grpSpPr>
          <a:xfrm>
            <a:off x="3301659" y="4161221"/>
            <a:ext cx="1364866" cy="1392554"/>
            <a:chOff x="0" y="0"/>
            <a:chExt cx="1819821" cy="1856739"/>
          </a:xfrm>
        </p:grpSpPr>
        <p:sp>
          <p:nvSpPr>
            <p:cNvPr id="18" name="Freeform 18"/>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8BEED1"/>
            </a:solidFill>
          </p:spPr>
          <p:txBody>
            <a:bodyPr/>
            <a:lstStyle/>
            <a:p>
              <a:endParaRPr lang="en-US"/>
            </a:p>
          </p:txBody>
        </p:sp>
        <p:sp>
          <p:nvSpPr>
            <p:cNvPr id="19" name="Freeform 19"/>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20" name="Group 20"/>
          <p:cNvGrpSpPr/>
          <p:nvPr/>
        </p:nvGrpSpPr>
        <p:grpSpPr>
          <a:xfrm>
            <a:off x="2970005" y="4161221"/>
            <a:ext cx="324828" cy="1392554"/>
            <a:chOff x="0" y="0"/>
            <a:chExt cx="433104" cy="1856739"/>
          </a:xfrm>
        </p:grpSpPr>
        <p:sp>
          <p:nvSpPr>
            <p:cNvPr id="21" name="Freeform 21"/>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F778F9"/>
            </a:solidFill>
          </p:spPr>
          <p:txBody>
            <a:bodyPr/>
            <a:lstStyle/>
            <a:p>
              <a:endParaRPr lang="en-US"/>
            </a:p>
          </p:txBody>
        </p:sp>
        <p:sp>
          <p:nvSpPr>
            <p:cNvPr id="22" name="Freeform 22"/>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23" name="Group 23"/>
          <p:cNvGrpSpPr/>
          <p:nvPr/>
        </p:nvGrpSpPr>
        <p:grpSpPr>
          <a:xfrm>
            <a:off x="8348037" y="4161221"/>
            <a:ext cx="1364866" cy="1392554"/>
            <a:chOff x="0" y="0"/>
            <a:chExt cx="1819821" cy="1856739"/>
          </a:xfrm>
        </p:grpSpPr>
        <p:sp>
          <p:nvSpPr>
            <p:cNvPr id="24" name="Freeform 24"/>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8BEED1"/>
            </a:solidFill>
          </p:spPr>
          <p:txBody>
            <a:bodyPr/>
            <a:lstStyle/>
            <a:p>
              <a:endParaRPr lang="en-US"/>
            </a:p>
          </p:txBody>
        </p:sp>
        <p:sp>
          <p:nvSpPr>
            <p:cNvPr id="25" name="Freeform 25"/>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26" name="Group 26"/>
          <p:cNvGrpSpPr/>
          <p:nvPr/>
        </p:nvGrpSpPr>
        <p:grpSpPr>
          <a:xfrm>
            <a:off x="8016383" y="4161221"/>
            <a:ext cx="324828" cy="1392554"/>
            <a:chOff x="0" y="0"/>
            <a:chExt cx="433104" cy="1856739"/>
          </a:xfrm>
        </p:grpSpPr>
        <p:sp>
          <p:nvSpPr>
            <p:cNvPr id="27" name="Freeform 27"/>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F778F9"/>
            </a:solidFill>
          </p:spPr>
          <p:txBody>
            <a:bodyPr/>
            <a:lstStyle/>
            <a:p>
              <a:endParaRPr lang="en-US"/>
            </a:p>
          </p:txBody>
        </p:sp>
        <p:sp>
          <p:nvSpPr>
            <p:cNvPr id="28" name="Freeform 28"/>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29" name="Group 29"/>
          <p:cNvGrpSpPr/>
          <p:nvPr/>
        </p:nvGrpSpPr>
        <p:grpSpPr>
          <a:xfrm>
            <a:off x="13330017" y="4161221"/>
            <a:ext cx="1364866" cy="1392554"/>
            <a:chOff x="0" y="0"/>
            <a:chExt cx="1819821" cy="1856739"/>
          </a:xfrm>
        </p:grpSpPr>
        <p:sp>
          <p:nvSpPr>
            <p:cNvPr id="30" name="Freeform 30"/>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8BEED1"/>
            </a:solidFill>
          </p:spPr>
          <p:txBody>
            <a:bodyPr/>
            <a:lstStyle/>
            <a:p>
              <a:endParaRPr lang="en-US"/>
            </a:p>
          </p:txBody>
        </p:sp>
        <p:sp>
          <p:nvSpPr>
            <p:cNvPr id="31" name="Freeform 31"/>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32" name="Group 32"/>
          <p:cNvGrpSpPr/>
          <p:nvPr/>
        </p:nvGrpSpPr>
        <p:grpSpPr>
          <a:xfrm>
            <a:off x="12998363" y="4161221"/>
            <a:ext cx="324828" cy="1392554"/>
            <a:chOff x="0" y="0"/>
            <a:chExt cx="433104" cy="1856739"/>
          </a:xfrm>
        </p:grpSpPr>
        <p:sp>
          <p:nvSpPr>
            <p:cNvPr id="33" name="Freeform 33"/>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F778F9"/>
            </a:solidFill>
          </p:spPr>
          <p:txBody>
            <a:bodyPr/>
            <a:lstStyle/>
            <a:p>
              <a:endParaRPr lang="en-US"/>
            </a:p>
          </p:txBody>
        </p:sp>
        <p:sp>
          <p:nvSpPr>
            <p:cNvPr id="34" name="Freeform 34"/>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35" name="Group 35"/>
          <p:cNvGrpSpPr/>
          <p:nvPr/>
        </p:nvGrpSpPr>
        <p:grpSpPr>
          <a:xfrm>
            <a:off x="6018836" y="2149138"/>
            <a:ext cx="5697422" cy="1055400"/>
            <a:chOff x="0" y="0"/>
            <a:chExt cx="7596563" cy="1407200"/>
          </a:xfrm>
        </p:grpSpPr>
        <p:sp>
          <p:nvSpPr>
            <p:cNvPr id="36" name="Freeform 36"/>
            <p:cNvSpPr/>
            <p:nvPr/>
          </p:nvSpPr>
          <p:spPr>
            <a:xfrm>
              <a:off x="0" y="0"/>
              <a:ext cx="7596563" cy="1407200"/>
            </a:xfrm>
            <a:custGeom>
              <a:avLst/>
              <a:gdLst/>
              <a:ahLst/>
              <a:cxnLst/>
              <a:rect l="l" t="t" r="r" b="b"/>
              <a:pathLst>
                <a:path w="7596563" h="1407200">
                  <a:moveTo>
                    <a:pt x="0" y="0"/>
                  </a:moveTo>
                  <a:lnTo>
                    <a:pt x="7596563" y="0"/>
                  </a:lnTo>
                  <a:lnTo>
                    <a:pt x="7596563" y="1407200"/>
                  </a:lnTo>
                  <a:lnTo>
                    <a:pt x="0" y="1407200"/>
                  </a:lnTo>
                  <a:close/>
                </a:path>
              </a:pathLst>
            </a:custGeom>
            <a:solidFill>
              <a:srgbClr val="000000">
                <a:alpha val="0"/>
              </a:srgbClr>
            </a:solidFill>
          </p:spPr>
          <p:txBody>
            <a:bodyPr/>
            <a:lstStyle/>
            <a:p>
              <a:endParaRPr lang="en-US"/>
            </a:p>
          </p:txBody>
        </p:sp>
        <p:sp>
          <p:nvSpPr>
            <p:cNvPr id="37" name="TextBox 37"/>
            <p:cNvSpPr txBox="1"/>
            <p:nvPr/>
          </p:nvSpPr>
          <p:spPr>
            <a:xfrm>
              <a:off x="0" y="-9525"/>
              <a:ext cx="7596563" cy="1416725"/>
            </a:xfrm>
            <a:prstGeom prst="rect">
              <a:avLst/>
            </a:prstGeom>
          </p:spPr>
          <p:txBody>
            <a:bodyPr lIns="0" tIns="0" rIns="0" bIns="0" rtlCol="0" anchor="ctr"/>
            <a:lstStyle/>
            <a:p>
              <a:pPr marL="0" lvl="0" indent="0" algn="ctr">
                <a:lnSpc>
                  <a:spcPts val="5759"/>
                </a:lnSpc>
              </a:pPr>
              <a:r>
                <a:rPr lang="en-US" sz="4800" b="1">
                  <a:solidFill>
                    <a:srgbClr val="FFFFFF"/>
                  </a:solidFill>
                  <a:latin typeface="Exo 2 Bold"/>
                  <a:ea typeface="Exo 2 Bold"/>
                  <a:cs typeface="Exo 2 Bold"/>
                  <a:sym typeface="Exo 2 Bold"/>
                </a:rPr>
                <a:t>Reikalavimai</a:t>
              </a:r>
            </a:p>
          </p:txBody>
        </p:sp>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35564" y="40048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3830110" y="91267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5" name="Freeform 5"/>
          <p:cNvSpPr/>
          <p:nvPr/>
        </p:nvSpPr>
        <p:spPr>
          <a:xfrm>
            <a:off x="15337514" y="-52060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1440000" y="890050"/>
            <a:ext cx="15408000" cy="1248207"/>
            <a:chOff x="0" y="0"/>
            <a:chExt cx="20544000" cy="1664276"/>
          </a:xfrm>
        </p:grpSpPr>
        <p:sp>
          <p:nvSpPr>
            <p:cNvPr id="7" name="Freeform 7"/>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8" name="TextBox 8"/>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Pavyzdžiai</a:t>
              </a:r>
            </a:p>
          </p:txBody>
        </p:sp>
      </p:grpSp>
      <p:sp>
        <p:nvSpPr>
          <p:cNvPr id="9" name="Freeform 9"/>
          <p:cNvSpPr/>
          <p:nvPr/>
        </p:nvSpPr>
        <p:spPr>
          <a:xfrm>
            <a:off x="1440000" y="3711510"/>
            <a:ext cx="7992534" cy="4413918"/>
          </a:xfrm>
          <a:custGeom>
            <a:avLst/>
            <a:gdLst/>
            <a:ahLst/>
            <a:cxnLst/>
            <a:rect l="l" t="t" r="r" b="b"/>
            <a:pathLst>
              <a:path w="7992534" h="4413918">
                <a:moveTo>
                  <a:pt x="0" y="0"/>
                </a:moveTo>
                <a:lnTo>
                  <a:pt x="7992534" y="0"/>
                </a:lnTo>
                <a:lnTo>
                  <a:pt x="7992534" y="4413918"/>
                </a:lnTo>
                <a:lnTo>
                  <a:pt x="0" y="4413918"/>
                </a:lnTo>
                <a:lnTo>
                  <a:pt x="0" y="0"/>
                </a:lnTo>
                <a:close/>
              </a:path>
            </a:pathLst>
          </a:custGeom>
          <a:blipFill>
            <a:blip r:embed="rId6"/>
            <a:stretch>
              <a:fillRect/>
            </a:stretch>
          </a:blipFill>
        </p:spPr>
        <p:txBody>
          <a:bodyPr/>
          <a:lstStyle/>
          <a:p>
            <a:endParaRPr lang="en-US"/>
          </a:p>
        </p:txBody>
      </p:sp>
      <p:sp>
        <p:nvSpPr>
          <p:cNvPr id="10" name="Freeform 10"/>
          <p:cNvSpPr/>
          <p:nvPr/>
        </p:nvSpPr>
        <p:spPr>
          <a:xfrm>
            <a:off x="10360178" y="3711510"/>
            <a:ext cx="6747162" cy="4413918"/>
          </a:xfrm>
          <a:custGeom>
            <a:avLst/>
            <a:gdLst/>
            <a:ahLst/>
            <a:cxnLst/>
            <a:rect l="l" t="t" r="r" b="b"/>
            <a:pathLst>
              <a:path w="6747162" h="4413918">
                <a:moveTo>
                  <a:pt x="0" y="0"/>
                </a:moveTo>
                <a:lnTo>
                  <a:pt x="6747162" y="0"/>
                </a:lnTo>
                <a:lnTo>
                  <a:pt x="6747162" y="4413918"/>
                </a:lnTo>
                <a:lnTo>
                  <a:pt x="0" y="4413918"/>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Ekstruzijos</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14</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Ekstruzijos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1830872" y="7697900"/>
            <a:ext cx="16933760" cy="1292662"/>
            <a:chOff x="0" y="0"/>
            <a:chExt cx="22578347" cy="1723549"/>
          </a:xfrm>
        </p:grpSpPr>
        <p:sp>
          <p:nvSpPr>
            <p:cNvPr id="13" name="Freeform 13"/>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1733074"/>
            </a:xfrm>
            <a:prstGeom prst="rect">
              <a:avLst/>
            </a:prstGeom>
          </p:spPr>
          <p:txBody>
            <a:bodyPr lIns="0" tIns="0" rIns="0" bIns="0" rtlCol="0" anchor="t"/>
            <a:lstStyle/>
            <a:p>
              <a:pPr marL="0" lvl="0" indent="0" algn="l">
                <a:lnSpc>
                  <a:spcPts val="4320"/>
                </a:lnSpc>
              </a:pPr>
              <a:r>
                <a:rPr lang="en-US" sz="3600">
                  <a:solidFill>
                    <a:srgbClr val="FFFFFF"/>
                  </a:solidFill>
                  <a:latin typeface="Source Sans Pro"/>
                  <a:ea typeface="Source Sans Pro"/>
                  <a:cs typeface="Source Sans Pro"/>
                  <a:sym typeface="Source Sans Pro"/>
                </a:rPr>
                <a:t>Atidarykite „Shapes“ biblioteką ir spustelėkite „Shape Generator“. Pridėti į darbo plokštumą Ekstrūzija. Manipuliuokite taškais, kad sukurtumėte norimą formą. </a:t>
              </a:r>
            </a:p>
          </p:txBody>
        </p:sp>
      </p:grpSp>
      <p:sp>
        <p:nvSpPr>
          <p:cNvPr id="15" name="Freeform 15"/>
          <p:cNvSpPr/>
          <p:nvPr/>
        </p:nvSpPr>
        <p:spPr>
          <a:xfrm>
            <a:off x="953574" y="2609880"/>
            <a:ext cx="2322720" cy="4174166"/>
          </a:xfrm>
          <a:custGeom>
            <a:avLst/>
            <a:gdLst/>
            <a:ahLst/>
            <a:cxnLst/>
            <a:rect l="l" t="t" r="r" b="b"/>
            <a:pathLst>
              <a:path w="2322720" h="4174166">
                <a:moveTo>
                  <a:pt x="0" y="0"/>
                </a:moveTo>
                <a:lnTo>
                  <a:pt x="2322720" y="0"/>
                </a:lnTo>
                <a:lnTo>
                  <a:pt x="2322720" y="4174166"/>
                </a:lnTo>
                <a:lnTo>
                  <a:pt x="0" y="4174166"/>
                </a:lnTo>
                <a:lnTo>
                  <a:pt x="0" y="0"/>
                </a:lnTo>
                <a:close/>
              </a:path>
            </a:pathLst>
          </a:custGeom>
          <a:blipFill>
            <a:blip r:embed="rId7"/>
            <a:stretch>
              <a:fillRect/>
            </a:stretch>
          </a:blipFill>
        </p:spPr>
        <p:txBody>
          <a:bodyPr/>
          <a:lstStyle/>
          <a:p>
            <a:endParaRPr lang="en-US"/>
          </a:p>
        </p:txBody>
      </p:sp>
      <p:sp>
        <p:nvSpPr>
          <p:cNvPr id="16" name="Freeform 16"/>
          <p:cNvSpPr/>
          <p:nvPr/>
        </p:nvSpPr>
        <p:spPr>
          <a:xfrm>
            <a:off x="4124812" y="2609880"/>
            <a:ext cx="2948402" cy="4174166"/>
          </a:xfrm>
          <a:custGeom>
            <a:avLst/>
            <a:gdLst/>
            <a:ahLst/>
            <a:cxnLst/>
            <a:rect l="l" t="t" r="r" b="b"/>
            <a:pathLst>
              <a:path w="2948402" h="4174166">
                <a:moveTo>
                  <a:pt x="0" y="0"/>
                </a:moveTo>
                <a:lnTo>
                  <a:pt x="2948402" y="0"/>
                </a:lnTo>
                <a:lnTo>
                  <a:pt x="2948402" y="4174166"/>
                </a:lnTo>
                <a:lnTo>
                  <a:pt x="0" y="4174166"/>
                </a:lnTo>
                <a:lnTo>
                  <a:pt x="0" y="0"/>
                </a:lnTo>
                <a:close/>
              </a:path>
            </a:pathLst>
          </a:custGeom>
          <a:blipFill>
            <a:blip r:embed="rId8"/>
            <a:stretch>
              <a:fillRect t="-77822"/>
            </a:stretch>
          </a:blipFill>
        </p:spPr>
        <p:txBody>
          <a:bodyPr/>
          <a:lstStyle/>
          <a:p>
            <a:endParaRPr lang="en-US"/>
          </a:p>
        </p:txBody>
      </p:sp>
      <p:grpSp>
        <p:nvGrpSpPr>
          <p:cNvPr id="17" name="Group 17"/>
          <p:cNvGrpSpPr/>
          <p:nvPr/>
        </p:nvGrpSpPr>
        <p:grpSpPr>
          <a:xfrm rot="3205539">
            <a:off x="6506380" y="5252230"/>
            <a:ext cx="1046224" cy="1365094"/>
            <a:chOff x="0" y="0"/>
            <a:chExt cx="1394965" cy="1820125"/>
          </a:xfrm>
        </p:grpSpPr>
        <p:sp>
          <p:nvSpPr>
            <p:cNvPr id="18" name="Freeform 18"/>
            <p:cNvSpPr/>
            <p:nvPr/>
          </p:nvSpPr>
          <p:spPr>
            <a:xfrm>
              <a:off x="33909" y="33909"/>
              <a:ext cx="1327277" cy="1752346"/>
            </a:xfrm>
            <a:custGeom>
              <a:avLst/>
              <a:gdLst/>
              <a:ahLst/>
              <a:cxnLst/>
              <a:rect l="l" t="t" r="r" b="b"/>
              <a:pathLst>
                <a:path w="1327277" h="1752346">
                  <a:moveTo>
                    <a:pt x="0" y="1080770"/>
                  </a:moveTo>
                  <a:lnTo>
                    <a:pt x="331724" y="1080770"/>
                  </a:lnTo>
                  <a:lnTo>
                    <a:pt x="331724" y="0"/>
                  </a:lnTo>
                  <a:lnTo>
                    <a:pt x="995426" y="0"/>
                  </a:lnTo>
                  <a:lnTo>
                    <a:pt x="995426" y="1080770"/>
                  </a:lnTo>
                  <a:lnTo>
                    <a:pt x="1327277" y="1080770"/>
                  </a:lnTo>
                  <a:lnTo>
                    <a:pt x="663575" y="1752346"/>
                  </a:lnTo>
                  <a:close/>
                </a:path>
              </a:pathLst>
            </a:custGeom>
            <a:solidFill>
              <a:srgbClr val="7030A0"/>
            </a:solidFill>
          </p:spPr>
          <p:txBody>
            <a:bodyPr/>
            <a:lstStyle/>
            <a:p>
              <a:endParaRPr lang="en-US"/>
            </a:p>
          </p:txBody>
        </p:sp>
        <p:sp>
          <p:nvSpPr>
            <p:cNvPr id="19" name="Freeform 19"/>
            <p:cNvSpPr/>
            <p:nvPr/>
          </p:nvSpPr>
          <p:spPr>
            <a:xfrm>
              <a:off x="-2667" y="0"/>
              <a:ext cx="1400302" cy="1820037"/>
            </a:xfrm>
            <a:custGeom>
              <a:avLst/>
              <a:gdLst/>
              <a:ahLst/>
              <a:cxnLst/>
              <a:rect l="l" t="t" r="r" b="b"/>
              <a:pathLst>
                <a:path w="1400302" h="1820037">
                  <a:moveTo>
                    <a:pt x="36576" y="1080897"/>
                  </a:moveTo>
                  <a:lnTo>
                    <a:pt x="368300" y="1080897"/>
                  </a:lnTo>
                  <a:lnTo>
                    <a:pt x="368300" y="1114806"/>
                  </a:lnTo>
                  <a:lnTo>
                    <a:pt x="334518" y="1114806"/>
                  </a:lnTo>
                  <a:lnTo>
                    <a:pt x="334518" y="33909"/>
                  </a:lnTo>
                  <a:cubicBezTo>
                    <a:pt x="334518" y="15113"/>
                    <a:pt x="349631" y="0"/>
                    <a:pt x="368300" y="0"/>
                  </a:cubicBezTo>
                  <a:lnTo>
                    <a:pt x="1032002" y="0"/>
                  </a:lnTo>
                  <a:cubicBezTo>
                    <a:pt x="1050671" y="0"/>
                    <a:pt x="1065911" y="15113"/>
                    <a:pt x="1065911" y="33909"/>
                  </a:cubicBezTo>
                  <a:lnTo>
                    <a:pt x="1065911" y="1114679"/>
                  </a:lnTo>
                  <a:lnTo>
                    <a:pt x="1032002" y="1114679"/>
                  </a:lnTo>
                  <a:lnTo>
                    <a:pt x="1032002" y="1080897"/>
                  </a:lnTo>
                  <a:lnTo>
                    <a:pt x="1363853" y="1080897"/>
                  </a:lnTo>
                  <a:cubicBezTo>
                    <a:pt x="1377569" y="1080897"/>
                    <a:pt x="1389888" y="1089152"/>
                    <a:pt x="1395095" y="1101725"/>
                  </a:cubicBezTo>
                  <a:cubicBezTo>
                    <a:pt x="1400302" y="1114298"/>
                    <a:pt x="1397508" y="1128903"/>
                    <a:pt x="1387983" y="1138555"/>
                  </a:cubicBezTo>
                  <a:lnTo>
                    <a:pt x="724281" y="1810004"/>
                  </a:lnTo>
                  <a:cubicBezTo>
                    <a:pt x="717931" y="1816481"/>
                    <a:pt x="709295" y="1820037"/>
                    <a:pt x="700151" y="1820037"/>
                  </a:cubicBezTo>
                  <a:cubicBezTo>
                    <a:pt x="691007" y="1820037"/>
                    <a:pt x="682371" y="1816354"/>
                    <a:pt x="676021" y="1810004"/>
                  </a:cubicBezTo>
                  <a:lnTo>
                    <a:pt x="12446" y="1138555"/>
                  </a:lnTo>
                  <a:cubicBezTo>
                    <a:pt x="2794" y="1128776"/>
                    <a:pt x="0" y="1114298"/>
                    <a:pt x="5334" y="1101725"/>
                  </a:cubicBezTo>
                  <a:cubicBezTo>
                    <a:pt x="10668" y="1089152"/>
                    <a:pt x="22860" y="1080897"/>
                    <a:pt x="36576" y="1080897"/>
                  </a:cubicBezTo>
                  <a:moveTo>
                    <a:pt x="36576" y="1148588"/>
                  </a:moveTo>
                  <a:lnTo>
                    <a:pt x="36576" y="1114679"/>
                  </a:lnTo>
                  <a:lnTo>
                    <a:pt x="60706" y="1090930"/>
                  </a:lnTo>
                  <a:lnTo>
                    <a:pt x="724281" y="1762506"/>
                  </a:lnTo>
                  <a:lnTo>
                    <a:pt x="700151" y="1786255"/>
                  </a:lnTo>
                  <a:lnTo>
                    <a:pt x="676021" y="1762506"/>
                  </a:lnTo>
                  <a:lnTo>
                    <a:pt x="1339723" y="1090930"/>
                  </a:lnTo>
                  <a:lnTo>
                    <a:pt x="1363853" y="1114679"/>
                  </a:lnTo>
                  <a:lnTo>
                    <a:pt x="1363853" y="1148588"/>
                  </a:lnTo>
                  <a:lnTo>
                    <a:pt x="1032002" y="1148588"/>
                  </a:lnTo>
                  <a:cubicBezTo>
                    <a:pt x="1013333" y="1148588"/>
                    <a:pt x="998093" y="1133475"/>
                    <a:pt x="998093" y="1114679"/>
                  </a:cubicBezTo>
                  <a:lnTo>
                    <a:pt x="998093" y="33909"/>
                  </a:lnTo>
                  <a:lnTo>
                    <a:pt x="1032002" y="33909"/>
                  </a:lnTo>
                  <a:lnTo>
                    <a:pt x="1032002" y="67691"/>
                  </a:lnTo>
                  <a:lnTo>
                    <a:pt x="368300" y="67691"/>
                  </a:lnTo>
                  <a:lnTo>
                    <a:pt x="368300" y="33909"/>
                  </a:lnTo>
                  <a:lnTo>
                    <a:pt x="402209" y="33909"/>
                  </a:lnTo>
                  <a:lnTo>
                    <a:pt x="402209" y="1114679"/>
                  </a:lnTo>
                  <a:cubicBezTo>
                    <a:pt x="402209" y="1133348"/>
                    <a:pt x="387096" y="1148588"/>
                    <a:pt x="368300" y="1148588"/>
                  </a:cubicBezTo>
                  <a:lnTo>
                    <a:pt x="36576" y="1148588"/>
                  </a:lnTo>
                  <a:close/>
                </a:path>
              </a:pathLst>
            </a:custGeom>
            <a:solidFill>
              <a:srgbClr val="7030A0"/>
            </a:solidFill>
          </p:spPr>
          <p:txBody>
            <a:bodyPr/>
            <a:lstStyle/>
            <a:p>
              <a:endParaRPr lang="en-US"/>
            </a:p>
          </p:txBody>
        </p:sp>
      </p:grpSp>
      <p:grpSp>
        <p:nvGrpSpPr>
          <p:cNvPr id="20" name="Group 20"/>
          <p:cNvGrpSpPr/>
          <p:nvPr/>
        </p:nvGrpSpPr>
        <p:grpSpPr>
          <a:xfrm rot="3205539">
            <a:off x="2753182" y="2645904"/>
            <a:ext cx="1046224" cy="1365094"/>
            <a:chOff x="0" y="0"/>
            <a:chExt cx="1394965" cy="1820125"/>
          </a:xfrm>
        </p:grpSpPr>
        <p:sp>
          <p:nvSpPr>
            <p:cNvPr id="21" name="Freeform 21"/>
            <p:cNvSpPr/>
            <p:nvPr/>
          </p:nvSpPr>
          <p:spPr>
            <a:xfrm>
              <a:off x="33909" y="33909"/>
              <a:ext cx="1327277" cy="1752346"/>
            </a:xfrm>
            <a:custGeom>
              <a:avLst/>
              <a:gdLst/>
              <a:ahLst/>
              <a:cxnLst/>
              <a:rect l="l" t="t" r="r" b="b"/>
              <a:pathLst>
                <a:path w="1327277" h="1752346">
                  <a:moveTo>
                    <a:pt x="0" y="1080770"/>
                  </a:moveTo>
                  <a:lnTo>
                    <a:pt x="331724" y="1080770"/>
                  </a:lnTo>
                  <a:lnTo>
                    <a:pt x="331724" y="0"/>
                  </a:lnTo>
                  <a:lnTo>
                    <a:pt x="995426" y="0"/>
                  </a:lnTo>
                  <a:lnTo>
                    <a:pt x="995426" y="1080770"/>
                  </a:lnTo>
                  <a:lnTo>
                    <a:pt x="1327277" y="1080770"/>
                  </a:lnTo>
                  <a:lnTo>
                    <a:pt x="663575" y="1752346"/>
                  </a:lnTo>
                  <a:close/>
                </a:path>
              </a:pathLst>
            </a:custGeom>
            <a:solidFill>
              <a:srgbClr val="7030A0"/>
            </a:solidFill>
          </p:spPr>
          <p:txBody>
            <a:bodyPr/>
            <a:lstStyle/>
            <a:p>
              <a:endParaRPr lang="en-US"/>
            </a:p>
          </p:txBody>
        </p:sp>
        <p:sp>
          <p:nvSpPr>
            <p:cNvPr id="22" name="Freeform 22"/>
            <p:cNvSpPr/>
            <p:nvPr/>
          </p:nvSpPr>
          <p:spPr>
            <a:xfrm>
              <a:off x="-2667" y="0"/>
              <a:ext cx="1400302" cy="1820037"/>
            </a:xfrm>
            <a:custGeom>
              <a:avLst/>
              <a:gdLst/>
              <a:ahLst/>
              <a:cxnLst/>
              <a:rect l="l" t="t" r="r" b="b"/>
              <a:pathLst>
                <a:path w="1400302" h="1820037">
                  <a:moveTo>
                    <a:pt x="36576" y="1080897"/>
                  </a:moveTo>
                  <a:lnTo>
                    <a:pt x="368300" y="1080897"/>
                  </a:lnTo>
                  <a:lnTo>
                    <a:pt x="368300" y="1114806"/>
                  </a:lnTo>
                  <a:lnTo>
                    <a:pt x="334518" y="1114806"/>
                  </a:lnTo>
                  <a:lnTo>
                    <a:pt x="334518" y="33909"/>
                  </a:lnTo>
                  <a:cubicBezTo>
                    <a:pt x="334518" y="15113"/>
                    <a:pt x="349631" y="0"/>
                    <a:pt x="368300" y="0"/>
                  </a:cubicBezTo>
                  <a:lnTo>
                    <a:pt x="1032002" y="0"/>
                  </a:lnTo>
                  <a:cubicBezTo>
                    <a:pt x="1050671" y="0"/>
                    <a:pt x="1065911" y="15113"/>
                    <a:pt x="1065911" y="33909"/>
                  </a:cubicBezTo>
                  <a:lnTo>
                    <a:pt x="1065911" y="1114679"/>
                  </a:lnTo>
                  <a:lnTo>
                    <a:pt x="1032002" y="1114679"/>
                  </a:lnTo>
                  <a:lnTo>
                    <a:pt x="1032002" y="1080897"/>
                  </a:lnTo>
                  <a:lnTo>
                    <a:pt x="1363853" y="1080897"/>
                  </a:lnTo>
                  <a:cubicBezTo>
                    <a:pt x="1377569" y="1080897"/>
                    <a:pt x="1389888" y="1089152"/>
                    <a:pt x="1395095" y="1101725"/>
                  </a:cubicBezTo>
                  <a:cubicBezTo>
                    <a:pt x="1400302" y="1114298"/>
                    <a:pt x="1397508" y="1128903"/>
                    <a:pt x="1387983" y="1138555"/>
                  </a:cubicBezTo>
                  <a:lnTo>
                    <a:pt x="724281" y="1810004"/>
                  </a:lnTo>
                  <a:cubicBezTo>
                    <a:pt x="717931" y="1816481"/>
                    <a:pt x="709295" y="1820037"/>
                    <a:pt x="700151" y="1820037"/>
                  </a:cubicBezTo>
                  <a:cubicBezTo>
                    <a:pt x="691007" y="1820037"/>
                    <a:pt x="682371" y="1816354"/>
                    <a:pt x="676021" y="1810004"/>
                  </a:cubicBezTo>
                  <a:lnTo>
                    <a:pt x="12446" y="1138555"/>
                  </a:lnTo>
                  <a:cubicBezTo>
                    <a:pt x="2794" y="1128776"/>
                    <a:pt x="0" y="1114298"/>
                    <a:pt x="5334" y="1101725"/>
                  </a:cubicBezTo>
                  <a:cubicBezTo>
                    <a:pt x="10668" y="1089152"/>
                    <a:pt x="22860" y="1080897"/>
                    <a:pt x="36576" y="1080897"/>
                  </a:cubicBezTo>
                  <a:moveTo>
                    <a:pt x="36576" y="1148588"/>
                  </a:moveTo>
                  <a:lnTo>
                    <a:pt x="36576" y="1114679"/>
                  </a:lnTo>
                  <a:lnTo>
                    <a:pt x="60706" y="1090930"/>
                  </a:lnTo>
                  <a:lnTo>
                    <a:pt x="724281" y="1762506"/>
                  </a:lnTo>
                  <a:lnTo>
                    <a:pt x="700151" y="1786255"/>
                  </a:lnTo>
                  <a:lnTo>
                    <a:pt x="676021" y="1762506"/>
                  </a:lnTo>
                  <a:lnTo>
                    <a:pt x="1339723" y="1090930"/>
                  </a:lnTo>
                  <a:lnTo>
                    <a:pt x="1363853" y="1114679"/>
                  </a:lnTo>
                  <a:lnTo>
                    <a:pt x="1363853" y="1148588"/>
                  </a:lnTo>
                  <a:lnTo>
                    <a:pt x="1032002" y="1148588"/>
                  </a:lnTo>
                  <a:cubicBezTo>
                    <a:pt x="1013333" y="1148588"/>
                    <a:pt x="998093" y="1133475"/>
                    <a:pt x="998093" y="1114679"/>
                  </a:cubicBezTo>
                  <a:lnTo>
                    <a:pt x="998093" y="33909"/>
                  </a:lnTo>
                  <a:lnTo>
                    <a:pt x="1032002" y="33909"/>
                  </a:lnTo>
                  <a:lnTo>
                    <a:pt x="1032002" y="67691"/>
                  </a:lnTo>
                  <a:lnTo>
                    <a:pt x="368300" y="67691"/>
                  </a:lnTo>
                  <a:lnTo>
                    <a:pt x="368300" y="33909"/>
                  </a:lnTo>
                  <a:lnTo>
                    <a:pt x="402209" y="33909"/>
                  </a:lnTo>
                  <a:lnTo>
                    <a:pt x="402209" y="1114679"/>
                  </a:lnTo>
                  <a:cubicBezTo>
                    <a:pt x="402209" y="1133348"/>
                    <a:pt x="387096" y="1148588"/>
                    <a:pt x="368300" y="1148588"/>
                  </a:cubicBezTo>
                  <a:lnTo>
                    <a:pt x="36576" y="1148588"/>
                  </a:lnTo>
                  <a:close/>
                </a:path>
              </a:pathLst>
            </a:custGeom>
            <a:solidFill>
              <a:srgbClr val="7030A0"/>
            </a:solidFill>
          </p:spPr>
          <p:txBody>
            <a:bodyPr/>
            <a:lstStyle/>
            <a:p>
              <a:endParaRPr lang="en-US"/>
            </a:p>
          </p:txBody>
        </p:sp>
      </p:grpSp>
      <p:sp>
        <p:nvSpPr>
          <p:cNvPr id="23" name="Freeform 23"/>
          <p:cNvSpPr/>
          <p:nvPr/>
        </p:nvSpPr>
        <p:spPr>
          <a:xfrm>
            <a:off x="7817902" y="2609880"/>
            <a:ext cx="2730504" cy="4229968"/>
          </a:xfrm>
          <a:custGeom>
            <a:avLst/>
            <a:gdLst/>
            <a:ahLst/>
            <a:cxnLst/>
            <a:rect l="l" t="t" r="r" b="b"/>
            <a:pathLst>
              <a:path w="2730504" h="4229968">
                <a:moveTo>
                  <a:pt x="0" y="0"/>
                </a:moveTo>
                <a:lnTo>
                  <a:pt x="2730504" y="0"/>
                </a:lnTo>
                <a:lnTo>
                  <a:pt x="2730504" y="4229968"/>
                </a:lnTo>
                <a:lnTo>
                  <a:pt x="0" y="4229968"/>
                </a:lnTo>
                <a:lnTo>
                  <a:pt x="0" y="0"/>
                </a:lnTo>
                <a:close/>
              </a:path>
            </a:pathLst>
          </a:custGeom>
          <a:blipFill>
            <a:blip r:embed="rId9"/>
            <a:stretch>
              <a:fillRect/>
            </a:stretch>
          </a:blipFill>
        </p:spPr>
        <p:txBody>
          <a:bodyPr/>
          <a:lstStyle/>
          <a:p>
            <a:endParaRPr lang="en-US"/>
          </a:p>
        </p:txBody>
      </p:sp>
      <p:sp>
        <p:nvSpPr>
          <p:cNvPr id="24" name="Freeform 24"/>
          <p:cNvSpPr/>
          <p:nvPr/>
        </p:nvSpPr>
        <p:spPr>
          <a:xfrm>
            <a:off x="11294198" y="2589100"/>
            <a:ext cx="2486602" cy="4247188"/>
          </a:xfrm>
          <a:custGeom>
            <a:avLst/>
            <a:gdLst/>
            <a:ahLst/>
            <a:cxnLst/>
            <a:rect l="l" t="t" r="r" b="b"/>
            <a:pathLst>
              <a:path w="2486602" h="4247188">
                <a:moveTo>
                  <a:pt x="0" y="0"/>
                </a:moveTo>
                <a:lnTo>
                  <a:pt x="2486602" y="0"/>
                </a:lnTo>
                <a:lnTo>
                  <a:pt x="2486602" y="4247188"/>
                </a:lnTo>
                <a:lnTo>
                  <a:pt x="0" y="4247188"/>
                </a:lnTo>
                <a:lnTo>
                  <a:pt x="0" y="0"/>
                </a:lnTo>
                <a:close/>
              </a:path>
            </a:pathLst>
          </a:custGeom>
          <a:blipFill>
            <a:blip r:embed="rId10"/>
            <a:stretch>
              <a:fillRect/>
            </a:stretch>
          </a:blipFill>
        </p:spPr>
        <p:txBody>
          <a:bodyPr/>
          <a:lstStyle/>
          <a:p>
            <a:endParaRPr lang="en-US"/>
          </a:p>
        </p:txBody>
      </p:sp>
      <p:sp>
        <p:nvSpPr>
          <p:cNvPr id="25" name="Freeform 25"/>
          <p:cNvSpPr/>
          <p:nvPr/>
        </p:nvSpPr>
        <p:spPr>
          <a:xfrm>
            <a:off x="14028728" y="3655868"/>
            <a:ext cx="4068774" cy="2370740"/>
          </a:xfrm>
          <a:custGeom>
            <a:avLst/>
            <a:gdLst/>
            <a:ahLst/>
            <a:cxnLst/>
            <a:rect l="l" t="t" r="r" b="b"/>
            <a:pathLst>
              <a:path w="4068774" h="2370740">
                <a:moveTo>
                  <a:pt x="0" y="0"/>
                </a:moveTo>
                <a:lnTo>
                  <a:pt x="4068774" y="0"/>
                </a:lnTo>
                <a:lnTo>
                  <a:pt x="4068774" y="2370740"/>
                </a:lnTo>
                <a:lnTo>
                  <a:pt x="0" y="2370740"/>
                </a:lnTo>
                <a:lnTo>
                  <a:pt x="0" y="0"/>
                </a:lnTo>
                <a:close/>
              </a:path>
            </a:pathLst>
          </a:custGeom>
          <a:blipFill>
            <a:blip r:embed="rId11"/>
            <a:stretch>
              <a:fillRect/>
            </a:stretch>
          </a:blipFill>
        </p:spPr>
        <p:txBody>
          <a:bodyPr/>
          <a:lstStyle/>
          <a:p>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Sukasi</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15</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Revolveris</a:t>
              </a:r>
            </a:p>
          </p:txBody>
        </p:sp>
      </p:grpSp>
      <p:sp>
        <p:nvSpPr>
          <p:cNvPr id="10" name="Freeform 10"/>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11" name="Freeform 11"/>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12" name="Group 12"/>
          <p:cNvGrpSpPr/>
          <p:nvPr/>
        </p:nvGrpSpPr>
        <p:grpSpPr>
          <a:xfrm>
            <a:off x="1830872" y="7697900"/>
            <a:ext cx="16933760" cy="1292662"/>
            <a:chOff x="0" y="0"/>
            <a:chExt cx="22578347" cy="1723549"/>
          </a:xfrm>
        </p:grpSpPr>
        <p:sp>
          <p:nvSpPr>
            <p:cNvPr id="13" name="Freeform 13"/>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4" name="TextBox 14"/>
            <p:cNvSpPr txBox="1"/>
            <p:nvPr/>
          </p:nvSpPr>
          <p:spPr>
            <a:xfrm>
              <a:off x="0" y="-9525"/>
              <a:ext cx="22578347" cy="1733074"/>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Atidarykite „Shapes“ biblioteką ir spustelėkite „Shape Generator“. Pridėkite prie darbo plokštumos Revolverį. Manipuliuokite parametrus, kad gautumėte norimą formą.</a:t>
              </a:r>
            </a:p>
          </p:txBody>
        </p:sp>
      </p:grpSp>
      <p:sp>
        <p:nvSpPr>
          <p:cNvPr id="15" name="Freeform 15"/>
          <p:cNvSpPr/>
          <p:nvPr/>
        </p:nvSpPr>
        <p:spPr>
          <a:xfrm>
            <a:off x="1416672" y="2370154"/>
            <a:ext cx="2573438" cy="4624730"/>
          </a:xfrm>
          <a:custGeom>
            <a:avLst/>
            <a:gdLst/>
            <a:ahLst/>
            <a:cxnLst/>
            <a:rect l="l" t="t" r="r" b="b"/>
            <a:pathLst>
              <a:path w="2573438" h="4624730">
                <a:moveTo>
                  <a:pt x="0" y="0"/>
                </a:moveTo>
                <a:lnTo>
                  <a:pt x="2573438" y="0"/>
                </a:lnTo>
                <a:lnTo>
                  <a:pt x="2573438" y="4624730"/>
                </a:lnTo>
                <a:lnTo>
                  <a:pt x="0" y="4624730"/>
                </a:lnTo>
                <a:lnTo>
                  <a:pt x="0" y="0"/>
                </a:lnTo>
                <a:close/>
              </a:path>
            </a:pathLst>
          </a:custGeom>
          <a:blipFill>
            <a:blip r:embed="rId7"/>
            <a:stretch>
              <a:fillRect/>
            </a:stretch>
          </a:blipFill>
        </p:spPr>
        <p:txBody>
          <a:bodyPr/>
          <a:lstStyle/>
          <a:p>
            <a:endParaRPr lang="en-US"/>
          </a:p>
        </p:txBody>
      </p:sp>
      <p:sp>
        <p:nvSpPr>
          <p:cNvPr id="16" name="Freeform 16"/>
          <p:cNvSpPr/>
          <p:nvPr/>
        </p:nvSpPr>
        <p:spPr>
          <a:xfrm>
            <a:off x="5057590" y="2392094"/>
            <a:ext cx="3251158" cy="4602790"/>
          </a:xfrm>
          <a:custGeom>
            <a:avLst/>
            <a:gdLst/>
            <a:ahLst/>
            <a:cxnLst/>
            <a:rect l="l" t="t" r="r" b="b"/>
            <a:pathLst>
              <a:path w="3251158" h="4602790">
                <a:moveTo>
                  <a:pt x="0" y="0"/>
                </a:moveTo>
                <a:lnTo>
                  <a:pt x="3251158" y="0"/>
                </a:lnTo>
                <a:lnTo>
                  <a:pt x="3251158" y="4602790"/>
                </a:lnTo>
                <a:lnTo>
                  <a:pt x="0" y="4602790"/>
                </a:lnTo>
                <a:lnTo>
                  <a:pt x="0" y="0"/>
                </a:lnTo>
                <a:close/>
              </a:path>
            </a:pathLst>
          </a:custGeom>
          <a:blipFill>
            <a:blip r:embed="rId8"/>
            <a:stretch>
              <a:fillRect t="-77822"/>
            </a:stretch>
          </a:blipFill>
        </p:spPr>
        <p:txBody>
          <a:bodyPr/>
          <a:lstStyle/>
          <a:p>
            <a:endParaRPr lang="en-US"/>
          </a:p>
        </p:txBody>
      </p:sp>
      <p:grpSp>
        <p:nvGrpSpPr>
          <p:cNvPr id="17" name="Group 17"/>
          <p:cNvGrpSpPr/>
          <p:nvPr/>
        </p:nvGrpSpPr>
        <p:grpSpPr>
          <a:xfrm rot="3205539">
            <a:off x="7854750" y="5563236"/>
            <a:ext cx="1046224" cy="1365094"/>
            <a:chOff x="0" y="0"/>
            <a:chExt cx="1394965" cy="1820125"/>
          </a:xfrm>
        </p:grpSpPr>
        <p:sp>
          <p:nvSpPr>
            <p:cNvPr id="18" name="Freeform 18"/>
            <p:cNvSpPr/>
            <p:nvPr/>
          </p:nvSpPr>
          <p:spPr>
            <a:xfrm>
              <a:off x="33909" y="33909"/>
              <a:ext cx="1327277" cy="1752346"/>
            </a:xfrm>
            <a:custGeom>
              <a:avLst/>
              <a:gdLst/>
              <a:ahLst/>
              <a:cxnLst/>
              <a:rect l="l" t="t" r="r" b="b"/>
              <a:pathLst>
                <a:path w="1327277" h="1752346">
                  <a:moveTo>
                    <a:pt x="0" y="1080770"/>
                  </a:moveTo>
                  <a:lnTo>
                    <a:pt x="331724" y="1080770"/>
                  </a:lnTo>
                  <a:lnTo>
                    <a:pt x="331724" y="0"/>
                  </a:lnTo>
                  <a:lnTo>
                    <a:pt x="995426" y="0"/>
                  </a:lnTo>
                  <a:lnTo>
                    <a:pt x="995426" y="1080770"/>
                  </a:lnTo>
                  <a:lnTo>
                    <a:pt x="1327277" y="1080770"/>
                  </a:lnTo>
                  <a:lnTo>
                    <a:pt x="663575" y="1752346"/>
                  </a:lnTo>
                  <a:close/>
                </a:path>
              </a:pathLst>
            </a:custGeom>
            <a:solidFill>
              <a:srgbClr val="7030A0"/>
            </a:solidFill>
          </p:spPr>
          <p:txBody>
            <a:bodyPr/>
            <a:lstStyle/>
            <a:p>
              <a:endParaRPr lang="en-US"/>
            </a:p>
          </p:txBody>
        </p:sp>
        <p:sp>
          <p:nvSpPr>
            <p:cNvPr id="19" name="Freeform 19"/>
            <p:cNvSpPr/>
            <p:nvPr/>
          </p:nvSpPr>
          <p:spPr>
            <a:xfrm>
              <a:off x="-2667" y="0"/>
              <a:ext cx="1400302" cy="1820037"/>
            </a:xfrm>
            <a:custGeom>
              <a:avLst/>
              <a:gdLst/>
              <a:ahLst/>
              <a:cxnLst/>
              <a:rect l="l" t="t" r="r" b="b"/>
              <a:pathLst>
                <a:path w="1400302" h="1820037">
                  <a:moveTo>
                    <a:pt x="36576" y="1080897"/>
                  </a:moveTo>
                  <a:lnTo>
                    <a:pt x="368300" y="1080897"/>
                  </a:lnTo>
                  <a:lnTo>
                    <a:pt x="368300" y="1114806"/>
                  </a:lnTo>
                  <a:lnTo>
                    <a:pt x="334518" y="1114806"/>
                  </a:lnTo>
                  <a:lnTo>
                    <a:pt x="334518" y="33909"/>
                  </a:lnTo>
                  <a:cubicBezTo>
                    <a:pt x="334518" y="15113"/>
                    <a:pt x="349631" y="0"/>
                    <a:pt x="368300" y="0"/>
                  </a:cubicBezTo>
                  <a:lnTo>
                    <a:pt x="1032002" y="0"/>
                  </a:lnTo>
                  <a:cubicBezTo>
                    <a:pt x="1050671" y="0"/>
                    <a:pt x="1065911" y="15113"/>
                    <a:pt x="1065911" y="33909"/>
                  </a:cubicBezTo>
                  <a:lnTo>
                    <a:pt x="1065911" y="1114679"/>
                  </a:lnTo>
                  <a:lnTo>
                    <a:pt x="1032002" y="1114679"/>
                  </a:lnTo>
                  <a:lnTo>
                    <a:pt x="1032002" y="1080897"/>
                  </a:lnTo>
                  <a:lnTo>
                    <a:pt x="1363853" y="1080897"/>
                  </a:lnTo>
                  <a:cubicBezTo>
                    <a:pt x="1377569" y="1080897"/>
                    <a:pt x="1389888" y="1089152"/>
                    <a:pt x="1395095" y="1101725"/>
                  </a:cubicBezTo>
                  <a:cubicBezTo>
                    <a:pt x="1400302" y="1114298"/>
                    <a:pt x="1397508" y="1128903"/>
                    <a:pt x="1387983" y="1138555"/>
                  </a:cubicBezTo>
                  <a:lnTo>
                    <a:pt x="724281" y="1810004"/>
                  </a:lnTo>
                  <a:cubicBezTo>
                    <a:pt x="717931" y="1816481"/>
                    <a:pt x="709295" y="1820037"/>
                    <a:pt x="700151" y="1820037"/>
                  </a:cubicBezTo>
                  <a:cubicBezTo>
                    <a:pt x="691007" y="1820037"/>
                    <a:pt x="682371" y="1816354"/>
                    <a:pt x="676021" y="1810004"/>
                  </a:cubicBezTo>
                  <a:lnTo>
                    <a:pt x="12446" y="1138555"/>
                  </a:lnTo>
                  <a:cubicBezTo>
                    <a:pt x="2794" y="1128776"/>
                    <a:pt x="0" y="1114298"/>
                    <a:pt x="5334" y="1101725"/>
                  </a:cubicBezTo>
                  <a:cubicBezTo>
                    <a:pt x="10668" y="1089152"/>
                    <a:pt x="22860" y="1080897"/>
                    <a:pt x="36576" y="1080897"/>
                  </a:cubicBezTo>
                  <a:moveTo>
                    <a:pt x="36576" y="1148588"/>
                  </a:moveTo>
                  <a:lnTo>
                    <a:pt x="36576" y="1114679"/>
                  </a:lnTo>
                  <a:lnTo>
                    <a:pt x="60706" y="1090930"/>
                  </a:lnTo>
                  <a:lnTo>
                    <a:pt x="724281" y="1762506"/>
                  </a:lnTo>
                  <a:lnTo>
                    <a:pt x="700151" y="1786255"/>
                  </a:lnTo>
                  <a:lnTo>
                    <a:pt x="676021" y="1762506"/>
                  </a:lnTo>
                  <a:lnTo>
                    <a:pt x="1339723" y="1090930"/>
                  </a:lnTo>
                  <a:lnTo>
                    <a:pt x="1363853" y="1114679"/>
                  </a:lnTo>
                  <a:lnTo>
                    <a:pt x="1363853" y="1148588"/>
                  </a:lnTo>
                  <a:lnTo>
                    <a:pt x="1032002" y="1148588"/>
                  </a:lnTo>
                  <a:cubicBezTo>
                    <a:pt x="1013333" y="1148588"/>
                    <a:pt x="998093" y="1133475"/>
                    <a:pt x="998093" y="1114679"/>
                  </a:cubicBezTo>
                  <a:lnTo>
                    <a:pt x="998093" y="33909"/>
                  </a:lnTo>
                  <a:lnTo>
                    <a:pt x="1032002" y="33909"/>
                  </a:lnTo>
                  <a:lnTo>
                    <a:pt x="1032002" y="67691"/>
                  </a:lnTo>
                  <a:lnTo>
                    <a:pt x="368300" y="67691"/>
                  </a:lnTo>
                  <a:lnTo>
                    <a:pt x="368300" y="33909"/>
                  </a:lnTo>
                  <a:lnTo>
                    <a:pt x="402209" y="33909"/>
                  </a:lnTo>
                  <a:lnTo>
                    <a:pt x="402209" y="1114679"/>
                  </a:lnTo>
                  <a:cubicBezTo>
                    <a:pt x="402209" y="1133348"/>
                    <a:pt x="387096" y="1148588"/>
                    <a:pt x="368300" y="1148588"/>
                  </a:cubicBezTo>
                  <a:lnTo>
                    <a:pt x="36576" y="1148588"/>
                  </a:lnTo>
                  <a:close/>
                </a:path>
              </a:pathLst>
            </a:custGeom>
            <a:solidFill>
              <a:srgbClr val="7030A0"/>
            </a:solidFill>
          </p:spPr>
          <p:txBody>
            <a:bodyPr/>
            <a:lstStyle/>
            <a:p>
              <a:endParaRPr lang="en-US"/>
            </a:p>
          </p:txBody>
        </p:sp>
      </p:grpSp>
      <p:grpSp>
        <p:nvGrpSpPr>
          <p:cNvPr id="20" name="Group 20"/>
          <p:cNvGrpSpPr/>
          <p:nvPr/>
        </p:nvGrpSpPr>
        <p:grpSpPr>
          <a:xfrm rot="3205539">
            <a:off x="3717926" y="2500824"/>
            <a:ext cx="1046224" cy="1365094"/>
            <a:chOff x="0" y="0"/>
            <a:chExt cx="1394965" cy="1820125"/>
          </a:xfrm>
        </p:grpSpPr>
        <p:sp>
          <p:nvSpPr>
            <p:cNvPr id="21" name="Freeform 21"/>
            <p:cNvSpPr/>
            <p:nvPr/>
          </p:nvSpPr>
          <p:spPr>
            <a:xfrm>
              <a:off x="33909" y="33909"/>
              <a:ext cx="1327277" cy="1752346"/>
            </a:xfrm>
            <a:custGeom>
              <a:avLst/>
              <a:gdLst/>
              <a:ahLst/>
              <a:cxnLst/>
              <a:rect l="l" t="t" r="r" b="b"/>
              <a:pathLst>
                <a:path w="1327277" h="1752346">
                  <a:moveTo>
                    <a:pt x="0" y="1080770"/>
                  </a:moveTo>
                  <a:lnTo>
                    <a:pt x="331724" y="1080770"/>
                  </a:lnTo>
                  <a:lnTo>
                    <a:pt x="331724" y="0"/>
                  </a:lnTo>
                  <a:lnTo>
                    <a:pt x="995426" y="0"/>
                  </a:lnTo>
                  <a:lnTo>
                    <a:pt x="995426" y="1080770"/>
                  </a:lnTo>
                  <a:lnTo>
                    <a:pt x="1327277" y="1080770"/>
                  </a:lnTo>
                  <a:lnTo>
                    <a:pt x="663575" y="1752346"/>
                  </a:lnTo>
                  <a:close/>
                </a:path>
              </a:pathLst>
            </a:custGeom>
            <a:solidFill>
              <a:srgbClr val="7030A0"/>
            </a:solidFill>
          </p:spPr>
          <p:txBody>
            <a:bodyPr/>
            <a:lstStyle/>
            <a:p>
              <a:endParaRPr lang="en-US"/>
            </a:p>
          </p:txBody>
        </p:sp>
        <p:sp>
          <p:nvSpPr>
            <p:cNvPr id="22" name="Freeform 22"/>
            <p:cNvSpPr/>
            <p:nvPr/>
          </p:nvSpPr>
          <p:spPr>
            <a:xfrm>
              <a:off x="-2667" y="0"/>
              <a:ext cx="1400302" cy="1820037"/>
            </a:xfrm>
            <a:custGeom>
              <a:avLst/>
              <a:gdLst/>
              <a:ahLst/>
              <a:cxnLst/>
              <a:rect l="l" t="t" r="r" b="b"/>
              <a:pathLst>
                <a:path w="1400302" h="1820037">
                  <a:moveTo>
                    <a:pt x="36576" y="1080897"/>
                  </a:moveTo>
                  <a:lnTo>
                    <a:pt x="368300" y="1080897"/>
                  </a:lnTo>
                  <a:lnTo>
                    <a:pt x="368300" y="1114806"/>
                  </a:lnTo>
                  <a:lnTo>
                    <a:pt x="334518" y="1114806"/>
                  </a:lnTo>
                  <a:lnTo>
                    <a:pt x="334518" y="33909"/>
                  </a:lnTo>
                  <a:cubicBezTo>
                    <a:pt x="334518" y="15113"/>
                    <a:pt x="349631" y="0"/>
                    <a:pt x="368300" y="0"/>
                  </a:cubicBezTo>
                  <a:lnTo>
                    <a:pt x="1032002" y="0"/>
                  </a:lnTo>
                  <a:cubicBezTo>
                    <a:pt x="1050671" y="0"/>
                    <a:pt x="1065911" y="15113"/>
                    <a:pt x="1065911" y="33909"/>
                  </a:cubicBezTo>
                  <a:lnTo>
                    <a:pt x="1065911" y="1114679"/>
                  </a:lnTo>
                  <a:lnTo>
                    <a:pt x="1032002" y="1114679"/>
                  </a:lnTo>
                  <a:lnTo>
                    <a:pt x="1032002" y="1080897"/>
                  </a:lnTo>
                  <a:lnTo>
                    <a:pt x="1363853" y="1080897"/>
                  </a:lnTo>
                  <a:cubicBezTo>
                    <a:pt x="1377569" y="1080897"/>
                    <a:pt x="1389888" y="1089152"/>
                    <a:pt x="1395095" y="1101725"/>
                  </a:cubicBezTo>
                  <a:cubicBezTo>
                    <a:pt x="1400302" y="1114298"/>
                    <a:pt x="1397508" y="1128903"/>
                    <a:pt x="1387983" y="1138555"/>
                  </a:cubicBezTo>
                  <a:lnTo>
                    <a:pt x="724281" y="1810004"/>
                  </a:lnTo>
                  <a:cubicBezTo>
                    <a:pt x="717931" y="1816481"/>
                    <a:pt x="709295" y="1820037"/>
                    <a:pt x="700151" y="1820037"/>
                  </a:cubicBezTo>
                  <a:cubicBezTo>
                    <a:pt x="691007" y="1820037"/>
                    <a:pt x="682371" y="1816354"/>
                    <a:pt x="676021" y="1810004"/>
                  </a:cubicBezTo>
                  <a:lnTo>
                    <a:pt x="12446" y="1138555"/>
                  </a:lnTo>
                  <a:cubicBezTo>
                    <a:pt x="2794" y="1128776"/>
                    <a:pt x="0" y="1114298"/>
                    <a:pt x="5334" y="1101725"/>
                  </a:cubicBezTo>
                  <a:cubicBezTo>
                    <a:pt x="10668" y="1089152"/>
                    <a:pt x="22860" y="1080897"/>
                    <a:pt x="36576" y="1080897"/>
                  </a:cubicBezTo>
                  <a:moveTo>
                    <a:pt x="36576" y="1148588"/>
                  </a:moveTo>
                  <a:lnTo>
                    <a:pt x="36576" y="1114679"/>
                  </a:lnTo>
                  <a:lnTo>
                    <a:pt x="60706" y="1090930"/>
                  </a:lnTo>
                  <a:lnTo>
                    <a:pt x="724281" y="1762506"/>
                  </a:lnTo>
                  <a:lnTo>
                    <a:pt x="700151" y="1786255"/>
                  </a:lnTo>
                  <a:lnTo>
                    <a:pt x="676021" y="1762506"/>
                  </a:lnTo>
                  <a:lnTo>
                    <a:pt x="1339723" y="1090930"/>
                  </a:lnTo>
                  <a:lnTo>
                    <a:pt x="1363853" y="1114679"/>
                  </a:lnTo>
                  <a:lnTo>
                    <a:pt x="1363853" y="1148588"/>
                  </a:lnTo>
                  <a:lnTo>
                    <a:pt x="1032002" y="1148588"/>
                  </a:lnTo>
                  <a:cubicBezTo>
                    <a:pt x="1013333" y="1148588"/>
                    <a:pt x="998093" y="1133475"/>
                    <a:pt x="998093" y="1114679"/>
                  </a:cubicBezTo>
                  <a:lnTo>
                    <a:pt x="998093" y="33909"/>
                  </a:lnTo>
                  <a:lnTo>
                    <a:pt x="1032002" y="33909"/>
                  </a:lnTo>
                  <a:lnTo>
                    <a:pt x="1032002" y="67691"/>
                  </a:lnTo>
                  <a:lnTo>
                    <a:pt x="368300" y="67691"/>
                  </a:lnTo>
                  <a:lnTo>
                    <a:pt x="368300" y="33909"/>
                  </a:lnTo>
                  <a:lnTo>
                    <a:pt x="402209" y="33909"/>
                  </a:lnTo>
                  <a:lnTo>
                    <a:pt x="402209" y="1114679"/>
                  </a:lnTo>
                  <a:cubicBezTo>
                    <a:pt x="402209" y="1133348"/>
                    <a:pt x="387096" y="1148588"/>
                    <a:pt x="368300" y="1148588"/>
                  </a:cubicBezTo>
                  <a:lnTo>
                    <a:pt x="36576" y="1148588"/>
                  </a:lnTo>
                  <a:close/>
                </a:path>
              </a:pathLst>
            </a:custGeom>
            <a:solidFill>
              <a:srgbClr val="7030A0"/>
            </a:solidFill>
          </p:spPr>
          <p:txBody>
            <a:bodyPr/>
            <a:lstStyle/>
            <a:p>
              <a:endParaRPr lang="en-US"/>
            </a:p>
          </p:txBody>
        </p:sp>
      </p:grpSp>
      <p:sp>
        <p:nvSpPr>
          <p:cNvPr id="23" name="Freeform 23"/>
          <p:cNvSpPr/>
          <p:nvPr/>
        </p:nvSpPr>
        <p:spPr>
          <a:xfrm>
            <a:off x="9704772" y="2344970"/>
            <a:ext cx="7166556" cy="4692090"/>
          </a:xfrm>
          <a:custGeom>
            <a:avLst/>
            <a:gdLst/>
            <a:ahLst/>
            <a:cxnLst/>
            <a:rect l="l" t="t" r="r" b="b"/>
            <a:pathLst>
              <a:path w="7166556" h="4692090">
                <a:moveTo>
                  <a:pt x="0" y="0"/>
                </a:moveTo>
                <a:lnTo>
                  <a:pt x="7166556" y="0"/>
                </a:lnTo>
                <a:lnTo>
                  <a:pt x="7166556" y="4692090"/>
                </a:lnTo>
                <a:lnTo>
                  <a:pt x="0" y="4692090"/>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Formos įrankiai</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16</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8" name="Freeform 8"/>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746540" y="7697898"/>
            <a:ext cx="16933760" cy="1292662"/>
            <a:chOff x="0" y="0"/>
            <a:chExt cx="22578347" cy="1723549"/>
          </a:xfrm>
        </p:grpSpPr>
        <p:sp>
          <p:nvSpPr>
            <p:cNvPr id="10" name="Freeform 10"/>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1" name="TextBox 11"/>
            <p:cNvSpPr txBox="1"/>
            <p:nvPr/>
          </p:nvSpPr>
          <p:spPr>
            <a:xfrm>
              <a:off x="0" y="-9525"/>
              <a:ext cx="22578347" cy="1733074"/>
            </a:xfrm>
            <a:prstGeom prst="rect">
              <a:avLst/>
            </a:prstGeom>
          </p:spPr>
          <p:txBody>
            <a:bodyPr lIns="0" tIns="0" rIns="0" bIns="0" rtlCol="0" anchor="t"/>
            <a:lstStyle/>
            <a:p>
              <a:pPr marL="0" lvl="0" indent="0" algn="ctr">
                <a:lnSpc>
                  <a:spcPts val="4266"/>
                </a:lnSpc>
              </a:pPr>
              <a:r>
                <a:rPr lang="en-US" sz="3554">
                  <a:solidFill>
                    <a:srgbClr val="FFFFFF"/>
                  </a:solidFill>
                  <a:latin typeface="Source Sans Pro"/>
                  <a:ea typeface="Source Sans Pro"/>
                  <a:cs typeface="Source Sans Pro"/>
                  <a:sym typeface="Source Sans Pro"/>
                </a:rPr>
                <a:t>Skiltyje „Pagrindinės formos“ pasirinkite „Scribble“. Nupieškite viską, ko norite. Peržiūroje galite pamatyti objektą. Jei norite redaguoti, galite ištrinti naudodami trintuką.</a:t>
              </a:r>
            </a:p>
          </p:txBody>
        </p:sp>
      </p:grpSp>
      <p:grpSp>
        <p:nvGrpSpPr>
          <p:cNvPr id="12" name="Group 12"/>
          <p:cNvGrpSpPr/>
          <p:nvPr/>
        </p:nvGrpSpPr>
        <p:grpSpPr>
          <a:xfrm>
            <a:off x="1440000" y="890050"/>
            <a:ext cx="15408000" cy="1248207"/>
            <a:chOff x="0" y="0"/>
            <a:chExt cx="20544000" cy="1664276"/>
          </a:xfrm>
        </p:grpSpPr>
        <p:sp>
          <p:nvSpPr>
            <p:cNvPr id="13" name="Freeform 13"/>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14" name="TextBox 14"/>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Rašyti</a:t>
              </a:r>
            </a:p>
          </p:txBody>
        </p:sp>
      </p:grpSp>
      <p:sp>
        <p:nvSpPr>
          <p:cNvPr id="15" name="Freeform 15"/>
          <p:cNvSpPr/>
          <p:nvPr/>
        </p:nvSpPr>
        <p:spPr>
          <a:xfrm>
            <a:off x="392606" y="2334050"/>
            <a:ext cx="2821648" cy="3534928"/>
          </a:xfrm>
          <a:custGeom>
            <a:avLst/>
            <a:gdLst/>
            <a:ahLst/>
            <a:cxnLst/>
            <a:rect l="l" t="t" r="r" b="b"/>
            <a:pathLst>
              <a:path w="2821648" h="3534928">
                <a:moveTo>
                  <a:pt x="0" y="0"/>
                </a:moveTo>
                <a:lnTo>
                  <a:pt x="2821648" y="0"/>
                </a:lnTo>
                <a:lnTo>
                  <a:pt x="2821648" y="3534928"/>
                </a:lnTo>
                <a:lnTo>
                  <a:pt x="0" y="3534928"/>
                </a:lnTo>
                <a:lnTo>
                  <a:pt x="0" y="0"/>
                </a:lnTo>
                <a:close/>
              </a:path>
            </a:pathLst>
          </a:custGeom>
          <a:blipFill>
            <a:blip r:embed="rId7"/>
            <a:stretch>
              <a:fillRect/>
            </a:stretch>
          </a:blipFill>
        </p:spPr>
        <p:txBody>
          <a:bodyPr/>
          <a:lstStyle/>
          <a:p>
            <a:endParaRPr lang="en-US"/>
          </a:p>
        </p:txBody>
      </p:sp>
      <p:sp>
        <p:nvSpPr>
          <p:cNvPr id="16" name="Freeform 16"/>
          <p:cNvSpPr/>
          <p:nvPr/>
        </p:nvSpPr>
        <p:spPr>
          <a:xfrm>
            <a:off x="3651290" y="2334052"/>
            <a:ext cx="5191518" cy="3534928"/>
          </a:xfrm>
          <a:custGeom>
            <a:avLst/>
            <a:gdLst/>
            <a:ahLst/>
            <a:cxnLst/>
            <a:rect l="l" t="t" r="r" b="b"/>
            <a:pathLst>
              <a:path w="5191518" h="3534928">
                <a:moveTo>
                  <a:pt x="0" y="0"/>
                </a:moveTo>
                <a:lnTo>
                  <a:pt x="5191518" y="0"/>
                </a:lnTo>
                <a:lnTo>
                  <a:pt x="5191518" y="3534928"/>
                </a:lnTo>
                <a:lnTo>
                  <a:pt x="0" y="3534928"/>
                </a:lnTo>
                <a:lnTo>
                  <a:pt x="0" y="0"/>
                </a:lnTo>
                <a:close/>
              </a:path>
            </a:pathLst>
          </a:custGeom>
          <a:blipFill>
            <a:blip r:embed="rId8"/>
            <a:stretch>
              <a:fillRect/>
            </a:stretch>
          </a:blipFill>
        </p:spPr>
        <p:txBody>
          <a:bodyPr/>
          <a:lstStyle/>
          <a:p>
            <a:endParaRPr lang="en-US"/>
          </a:p>
        </p:txBody>
      </p:sp>
      <p:sp>
        <p:nvSpPr>
          <p:cNvPr id="17" name="Freeform 17"/>
          <p:cNvSpPr/>
          <p:nvPr/>
        </p:nvSpPr>
        <p:spPr>
          <a:xfrm>
            <a:off x="9016096" y="3742826"/>
            <a:ext cx="4893202" cy="1123846"/>
          </a:xfrm>
          <a:custGeom>
            <a:avLst/>
            <a:gdLst/>
            <a:ahLst/>
            <a:cxnLst/>
            <a:rect l="l" t="t" r="r" b="b"/>
            <a:pathLst>
              <a:path w="4893202" h="1123846">
                <a:moveTo>
                  <a:pt x="0" y="0"/>
                </a:moveTo>
                <a:lnTo>
                  <a:pt x="4893202" y="0"/>
                </a:lnTo>
                <a:lnTo>
                  <a:pt x="4893202" y="1123846"/>
                </a:lnTo>
                <a:lnTo>
                  <a:pt x="0" y="1123846"/>
                </a:lnTo>
                <a:lnTo>
                  <a:pt x="0" y="0"/>
                </a:lnTo>
                <a:close/>
              </a:path>
            </a:pathLst>
          </a:custGeom>
          <a:blipFill>
            <a:blip r:embed="rId9"/>
            <a:stretch>
              <a:fillRect/>
            </a:stretch>
          </a:blipFill>
        </p:spPr>
        <p:txBody>
          <a:bodyPr/>
          <a:lstStyle/>
          <a:p>
            <a:endParaRPr lang="en-US"/>
          </a:p>
        </p:txBody>
      </p:sp>
      <p:sp>
        <p:nvSpPr>
          <p:cNvPr id="18" name="Freeform 18"/>
          <p:cNvSpPr/>
          <p:nvPr/>
        </p:nvSpPr>
        <p:spPr>
          <a:xfrm>
            <a:off x="14082586" y="2825622"/>
            <a:ext cx="3894902" cy="2525374"/>
          </a:xfrm>
          <a:custGeom>
            <a:avLst/>
            <a:gdLst/>
            <a:ahLst/>
            <a:cxnLst/>
            <a:rect l="l" t="t" r="r" b="b"/>
            <a:pathLst>
              <a:path w="3894902" h="2525374">
                <a:moveTo>
                  <a:pt x="0" y="0"/>
                </a:moveTo>
                <a:lnTo>
                  <a:pt x="3894902" y="0"/>
                </a:lnTo>
                <a:lnTo>
                  <a:pt x="3894902" y="2525374"/>
                </a:lnTo>
                <a:lnTo>
                  <a:pt x="0" y="2525374"/>
                </a:lnTo>
                <a:lnTo>
                  <a:pt x="0" y="0"/>
                </a:lnTo>
                <a:close/>
              </a:path>
            </a:pathLst>
          </a:custGeom>
          <a:blipFill>
            <a:blip r:embed="rId10"/>
            <a:stretch>
              <a:fillRect/>
            </a:stretch>
          </a:blipFill>
        </p:spPr>
        <p:txBody>
          <a:bodyPr/>
          <a:lstStyle/>
          <a:p>
            <a:endParaRPr lang="en-US"/>
          </a:p>
        </p:txBody>
      </p:sp>
      <p:grpSp>
        <p:nvGrpSpPr>
          <p:cNvPr id="19" name="Group 19"/>
          <p:cNvGrpSpPr/>
          <p:nvPr/>
        </p:nvGrpSpPr>
        <p:grpSpPr>
          <a:xfrm rot="3205539">
            <a:off x="2954890" y="4017190"/>
            <a:ext cx="1046224" cy="1365094"/>
            <a:chOff x="0" y="0"/>
            <a:chExt cx="1394965" cy="1820125"/>
          </a:xfrm>
        </p:grpSpPr>
        <p:sp>
          <p:nvSpPr>
            <p:cNvPr id="20" name="Freeform 20"/>
            <p:cNvSpPr/>
            <p:nvPr/>
          </p:nvSpPr>
          <p:spPr>
            <a:xfrm>
              <a:off x="33909" y="33909"/>
              <a:ext cx="1327277" cy="1752346"/>
            </a:xfrm>
            <a:custGeom>
              <a:avLst/>
              <a:gdLst/>
              <a:ahLst/>
              <a:cxnLst/>
              <a:rect l="l" t="t" r="r" b="b"/>
              <a:pathLst>
                <a:path w="1327277" h="1752346">
                  <a:moveTo>
                    <a:pt x="0" y="1080770"/>
                  </a:moveTo>
                  <a:lnTo>
                    <a:pt x="331724" y="1080770"/>
                  </a:lnTo>
                  <a:lnTo>
                    <a:pt x="331724" y="0"/>
                  </a:lnTo>
                  <a:lnTo>
                    <a:pt x="995426" y="0"/>
                  </a:lnTo>
                  <a:lnTo>
                    <a:pt x="995426" y="1080770"/>
                  </a:lnTo>
                  <a:lnTo>
                    <a:pt x="1327277" y="1080770"/>
                  </a:lnTo>
                  <a:lnTo>
                    <a:pt x="663575" y="1752346"/>
                  </a:lnTo>
                  <a:close/>
                </a:path>
              </a:pathLst>
            </a:custGeom>
            <a:solidFill>
              <a:srgbClr val="7030A0"/>
            </a:solidFill>
          </p:spPr>
          <p:txBody>
            <a:bodyPr/>
            <a:lstStyle/>
            <a:p>
              <a:endParaRPr lang="en-US"/>
            </a:p>
          </p:txBody>
        </p:sp>
        <p:sp>
          <p:nvSpPr>
            <p:cNvPr id="21" name="Freeform 21"/>
            <p:cNvSpPr/>
            <p:nvPr/>
          </p:nvSpPr>
          <p:spPr>
            <a:xfrm>
              <a:off x="-2667" y="0"/>
              <a:ext cx="1400302" cy="1820037"/>
            </a:xfrm>
            <a:custGeom>
              <a:avLst/>
              <a:gdLst/>
              <a:ahLst/>
              <a:cxnLst/>
              <a:rect l="l" t="t" r="r" b="b"/>
              <a:pathLst>
                <a:path w="1400302" h="1820037">
                  <a:moveTo>
                    <a:pt x="36576" y="1080897"/>
                  </a:moveTo>
                  <a:lnTo>
                    <a:pt x="368300" y="1080897"/>
                  </a:lnTo>
                  <a:lnTo>
                    <a:pt x="368300" y="1114806"/>
                  </a:lnTo>
                  <a:lnTo>
                    <a:pt x="334518" y="1114806"/>
                  </a:lnTo>
                  <a:lnTo>
                    <a:pt x="334518" y="33909"/>
                  </a:lnTo>
                  <a:cubicBezTo>
                    <a:pt x="334518" y="15113"/>
                    <a:pt x="349631" y="0"/>
                    <a:pt x="368300" y="0"/>
                  </a:cubicBezTo>
                  <a:lnTo>
                    <a:pt x="1032002" y="0"/>
                  </a:lnTo>
                  <a:cubicBezTo>
                    <a:pt x="1050671" y="0"/>
                    <a:pt x="1065911" y="15113"/>
                    <a:pt x="1065911" y="33909"/>
                  </a:cubicBezTo>
                  <a:lnTo>
                    <a:pt x="1065911" y="1114679"/>
                  </a:lnTo>
                  <a:lnTo>
                    <a:pt x="1032002" y="1114679"/>
                  </a:lnTo>
                  <a:lnTo>
                    <a:pt x="1032002" y="1080897"/>
                  </a:lnTo>
                  <a:lnTo>
                    <a:pt x="1363853" y="1080897"/>
                  </a:lnTo>
                  <a:cubicBezTo>
                    <a:pt x="1377569" y="1080897"/>
                    <a:pt x="1389888" y="1089152"/>
                    <a:pt x="1395095" y="1101725"/>
                  </a:cubicBezTo>
                  <a:cubicBezTo>
                    <a:pt x="1400302" y="1114298"/>
                    <a:pt x="1397508" y="1128903"/>
                    <a:pt x="1387983" y="1138555"/>
                  </a:cubicBezTo>
                  <a:lnTo>
                    <a:pt x="724281" y="1810004"/>
                  </a:lnTo>
                  <a:cubicBezTo>
                    <a:pt x="717931" y="1816481"/>
                    <a:pt x="709295" y="1820037"/>
                    <a:pt x="700151" y="1820037"/>
                  </a:cubicBezTo>
                  <a:cubicBezTo>
                    <a:pt x="691007" y="1820037"/>
                    <a:pt x="682371" y="1816354"/>
                    <a:pt x="676021" y="1810004"/>
                  </a:cubicBezTo>
                  <a:lnTo>
                    <a:pt x="12446" y="1138555"/>
                  </a:lnTo>
                  <a:cubicBezTo>
                    <a:pt x="2794" y="1128776"/>
                    <a:pt x="0" y="1114298"/>
                    <a:pt x="5334" y="1101725"/>
                  </a:cubicBezTo>
                  <a:cubicBezTo>
                    <a:pt x="10668" y="1089152"/>
                    <a:pt x="22860" y="1080897"/>
                    <a:pt x="36576" y="1080897"/>
                  </a:cubicBezTo>
                  <a:moveTo>
                    <a:pt x="36576" y="1148588"/>
                  </a:moveTo>
                  <a:lnTo>
                    <a:pt x="36576" y="1114679"/>
                  </a:lnTo>
                  <a:lnTo>
                    <a:pt x="60706" y="1090930"/>
                  </a:lnTo>
                  <a:lnTo>
                    <a:pt x="724281" y="1762506"/>
                  </a:lnTo>
                  <a:lnTo>
                    <a:pt x="700151" y="1786255"/>
                  </a:lnTo>
                  <a:lnTo>
                    <a:pt x="676021" y="1762506"/>
                  </a:lnTo>
                  <a:lnTo>
                    <a:pt x="1339723" y="1090930"/>
                  </a:lnTo>
                  <a:lnTo>
                    <a:pt x="1363853" y="1114679"/>
                  </a:lnTo>
                  <a:lnTo>
                    <a:pt x="1363853" y="1148588"/>
                  </a:lnTo>
                  <a:lnTo>
                    <a:pt x="1032002" y="1148588"/>
                  </a:lnTo>
                  <a:cubicBezTo>
                    <a:pt x="1013333" y="1148588"/>
                    <a:pt x="998093" y="1133475"/>
                    <a:pt x="998093" y="1114679"/>
                  </a:cubicBezTo>
                  <a:lnTo>
                    <a:pt x="998093" y="33909"/>
                  </a:lnTo>
                  <a:lnTo>
                    <a:pt x="1032002" y="33909"/>
                  </a:lnTo>
                  <a:lnTo>
                    <a:pt x="1032002" y="67691"/>
                  </a:lnTo>
                  <a:lnTo>
                    <a:pt x="368300" y="67691"/>
                  </a:lnTo>
                  <a:lnTo>
                    <a:pt x="368300" y="33909"/>
                  </a:lnTo>
                  <a:lnTo>
                    <a:pt x="402209" y="33909"/>
                  </a:lnTo>
                  <a:lnTo>
                    <a:pt x="402209" y="1114679"/>
                  </a:lnTo>
                  <a:cubicBezTo>
                    <a:pt x="402209" y="1133348"/>
                    <a:pt x="387096" y="1148588"/>
                    <a:pt x="368300" y="1148588"/>
                  </a:cubicBezTo>
                  <a:lnTo>
                    <a:pt x="36576" y="1148588"/>
                  </a:lnTo>
                  <a:close/>
                </a:path>
              </a:pathLst>
            </a:custGeom>
            <a:solidFill>
              <a:srgbClr val="7030A0"/>
            </a:solidFill>
          </p:spPr>
          <p:txBody>
            <a:bodyPr/>
            <a:lstStyle/>
            <a:p>
              <a:endParaRPr lang="en-US"/>
            </a:p>
          </p:txBody>
        </p:sp>
      </p:grpSp>
      <p:grpSp>
        <p:nvGrpSpPr>
          <p:cNvPr id="22" name="Group 22"/>
          <p:cNvGrpSpPr/>
          <p:nvPr/>
        </p:nvGrpSpPr>
        <p:grpSpPr>
          <a:xfrm rot="3205539">
            <a:off x="11824202" y="3181822"/>
            <a:ext cx="1046224" cy="1365094"/>
            <a:chOff x="0" y="0"/>
            <a:chExt cx="1394965" cy="1820125"/>
          </a:xfrm>
        </p:grpSpPr>
        <p:sp>
          <p:nvSpPr>
            <p:cNvPr id="23" name="Freeform 23"/>
            <p:cNvSpPr/>
            <p:nvPr/>
          </p:nvSpPr>
          <p:spPr>
            <a:xfrm>
              <a:off x="33909" y="33909"/>
              <a:ext cx="1327277" cy="1752346"/>
            </a:xfrm>
            <a:custGeom>
              <a:avLst/>
              <a:gdLst/>
              <a:ahLst/>
              <a:cxnLst/>
              <a:rect l="l" t="t" r="r" b="b"/>
              <a:pathLst>
                <a:path w="1327277" h="1752346">
                  <a:moveTo>
                    <a:pt x="0" y="1080770"/>
                  </a:moveTo>
                  <a:lnTo>
                    <a:pt x="331724" y="1080770"/>
                  </a:lnTo>
                  <a:lnTo>
                    <a:pt x="331724" y="0"/>
                  </a:lnTo>
                  <a:lnTo>
                    <a:pt x="995426" y="0"/>
                  </a:lnTo>
                  <a:lnTo>
                    <a:pt x="995426" y="1080770"/>
                  </a:lnTo>
                  <a:lnTo>
                    <a:pt x="1327277" y="1080770"/>
                  </a:lnTo>
                  <a:lnTo>
                    <a:pt x="663575" y="1752346"/>
                  </a:lnTo>
                  <a:close/>
                </a:path>
              </a:pathLst>
            </a:custGeom>
            <a:solidFill>
              <a:srgbClr val="7030A0"/>
            </a:solidFill>
          </p:spPr>
          <p:txBody>
            <a:bodyPr/>
            <a:lstStyle/>
            <a:p>
              <a:endParaRPr lang="en-US"/>
            </a:p>
          </p:txBody>
        </p:sp>
        <p:sp>
          <p:nvSpPr>
            <p:cNvPr id="24" name="Freeform 24"/>
            <p:cNvSpPr/>
            <p:nvPr/>
          </p:nvSpPr>
          <p:spPr>
            <a:xfrm>
              <a:off x="-2667" y="0"/>
              <a:ext cx="1400302" cy="1820037"/>
            </a:xfrm>
            <a:custGeom>
              <a:avLst/>
              <a:gdLst/>
              <a:ahLst/>
              <a:cxnLst/>
              <a:rect l="l" t="t" r="r" b="b"/>
              <a:pathLst>
                <a:path w="1400302" h="1820037">
                  <a:moveTo>
                    <a:pt x="36576" y="1080897"/>
                  </a:moveTo>
                  <a:lnTo>
                    <a:pt x="368300" y="1080897"/>
                  </a:lnTo>
                  <a:lnTo>
                    <a:pt x="368300" y="1114806"/>
                  </a:lnTo>
                  <a:lnTo>
                    <a:pt x="334518" y="1114806"/>
                  </a:lnTo>
                  <a:lnTo>
                    <a:pt x="334518" y="33909"/>
                  </a:lnTo>
                  <a:cubicBezTo>
                    <a:pt x="334518" y="15113"/>
                    <a:pt x="349631" y="0"/>
                    <a:pt x="368300" y="0"/>
                  </a:cubicBezTo>
                  <a:lnTo>
                    <a:pt x="1032002" y="0"/>
                  </a:lnTo>
                  <a:cubicBezTo>
                    <a:pt x="1050671" y="0"/>
                    <a:pt x="1065911" y="15113"/>
                    <a:pt x="1065911" y="33909"/>
                  </a:cubicBezTo>
                  <a:lnTo>
                    <a:pt x="1065911" y="1114679"/>
                  </a:lnTo>
                  <a:lnTo>
                    <a:pt x="1032002" y="1114679"/>
                  </a:lnTo>
                  <a:lnTo>
                    <a:pt x="1032002" y="1080897"/>
                  </a:lnTo>
                  <a:lnTo>
                    <a:pt x="1363853" y="1080897"/>
                  </a:lnTo>
                  <a:cubicBezTo>
                    <a:pt x="1377569" y="1080897"/>
                    <a:pt x="1389888" y="1089152"/>
                    <a:pt x="1395095" y="1101725"/>
                  </a:cubicBezTo>
                  <a:cubicBezTo>
                    <a:pt x="1400302" y="1114298"/>
                    <a:pt x="1397508" y="1128903"/>
                    <a:pt x="1387983" y="1138555"/>
                  </a:cubicBezTo>
                  <a:lnTo>
                    <a:pt x="724281" y="1810004"/>
                  </a:lnTo>
                  <a:cubicBezTo>
                    <a:pt x="717931" y="1816481"/>
                    <a:pt x="709295" y="1820037"/>
                    <a:pt x="700151" y="1820037"/>
                  </a:cubicBezTo>
                  <a:cubicBezTo>
                    <a:pt x="691007" y="1820037"/>
                    <a:pt x="682371" y="1816354"/>
                    <a:pt x="676021" y="1810004"/>
                  </a:cubicBezTo>
                  <a:lnTo>
                    <a:pt x="12446" y="1138555"/>
                  </a:lnTo>
                  <a:cubicBezTo>
                    <a:pt x="2794" y="1128776"/>
                    <a:pt x="0" y="1114298"/>
                    <a:pt x="5334" y="1101725"/>
                  </a:cubicBezTo>
                  <a:cubicBezTo>
                    <a:pt x="10668" y="1089152"/>
                    <a:pt x="22860" y="1080897"/>
                    <a:pt x="36576" y="1080897"/>
                  </a:cubicBezTo>
                  <a:moveTo>
                    <a:pt x="36576" y="1148588"/>
                  </a:moveTo>
                  <a:lnTo>
                    <a:pt x="36576" y="1114679"/>
                  </a:lnTo>
                  <a:lnTo>
                    <a:pt x="60706" y="1090930"/>
                  </a:lnTo>
                  <a:lnTo>
                    <a:pt x="724281" y="1762506"/>
                  </a:lnTo>
                  <a:lnTo>
                    <a:pt x="700151" y="1786255"/>
                  </a:lnTo>
                  <a:lnTo>
                    <a:pt x="676021" y="1762506"/>
                  </a:lnTo>
                  <a:lnTo>
                    <a:pt x="1339723" y="1090930"/>
                  </a:lnTo>
                  <a:lnTo>
                    <a:pt x="1363853" y="1114679"/>
                  </a:lnTo>
                  <a:lnTo>
                    <a:pt x="1363853" y="1148588"/>
                  </a:lnTo>
                  <a:lnTo>
                    <a:pt x="1032002" y="1148588"/>
                  </a:lnTo>
                  <a:cubicBezTo>
                    <a:pt x="1013333" y="1148588"/>
                    <a:pt x="998093" y="1133475"/>
                    <a:pt x="998093" y="1114679"/>
                  </a:cubicBezTo>
                  <a:lnTo>
                    <a:pt x="998093" y="33909"/>
                  </a:lnTo>
                  <a:lnTo>
                    <a:pt x="1032002" y="33909"/>
                  </a:lnTo>
                  <a:lnTo>
                    <a:pt x="1032002" y="67691"/>
                  </a:lnTo>
                  <a:lnTo>
                    <a:pt x="368300" y="67691"/>
                  </a:lnTo>
                  <a:lnTo>
                    <a:pt x="368300" y="33909"/>
                  </a:lnTo>
                  <a:lnTo>
                    <a:pt x="402209" y="33909"/>
                  </a:lnTo>
                  <a:lnTo>
                    <a:pt x="402209" y="1114679"/>
                  </a:lnTo>
                  <a:cubicBezTo>
                    <a:pt x="402209" y="1133348"/>
                    <a:pt x="387096" y="1148588"/>
                    <a:pt x="368300" y="1148588"/>
                  </a:cubicBezTo>
                  <a:lnTo>
                    <a:pt x="36576" y="1148588"/>
                  </a:lnTo>
                  <a:close/>
                </a:path>
              </a:pathLst>
            </a:custGeom>
            <a:solidFill>
              <a:srgbClr val="7030A0"/>
            </a:solidFill>
          </p:spPr>
          <p:txBody>
            <a:bodyPr/>
            <a:lstStyle/>
            <a:p>
              <a:endParaRPr lang="en-US"/>
            </a:p>
          </p:txBody>
        </p:sp>
      </p:gr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8" name="Freeform 8"/>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746540" y="7697898"/>
            <a:ext cx="16933760" cy="738664"/>
            <a:chOff x="0" y="0"/>
            <a:chExt cx="22578347" cy="984885"/>
          </a:xfrm>
        </p:grpSpPr>
        <p:sp>
          <p:nvSpPr>
            <p:cNvPr id="10" name="Freeform 10"/>
            <p:cNvSpPr/>
            <p:nvPr/>
          </p:nvSpPr>
          <p:spPr>
            <a:xfrm>
              <a:off x="0" y="0"/>
              <a:ext cx="22578347" cy="984885"/>
            </a:xfrm>
            <a:custGeom>
              <a:avLst/>
              <a:gdLst/>
              <a:ahLst/>
              <a:cxnLst/>
              <a:rect l="l" t="t" r="r" b="b"/>
              <a:pathLst>
                <a:path w="22578347" h="984885">
                  <a:moveTo>
                    <a:pt x="0" y="0"/>
                  </a:moveTo>
                  <a:lnTo>
                    <a:pt x="22578347" y="0"/>
                  </a:lnTo>
                  <a:lnTo>
                    <a:pt x="22578347" y="984885"/>
                  </a:lnTo>
                  <a:lnTo>
                    <a:pt x="0" y="984885"/>
                  </a:lnTo>
                  <a:close/>
                </a:path>
              </a:pathLst>
            </a:custGeom>
            <a:solidFill>
              <a:srgbClr val="000000">
                <a:alpha val="0"/>
              </a:srgbClr>
            </a:solidFill>
          </p:spPr>
          <p:txBody>
            <a:bodyPr/>
            <a:lstStyle/>
            <a:p>
              <a:endParaRPr lang="en-US"/>
            </a:p>
          </p:txBody>
        </p:sp>
        <p:sp>
          <p:nvSpPr>
            <p:cNvPr id="11" name="TextBox 11"/>
            <p:cNvSpPr txBox="1"/>
            <p:nvPr/>
          </p:nvSpPr>
          <p:spPr>
            <a:xfrm>
              <a:off x="0" y="-9525"/>
              <a:ext cx="22578347" cy="994410"/>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Taip pat galite piešti naudodami „Draw Shape“ ir ištrinti naudodami „Delete Shape“. </a:t>
              </a:r>
            </a:p>
          </p:txBody>
        </p:sp>
      </p:grpSp>
      <p:grpSp>
        <p:nvGrpSpPr>
          <p:cNvPr id="12" name="Group 12"/>
          <p:cNvGrpSpPr/>
          <p:nvPr/>
        </p:nvGrpSpPr>
        <p:grpSpPr>
          <a:xfrm>
            <a:off x="1440000" y="890050"/>
            <a:ext cx="15408000" cy="1248207"/>
            <a:chOff x="0" y="0"/>
            <a:chExt cx="20544000" cy="1664276"/>
          </a:xfrm>
        </p:grpSpPr>
        <p:sp>
          <p:nvSpPr>
            <p:cNvPr id="13" name="Freeform 13"/>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14" name="TextBox 14"/>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Rašyti</a:t>
              </a:r>
            </a:p>
          </p:txBody>
        </p:sp>
      </p:grpSp>
      <p:sp>
        <p:nvSpPr>
          <p:cNvPr id="15" name="Freeform 15"/>
          <p:cNvSpPr/>
          <p:nvPr/>
        </p:nvSpPr>
        <p:spPr>
          <a:xfrm>
            <a:off x="274050" y="4081308"/>
            <a:ext cx="2403204" cy="1417442"/>
          </a:xfrm>
          <a:custGeom>
            <a:avLst/>
            <a:gdLst/>
            <a:ahLst/>
            <a:cxnLst/>
            <a:rect l="l" t="t" r="r" b="b"/>
            <a:pathLst>
              <a:path w="2403204" h="1417442">
                <a:moveTo>
                  <a:pt x="0" y="0"/>
                </a:moveTo>
                <a:lnTo>
                  <a:pt x="2403204" y="0"/>
                </a:lnTo>
                <a:lnTo>
                  <a:pt x="2403204" y="1417442"/>
                </a:lnTo>
                <a:lnTo>
                  <a:pt x="0" y="1417442"/>
                </a:lnTo>
                <a:lnTo>
                  <a:pt x="0" y="0"/>
                </a:lnTo>
                <a:close/>
              </a:path>
            </a:pathLst>
          </a:custGeom>
          <a:blipFill>
            <a:blip r:embed="rId7"/>
            <a:stretch>
              <a:fillRect l="-180318" r="-1"/>
            </a:stretch>
          </a:blipFill>
        </p:spPr>
        <p:txBody>
          <a:bodyPr/>
          <a:lstStyle/>
          <a:p>
            <a:endParaRPr lang="en-US"/>
          </a:p>
        </p:txBody>
      </p:sp>
      <p:sp>
        <p:nvSpPr>
          <p:cNvPr id="16" name="Freeform 16"/>
          <p:cNvSpPr/>
          <p:nvPr/>
        </p:nvSpPr>
        <p:spPr>
          <a:xfrm>
            <a:off x="9286990" y="4144806"/>
            <a:ext cx="2403204" cy="1463166"/>
          </a:xfrm>
          <a:custGeom>
            <a:avLst/>
            <a:gdLst/>
            <a:ahLst/>
            <a:cxnLst/>
            <a:rect l="l" t="t" r="r" b="b"/>
            <a:pathLst>
              <a:path w="2403204" h="1463166">
                <a:moveTo>
                  <a:pt x="0" y="0"/>
                </a:moveTo>
                <a:lnTo>
                  <a:pt x="2403204" y="0"/>
                </a:lnTo>
                <a:lnTo>
                  <a:pt x="2403204" y="1463166"/>
                </a:lnTo>
                <a:lnTo>
                  <a:pt x="0" y="1463166"/>
                </a:lnTo>
                <a:lnTo>
                  <a:pt x="0" y="0"/>
                </a:lnTo>
                <a:close/>
              </a:path>
            </a:pathLst>
          </a:custGeom>
          <a:blipFill>
            <a:blip r:embed="rId8"/>
            <a:stretch>
              <a:fillRect l="-82651"/>
            </a:stretch>
          </a:blipFill>
        </p:spPr>
        <p:txBody>
          <a:bodyPr/>
          <a:lstStyle/>
          <a:p>
            <a:endParaRPr lang="en-US"/>
          </a:p>
        </p:txBody>
      </p:sp>
      <p:sp>
        <p:nvSpPr>
          <p:cNvPr id="17" name="Freeform 17"/>
          <p:cNvSpPr/>
          <p:nvPr/>
        </p:nvSpPr>
        <p:spPr>
          <a:xfrm>
            <a:off x="3253926" y="3362662"/>
            <a:ext cx="5168600" cy="3609358"/>
          </a:xfrm>
          <a:custGeom>
            <a:avLst/>
            <a:gdLst/>
            <a:ahLst/>
            <a:cxnLst/>
            <a:rect l="l" t="t" r="r" b="b"/>
            <a:pathLst>
              <a:path w="5168600" h="3609358">
                <a:moveTo>
                  <a:pt x="0" y="0"/>
                </a:moveTo>
                <a:lnTo>
                  <a:pt x="5168600" y="0"/>
                </a:lnTo>
                <a:lnTo>
                  <a:pt x="5168600" y="3609358"/>
                </a:lnTo>
                <a:lnTo>
                  <a:pt x="0" y="3609358"/>
                </a:lnTo>
                <a:lnTo>
                  <a:pt x="0" y="0"/>
                </a:lnTo>
                <a:close/>
              </a:path>
            </a:pathLst>
          </a:custGeom>
          <a:blipFill>
            <a:blip r:embed="rId9"/>
            <a:stretch>
              <a:fillRect/>
            </a:stretch>
          </a:blipFill>
        </p:spPr>
        <p:txBody>
          <a:bodyPr/>
          <a:lstStyle/>
          <a:p>
            <a:endParaRPr lang="en-US"/>
          </a:p>
        </p:txBody>
      </p:sp>
      <p:sp>
        <p:nvSpPr>
          <p:cNvPr id="18" name="Freeform 18"/>
          <p:cNvSpPr/>
          <p:nvPr/>
        </p:nvSpPr>
        <p:spPr>
          <a:xfrm>
            <a:off x="12248396" y="3362662"/>
            <a:ext cx="5168600" cy="3652302"/>
          </a:xfrm>
          <a:custGeom>
            <a:avLst/>
            <a:gdLst/>
            <a:ahLst/>
            <a:cxnLst/>
            <a:rect l="l" t="t" r="r" b="b"/>
            <a:pathLst>
              <a:path w="5168600" h="3652302">
                <a:moveTo>
                  <a:pt x="0" y="0"/>
                </a:moveTo>
                <a:lnTo>
                  <a:pt x="5168600" y="0"/>
                </a:lnTo>
                <a:lnTo>
                  <a:pt x="5168600" y="3652302"/>
                </a:lnTo>
                <a:lnTo>
                  <a:pt x="0" y="3652302"/>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Linijiniai modeliai</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17</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8" name="Freeform 8"/>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746540" y="7697898"/>
            <a:ext cx="16933760" cy="1292662"/>
            <a:chOff x="0" y="0"/>
            <a:chExt cx="22578347" cy="1723549"/>
          </a:xfrm>
        </p:grpSpPr>
        <p:sp>
          <p:nvSpPr>
            <p:cNvPr id="10" name="Freeform 10"/>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1" name="TextBox 11"/>
            <p:cNvSpPr txBox="1"/>
            <p:nvPr/>
          </p:nvSpPr>
          <p:spPr>
            <a:xfrm>
              <a:off x="0" y="-9525"/>
              <a:ext cx="22578347" cy="1733074"/>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Pridėkite vieną objektą ir nukopijuokite jį naudodami CTRL+D.  Padėkite vienas šalia kito ir klaviatūroje paspauskite CTRL+D. </a:t>
              </a:r>
            </a:p>
          </p:txBody>
        </p:sp>
      </p:grpSp>
      <p:grpSp>
        <p:nvGrpSpPr>
          <p:cNvPr id="12" name="Group 12"/>
          <p:cNvGrpSpPr/>
          <p:nvPr/>
        </p:nvGrpSpPr>
        <p:grpSpPr>
          <a:xfrm>
            <a:off x="1440000" y="890050"/>
            <a:ext cx="15408000" cy="1248207"/>
            <a:chOff x="0" y="0"/>
            <a:chExt cx="20544000" cy="1664276"/>
          </a:xfrm>
        </p:grpSpPr>
        <p:sp>
          <p:nvSpPr>
            <p:cNvPr id="13" name="Freeform 13"/>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14" name="TextBox 14"/>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Linijiniai modeliai</a:t>
              </a:r>
            </a:p>
          </p:txBody>
        </p:sp>
      </p:grpSp>
      <p:sp>
        <p:nvSpPr>
          <p:cNvPr id="15" name="Freeform 15"/>
          <p:cNvSpPr/>
          <p:nvPr/>
        </p:nvSpPr>
        <p:spPr>
          <a:xfrm>
            <a:off x="7185890" y="3674486"/>
            <a:ext cx="10176066" cy="2388376"/>
          </a:xfrm>
          <a:custGeom>
            <a:avLst/>
            <a:gdLst/>
            <a:ahLst/>
            <a:cxnLst/>
            <a:rect l="l" t="t" r="r" b="b"/>
            <a:pathLst>
              <a:path w="10176066" h="2388376">
                <a:moveTo>
                  <a:pt x="0" y="0"/>
                </a:moveTo>
                <a:lnTo>
                  <a:pt x="10176066" y="0"/>
                </a:lnTo>
                <a:lnTo>
                  <a:pt x="10176066" y="2388376"/>
                </a:lnTo>
                <a:lnTo>
                  <a:pt x="0" y="2388376"/>
                </a:lnTo>
                <a:lnTo>
                  <a:pt x="0" y="0"/>
                </a:lnTo>
                <a:close/>
              </a:path>
            </a:pathLst>
          </a:custGeom>
          <a:blipFill>
            <a:blip r:embed="rId7"/>
            <a:stretch>
              <a:fillRect/>
            </a:stretch>
          </a:blipFill>
        </p:spPr>
        <p:txBody>
          <a:bodyPr/>
          <a:lstStyle/>
          <a:p>
            <a:endParaRPr lang="en-US"/>
          </a:p>
        </p:txBody>
      </p:sp>
      <p:sp>
        <p:nvSpPr>
          <p:cNvPr id="16" name="Freeform 16"/>
          <p:cNvSpPr/>
          <p:nvPr/>
        </p:nvSpPr>
        <p:spPr>
          <a:xfrm>
            <a:off x="1440000" y="3329300"/>
            <a:ext cx="4861982" cy="3078746"/>
          </a:xfrm>
          <a:custGeom>
            <a:avLst/>
            <a:gdLst/>
            <a:ahLst/>
            <a:cxnLst/>
            <a:rect l="l" t="t" r="r" b="b"/>
            <a:pathLst>
              <a:path w="4861982" h="3078746">
                <a:moveTo>
                  <a:pt x="0" y="0"/>
                </a:moveTo>
                <a:lnTo>
                  <a:pt x="4861982" y="0"/>
                </a:lnTo>
                <a:lnTo>
                  <a:pt x="4861982" y="3078746"/>
                </a:lnTo>
                <a:lnTo>
                  <a:pt x="0" y="3078746"/>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8" name="Freeform 8"/>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838904" y="7133210"/>
            <a:ext cx="16933760" cy="1292662"/>
            <a:chOff x="0" y="0"/>
            <a:chExt cx="22578347" cy="1723549"/>
          </a:xfrm>
        </p:grpSpPr>
        <p:sp>
          <p:nvSpPr>
            <p:cNvPr id="10" name="Freeform 10"/>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1" name="TextBox 11"/>
            <p:cNvSpPr txBox="1"/>
            <p:nvPr/>
          </p:nvSpPr>
          <p:spPr>
            <a:xfrm>
              <a:off x="0" y="-9525"/>
              <a:ext cx="22578347" cy="1733074"/>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Pridėkite vieną objektą ir nukopijuokite jį naudodami CTRL+D.  Padėkite vienas šalia kito ir atspindėkite antrąjį ir paspauskite klaviatūros klavišą CTRL + D. </a:t>
              </a:r>
            </a:p>
          </p:txBody>
        </p:sp>
      </p:grpSp>
      <p:grpSp>
        <p:nvGrpSpPr>
          <p:cNvPr id="12" name="Group 12"/>
          <p:cNvGrpSpPr/>
          <p:nvPr/>
        </p:nvGrpSpPr>
        <p:grpSpPr>
          <a:xfrm>
            <a:off x="1440000" y="890050"/>
            <a:ext cx="15408000" cy="1248207"/>
            <a:chOff x="0" y="0"/>
            <a:chExt cx="20544000" cy="1664276"/>
          </a:xfrm>
        </p:grpSpPr>
        <p:sp>
          <p:nvSpPr>
            <p:cNvPr id="13" name="Freeform 13"/>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14" name="TextBox 14"/>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Linijiniai modeliai</a:t>
              </a:r>
            </a:p>
          </p:txBody>
        </p:sp>
      </p:grpSp>
      <p:sp>
        <p:nvSpPr>
          <p:cNvPr id="15" name="Freeform 15"/>
          <p:cNvSpPr/>
          <p:nvPr/>
        </p:nvSpPr>
        <p:spPr>
          <a:xfrm>
            <a:off x="1440000" y="2909338"/>
            <a:ext cx="4861982" cy="3337850"/>
          </a:xfrm>
          <a:custGeom>
            <a:avLst/>
            <a:gdLst/>
            <a:ahLst/>
            <a:cxnLst/>
            <a:rect l="l" t="t" r="r" b="b"/>
            <a:pathLst>
              <a:path w="4861982" h="3337850">
                <a:moveTo>
                  <a:pt x="0" y="0"/>
                </a:moveTo>
                <a:lnTo>
                  <a:pt x="4861982" y="0"/>
                </a:lnTo>
                <a:lnTo>
                  <a:pt x="4861982" y="3337850"/>
                </a:lnTo>
                <a:lnTo>
                  <a:pt x="0" y="3337850"/>
                </a:lnTo>
                <a:lnTo>
                  <a:pt x="0" y="0"/>
                </a:lnTo>
                <a:close/>
              </a:path>
            </a:pathLst>
          </a:custGeom>
          <a:blipFill>
            <a:blip r:embed="rId7"/>
            <a:stretch>
              <a:fillRect/>
            </a:stretch>
          </a:blipFill>
        </p:spPr>
        <p:txBody>
          <a:bodyPr/>
          <a:lstStyle/>
          <a:p>
            <a:endParaRPr lang="en-US"/>
          </a:p>
        </p:txBody>
      </p:sp>
      <p:sp>
        <p:nvSpPr>
          <p:cNvPr id="16" name="Freeform 16"/>
          <p:cNvSpPr/>
          <p:nvPr/>
        </p:nvSpPr>
        <p:spPr>
          <a:xfrm>
            <a:off x="7769910" y="3036474"/>
            <a:ext cx="9642240" cy="3210714"/>
          </a:xfrm>
          <a:custGeom>
            <a:avLst/>
            <a:gdLst/>
            <a:ahLst/>
            <a:cxnLst/>
            <a:rect l="l" t="t" r="r" b="b"/>
            <a:pathLst>
              <a:path w="9642240" h="3210714">
                <a:moveTo>
                  <a:pt x="0" y="0"/>
                </a:moveTo>
                <a:lnTo>
                  <a:pt x="9642240" y="0"/>
                </a:lnTo>
                <a:lnTo>
                  <a:pt x="9642240" y="3210714"/>
                </a:lnTo>
                <a:lnTo>
                  <a:pt x="0" y="3210714"/>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Apvalūs raštai</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18</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8" name="Freeform 8"/>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838904" y="7133210"/>
            <a:ext cx="16933760" cy="1292662"/>
            <a:chOff x="0" y="0"/>
            <a:chExt cx="22578347" cy="1723549"/>
          </a:xfrm>
        </p:grpSpPr>
        <p:sp>
          <p:nvSpPr>
            <p:cNvPr id="10" name="Freeform 10"/>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1" name="TextBox 11"/>
            <p:cNvSpPr txBox="1"/>
            <p:nvPr/>
          </p:nvSpPr>
          <p:spPr>
            <a:xfrm>
              <a:off x="0" y="-9525"/>
              <a:ext cx="22578347" cy="1733074"/>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Pridėkite vieną objektą ir pasirinkite viršutinį vaizdą. Dubliuokite jį naudodami CTRL+D.  Padėkite vienas šalia kito ir pasukite jį ir paspauskite klaviatūros klavišą CTRL + D. </a:t>
              </a:r>
            </a:p>
          </p:txBody>
        </p:sp>
      </p:grpSp>
      <p:grpSp>
        <p:nvGrpSpPr>
          <p:cNvPr id="12" name="Group 12"/>
          <p:cNvGrpSpPr/>
          <p:nvPr/>
        </p:nvGrpSpPr>
        <p:grpSpPr>
          <a:xfrm>
            <a:off x="1440000" y="890050"/>
            <a:ext cx="15408000" cy="1248207"/>
            <a:chOff x="0" y="0"/>
            <a:chExt cx="20544000" cy="1664276"/>
          </a:xfrm>
        </p:grpSpPr>
        <p:sp>
          <p:nvSpPr>
            <p:cNvPr id="13" name="Freeform 13"/>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14" name="TextBox 14"/>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Apvalūs raštai</a:t>
              </a:r>
            </a:p>
          </p:txBody>
        </p:sp>
      </p:grpSp>
      <p:sp>
        <p:nvSpPr>
          <p:cNvPr id="15" name="Freeform 15"/>
          <p:cNvSpPr/>
          <p:nvPr/>
        </p:nvSpPr>
        <p:spPr>
          <a:xfrm>
            <a:off x="1759218" y="2967432"/>
            <a:ext cx="3992150" cy="3753036"/>
          </a:xfrm>
          <a:custGeom>
            <a:avLst/>
            <a:gdLst/>
            <a:ahLst/>
            <a:cxnLst/>
            <a:rect l="l" t="t" r="r" b="b"/>
            <a:pathLst>
              <a:path w="3992150" h="3753036">
                <a:moveTo>
                  <a:pt x="0" y="0"/>
                </a:moveTo>
                <a:lnTo>
                  <a:pt x="3992150" y="0"/>
                </a:lnTo>
                <a:lnTo>
                  <a:pt x="3992150" y="3753036"/>
                </a:lnTo>
                <a:lnTo>
                  <a:pt x="0" y="3753036"/>
                </a:lnTo>
                <a:lnTo>
                  <a:pt x="0" y="0"/>
                </a:lnTo>
                <a:close/>
              </a:path>
            </a:pathLst>
          </a:custGeom>
          <a:blipFill>
            <a:blip r:embed="rId7"/>
            <a:stretch>
              <a:fillRect/>
            </a:stretch>
          </a:blipFill>
        </p:spPr>
        <p:txBody>
          <a:bodyPr/>
          <a:lstStyle/>
          <a:p>
            <a:endParaRPr lang="en-US"/>
          </a:p>
        </p:txBody>
      </p:sp>
      <p:sp>
        <p:nvSpPr>
          <p:cNvPr id="16" name="Freeform 16"/>
          <p:cNvSpPr/>
          <p:nvPr/>
        </p:nvSpPr>
        <p:spPr>
          <a:xfrm>
            <a:off x="6754450" y="2967432"/>
            <a:ext cx="4374660" cy="3753036"/>
          </a:xfrm>
          <a:custGeom>
            <a:avLst/>
            <a:gdLst/>
            <a:ahLst/>
            <a:cxnLst/>
            <a:rect l="l" t="t" r="r" b="b"/>
            <a:pathLst>
              <a:path w="4374660" h="3753036">
                <a:moveTo>
                  <a:pt x="0" y="0"/>
                </a:moveTo>
                <a:lnTo>
                  <a:pt x="4374660" y="0"/>
                </a:lnTo>
                <a:lnTo>
                  <a:pt x="4374660" y="3753036"/>
                </a:lnTo>
                <a:lnTo>
                  <a:pt x="0" y="3753036"/>
                </a:lnTo>
                <a:lnTo>
                  <a:pt x="0" y="0"/>
                </a:lnTo>
                <a:close/>
              </a:path>
            </a:pathLst>
          </a:custGeom>
          <a:blipFill>
            <a:blip r:embed="rId8"/>
            <a:stretch>
              <a:fillRect/>
            </a:stretch>
          </a:blipFill>
        </p:spPr>
        <p:txBody>
          <a:bodyPr/>
          <a:lstStyle/>
          <a:p>
            <a:endParaRPr lang="en-US"/>
          </a:p>
        </p:txBody>
      </p:sp>
      <p:sp>
        <p:nvSpPr>
          <p:cNvPr id="17" name="Freeform 17"/>
          <p:cNvSpPr/>
          <p:nvPr/>
        </p:nvSpPr>
        <p:spPr>
          <a:xfrm>
            <a:off x="12448936" y="2967432"/>
            <a:ext cx="3974922" cy="3753036"/>
          </a:xfrm>
          <a:custGeom>
            <a:avLst/>
            <a:gdLst/>
            <a:ahLst/>
            <a:cxnLst/>
            <a:rect l="l" t="t" r="r" b="b"/>
            <a:pathLst>
              <a:path w="3974922" h="3753036">
                <a:moveTo>
                  <a:pt x="0" y="0"/>
                </a:moveTo>
                <a:lnTo>
                  <a:pt x="3974922" y="0"/>
                </a:lnTo>
                <a:lnTo>
                  <a:pt x="3974922" y="3753036"/>
                </a:lnTo>
                <a:lnTo>
                  <a:pt x="0" y="3753036"/>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8" name="Freeform 8"/>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838904" y="7133210"/>
            <a:ext cx="16933760" cy="1292662"/>
            <a:chOff x="0" y="0"/>
            <a:chExt cx="22578347" cy="1723549"/>
          </a:xfrm>
        </p:grpSpPr>
        <p:sp>
          <p:nvSpPr>
            <p:cNvPr id="10" name="Freeform 10"/>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1" name="TextBox 11"/>
            <p:cNvSpPr txBox="1"/>
            <p:nvPr/>
          </p:nvSpPr>
          <p:spPr>
            <a:xfrm>
              <a:off x="0" y="-9525"/>
              <a:ext cx="22578347" cy="1733074"/>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Pridėkite vieną objektą. Dubliuokite jį naudodami CTRL+D.  Uždėkite kitą ir pasukite jį ir paspauskite klaviatūros klavišą CTRL + D. </a:t>
              </a:r>
            </a:p>
          </p:txBody>
        </p:sp>
      </p:grpSp>
      <p:grpSp>
        <p:nvGrpSpPr>
          <p:cNvPr id="12" name="Group 12"/>
          <p:cNvGrpSpPr/>
          <p:nvPr/>
        </p:nvGrpSpPr>
        <p:grpSpPr>
          <a:xfrm>
            <a:off x="1440000" y="890050"/>
            <a:ext cx="15408000" cy="1248207"/>
            <a:chOff x="0" y="0"/>
            <a:chExt cx="20544000" cy="1664276"/>
          </a:xfrm>
        </p:grpSpPr>
        <p:sp>
          <p:nvSpPr>
            <p:cNvPr id="13" name="Freeform 13"/>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14" name="TextBox 14"/>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Apvalūs raštai</a:t>
              </a:r>
            </a:p>
          </p:txBody>
        </p:sp>
      </p:grpSp>
      <p:sp>
        <p:nvSpPr>
          <p:cNvPr id="15" name="Freeform 15"/>
          <p:cNvSpPr/>
          <p:nvPr/>
        </p:nvSpPr>
        <p:spPr>
          <a:xfrm>
            <a:off x="838904" y="2655090"/>
            <a:ext cx="6366882" cy="3983272"/>
          </a:xfrm>
          <a:custGeom>
            <a:avLst/>
            <a:gdLst/>
            <a:ahLst/>
            <a:cxnLst/>
            <a:rect l="l" t="t" r="r" b="b"/>
            <a:pathLst>
              <a:path w="6366882" h="3983272">
                <a:moveTo>
                  <a:pt x="0" y="0"/>
                </a:moveTo>
                <a:lnTo>
                  <a:pt x="6366882" y="0"/>
                </a:lnTo>
                <a:lnTo>
                  <a:pt x="6366882" y="3983272"/>
                </a:lnTo>
                <a:lnTo>
                  <a:pt x="0" y="3983272"/>
                </a:lnTo>
                <a:lnTo>
                  <a:pt x="0" y="0"/>
                </a:lnTo>
                <a:close/>
              </a:path>
            </a:pathLst>
          </a:custGeom>
          <a:blipFill>
            <a:blip r:embed="rId7"/>
            <a:stretch>
              <a:fillRect/>
            </a:stretch>
          </a:blipFill>
        </p:spPr>
        <p:txBody>
          <a:bodyPr/>
          <a:lstStyle/>
          <a:p>
            <a:endParaRPr lang="en-US"/>
          </a:p>
        </p:txBody>
      </p:sp>
      <p:sp>
        <p:nvSpPr>
          <p:cNvPr id="16" name="Freeform 16"/>
          <p:cNvSpPr/>
          <p:nvPr/>
        </p:nvSpPr>
        <p:spPr>
          <a:xfrm>
            <a:off x="7673634" y="2651378"/>
            <a:ext cx="4006044" cy="3979804"/>
          </a:xfrm>
          <a:custGeom>
            <a:avLst/>
            <a:gdLst/>
            <a:ahLst/>
            <a:cxnLst/>
            <a:rect l="l" t="t" r="r" b="b"/>
            <a:pathLst>
              <a:path w="4006044" h="3979804">
                <a:moveTo>
                  <a:pt x="0" y="0"/>
                </a:moveTo>
                <a:lnTo>
                  <a:pt x="4006044" y="0"/>
                </a:lnTo>
                <a:lnTo>
                  <a:pt x="4006044" y="3979804"/>
                </a:lnTo>
                <a:lnTo>
                  <a:pt x="0" y="3979804"/>
                </a:lnTo>
                <a:lnTo>
                  <a:pt x="0" y="0"/>
                </a:lnTo>
                <a:close/>
              </a:path>
            </a:pathLst>
          </a:custGeom>
          <a:blipFill>
            <a:blip r:embed="rId8"/>
            <a:stretch>
              <a:fillRect/>
            </a:stretch>
          </a:blipFill>
        </p:spPr>
        <p:txBody>
          <a:bodyPr/>
          <a:lstStyle/>
          <a:p>
            <a:endParaRPr lang="en-US"/>
          </a:p>
        </p:txBody>
      </p:sp>
      <p:sp>
        <p:nvSpPr>
          <p:cNvPr id="17" name="Freeform 17"/>
          <p:cNvSpPr/>
          <p:nvPr/>
        </p:nvSpPr>
        <p:spPr>
          <a:xfrm>
            <a:off x="12415086" y="2615986"/>
            <a:ext cx="4193312" cy="3979802"/>
          </a:xfrm>
          <a:custGeom>
            <a:avLst/>
            <a:gdLst/>
            <a:ahLst/>
            <a:cxnLst/>
            <a:rect l="l" t="t" r="r" b="b"/>
            <a:pathLst>
              <a:path w="4193312" h="3979802">
                <a:moveTo>
                  <a:pt x="0" y="0"/>
                </a:moveTo>
                <a:lnTo>
                  <a:pt x="4193312" y="0"/>
                </a:lnTo>
                <a:lnTo>
                  <a:pt x="4193312" y="3979802"/>
                </a:lnTo>
                <a:lnTo>
                  <a:pt x="0" y="3979802"/>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295517" y="4538175"/>
            <a:ext cx="10843582" cy="2378550"/>
            <a:chOff x="0" y="0"/>
            <a:chExt cx="14458109" cy="3171400"/>
          </a:xfrm>
        </p:grpSpPr>
        <p:sp>
          <p:nvSpPr>
            <p:cNvPr id="9" name="Freeform 9"/>
            <p:cNvSpPr/>
            <p:nvPr/>
          </p:nvSpPr>
          <p:spPr>
            <a:xfrm>
              <a:off x="0" y="0"/>
              <a:ext cx="14458110" cy="3171400"/>
            </a:xfrm>
            <a:custGeom>
              <a:avLst/>
              <a:gdLst/>
              <a:ahLst/>
              <a:cxnLst/>
              <a:rect l="l" t="t" r="r" b="b"/>
              <a:pathLst>
                <a:path w="14458110" h="3171400">
                  <a:moveTo>
                    <a:pt x="0" y="0"/>
                  </a:moveTo>
                  <a:lnTo>
                    <a:pt x="14458110" y="0"/>
                  </a:lnTo>
                  <a:lnTo>
                    <a:pt x="1445811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4458109"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Mastelio modeliai</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19</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8" name="Freeform 8"/>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838904" y="7133210"/>
            <a:ext cx="16933760" cy="1292662"/>
            <a:chOff x="0" y="0"/>
            <a:chExt cx="22578347" cy="1723549"/>
          </a:xfrm>
        </p:grpSpPr>
        <p:sp>
          <p:nvSpPr>
            <p:cNvPr id="10" name="Freeform 10"/>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1" name="TextBox 11"/>
            <p:cNvSpPr txBox="1"/>
            <p:nvPr/>
          </p:nvSpPr>
          <p:spPr>
            <a:xfrm>
              <a:off x="0" y="-9525"/>
              <a:ext cx="22578347" cy="1733074"/>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Pridėkite vieną objektą. Dubliuokite jį naudodami CTRL+D.  Paspauskite Shift ir mastelis. Klaviatūroje paspauskite CTRL+D. </a:t>
              </a:r>
            </a:p>
          </p:txBody>
        </p:sp>
      </p:grpSp>
      <p:grpSp>
        <p:nvGrpSpPr>
          <p:cNvPr id="12" name="Group 12"/>
          <p:cNvGrpSpPr/>
          <p:nvPr/>
        </p:nvGrpSpPr>
        <p:grpSpPr>
          <a:xfrm>
            <a:off x="1440000" y="890050"/>
            <a:ext cx="15408000" cy="1248207"/>
            <a:chOff x="0" y="0"/>
            <a:chExt cx="20544000" cy="1664276"/>
          </a:xfrm>
        </p:grpSpPr>
        <p:sp>
          <p:nvSpPr>
            <p:cNvPr id="13" name="Freeform 13"/>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14" name="TextBox 14"/>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Mastelio modeliai</a:t>
              </a:r>
            </a:p>
          </p:txBody>
        </p:sp>
      </p:grpSp>
      <p:sp>
        <p:nvSpPr>
          <p:cNvPr id="15" name="Freeform 15"/>
          <p:cNvSpPr/>
          <p:nvPr/>
        </p:nvSpPr>
        <p:spPr>
          <a:xfrm>
            <a:off x="539510" y="3318106"/>
            <a:ext cx="4241122" cy="3192754"/>
          </a:xfrm>
          <a:custGeom>
            <a:avLst/>
            <a:gdLst/>
            <a:ahLst/>
            <a:cxnLst/>
            <a:rect l="l" t="t" r="r" b="b"/>
            <a:pathLst>
              <a:path w="4241122" h="3192754">
                <a:moveTo>
                  <a:pt x="0" y="0"/>
                </a:moveTo>
                <a:lnTo>
                  <a:pt x="4241122" y="0"/>
                </a:lnTo>
                <a:lnTo>
                  <a:pt x="4241122" y="3192754"/>
                </a:lnTo>
                <a:lnTo>
                  <a:pt x="0" y="3192754"/>
                </a:lnTo>
                <a:lnTo>
                  <a:pt x="0" y="0"/>
                </a:lnTo>
                <a:close/>
              </a:path>
            </a:pathLst>
          </a:custGeom>
          <a:blipFill>
            <a:blip r:embed="rId7"/>
            <a:stretch>
              <a:fillRect/>
            </a:stretch>
          </a:blipFill>
        </p:spPr>
        <p:txBody>
          <a:bodyPr/>
          <a:lstStyle/>
          <a:p>
            <a:endParaRPr lang="en-US"/>
          </a:p>
        </p:txBody>
      </p:sp>
      <p:sp>
        <p:nvSpPr>
          <p:cNvPr id="16" name="Freeform 16"/>
          <p:cNvSpPr/>
          <p:nvPr/>
        </p:nvSpPr>
        <p:spPr>
          <a:xfrm>
            <a:off x="5301664" y="3318106"/>
            <a:ext cx="3960224" cy="3192754"/>
          </a:xfrm>
          <a:custGeom>
            <a:avLst/>
            <a:gdLst/>
            <a:ahLst/>
            <a:cxnLst/>
            <a:rect l="l" t="t" r="r" b="b"/>
            <a:pathLst>
              <a:path w="3960224" h="3192754">
                <a:moveTo>
                  <a:pt x="0" y="0"/>
                </a:moveTo>
                <a:lnTo>
                  <a:pt x="3960224" y="0"/>
                </a:lnTo>
                <a:lnTo>
                  <a:pt x="3960224" y="3192754"/>
                </a:lnTo>
                <a:lnTo>
                  <a:pt x="0" y="3192754"/>
                </a:lnTo>
                <a:lnTo>
                  <a:pt x="0" y="0"/>
                </a:lnTo>
                <a:close/>
              </a:path>
            </a:pathLst>
          </a:custGeom>
          <a:blipFill>
            <a:blip r:embed="rId8"/>
            <a:stretch>
              <a:fillRect l="-17126" t="-5737"/>
            </a:stretch>
          </a:blipFill>
        </p:spPr>
        <p:txBody>
          <a:bodyPr/>
          <a:lstStyle/>
          <a:p>
            <a:endParaRPr lang="en-US"/>
          </a:p>
        </p:txBody>
      </p:sp>
      <p:sp>
        <p:nvSpPr>
          <p:cNvPr id="17" name="Freeform 17"/>
          <p:cNvSpPr/>
          <p:nvPr/>
        </p:nvSpPr>
        <p:spPr>
          <a:xfrm>
            <a:off x="9760358" y="3945080"/>
            <a:ext cx="7965570" cy="2043858"/>
          </a:xfrm>
          <a:custGeom>
            <a:avLst/>
            <a:gdLst/>
            <a:ahLst/>
            <a:cxnLst/>
            <a:rect l="l" t="t" r="r" b="b"/>
            <a:pathLst>
              <a:path w="7965570" h="2043858">
                <a:moveTo>
                  <a:pt x="0" y="0"/>
                </a:moveTo>
                <a:lnTo>
                  <a:pt x="7965570" y="0"/>
                </a:lnTo>
                <a:lnTo>
                  <a:pt x="7965570" y="2043858"/>
                </a:lnTo>
                <a:lnTo>
                  <a:pt x="0" y="2043858"/>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7" name="Freeform 7"/>
          <p:cNvSpPr/>
          <p:nvPr/>
        </p:nvSpPr>
        <p:spPr>
          <a:xfrm rot="-2542770">
            <a:off x="15893650" y="8542398"/>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8" name="Freeform 8"/>
          <p:cNvSpPr/>
          <p:nvPr/>
        </p:nvSpPr>
        <p:spPr>
          <a:xfrm>
            <a:off x="-3479502" y="-5500372"/>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838904" y="7133210"/>
            <a:ext cx="16933760" cy="1292662"/>
            <a:chOff x="0" y="0"/>
            <a:chExt cx="22578347" cy="1723549"/>
          </a:xfrm>
        </p:grpSpPr>
        <p:sp>
          <p:nvSpPr>
            <p:cNvPr id="10" name="Freeform 10"/>
            <p:cNvSpPr/>
            <p:nvPr/>
          </p:nvSpPr>
          <p:spPr>
            <a:xfrm>
              <a:off x="0" y="0"/>
              <a:ext cx="22578347" cy="1723549"/>
            </a:xfrm>
            <a:custGeom>
              <a:avLst/>
              <a:gdLst/>
              <a:ahLst/>
              <a:cxnLst/>
              <a:rect l="l" t="t" r="r" b="b"/>
              <a:pathLst>
                <a:path w="22578347" h="1723549">
                  <a:moveTo>
                    <a:pt x="0" y="0"/>
                  </a:moveTo>
                  <a:lnTo>
                    <a:pt x="22578347" y="0"/>
                  </a:lnTo>
                  <a:lnTo>
                    <a:pt x="22578347" y="1723549"/>
                  </a:lnTo>
                  <a:lnTo>
                    <a:pt x="0" y="1723549"/>
                  </a:lnTo>
                  <a:close/>
                </a:path>
              </a:pathLst>
            </a:custGeom>
            <a:solidFill>
              <a:srgbClr val="000000">
                <a:alpha val="0"/>
              </a:srgbClr>
            </a:solidFill>
          </p:spPr>
          <p:txBody>
            <a:bodyPr/>
            <a:lstStyle/>
            <a:p>
              <a:endParaRPr lang="en-US"/>
            </a:p>
          </p:txBody>
        </p:sp>
        <p:sp>
          <p:nvSpPr>
            <p:cNvPr id="11" name="TextBox 11"/>
            <p:cNvSpPr txBox="1"/>
            <p:nvPr/>
          </p:nvSpPr>
          <p:spPr>
            <a:xfrm>
              <a:off x="0" y="-9525"/>
              <a:ext cx="22578347" cy="1733074"/>
            </a:xfrm>
            <a:prstGeom prst="rect">
              <a:avLst/>
            </a:prstGeom>
          </p:spPr>
          <p:txBody>
            <a:bodyPr lIns="0" tIns="0" rIns="0" bIns="0" rtlCol="0" anchor="t"/>
            <a:lstStyle/>
            <a:p>
              <a:pPr marL="0" lvl="0" indent="0" algn="ctr">
                <a:lnSpc>
                  <a:spcPts val="4320"/>
                </a:lnSpc>
              </a:pPr>
              <a:r>
                <a:rPr lang="en-US" sz="3600">
                  <a:solidFill>
                    <a:srgbClr val="FFFFFF"/>
                  </a:solidFill>
                  <a:latin typeface="Source Sans Pro"/>
                  <a:ea typeface="Source Sans Pro"/>
                  <a:cs typeface="Source Sans Pro"/>
                  <a:sym typeface="Source Sans Pro"/>
                </a:rPr>
                <a:t>Pridėkite vieną objektą. Dubliuokite jį naudodami CTRL+D.  Paspauskite Shift ir pakeiskite mastelį, tada pasukite. Klaviatūroje paspauskite CTRL+D. </a:t>
              </a:r>
            </a:p>
          </p:txBody>
        </p:sp>
      </p:grpSp>
      <p:grpSp>
        <p:nvGrpSpPr>
          <p:cNvPr id="12" name="Group 12"/>
          <p:cNvGrpSpPr/>
          <p:nvPr/>
        </p:nvGrpSpPr>
        <p:grpSpPr>
          <a:xfrm>
            <a:off x="1440000" y="890050"/>
            <a:ext cx="15408000" cy="1248207"/>
            <a:chOff x="0" y="0"/>
            <a:chExt cx="20544000" cy="1664276"/>
          </a:xfrm>
        </p:grpSpPr>
        <p:sp>
          <p:nvSpPr>
            <p:cNvPr id="13" name="Freeform 13"/>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14" name="TextBox 14"/>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Mastelio modeliai</a:t>
              </a:r>
            </a:p>
          </p:txBody>
        </p:sp>
      </p:grpSp>
      <p:sp>
        <p:nvSpPr>
          <p:cNvPr id="15" name="Freeform 15"/>
          <p:cNvSpPr/>
          <p:nvPr/>
        </p:nvSpPr>
        <p:spPr>
          <a:xfrm>
            <a:off x="9624564" y="3835822"/>
            <a:ext cx="3048738" cy="2164816"/>
          </a:xfrm>
          <a:custGeom>
            <a:avLst/>
            <a:gdLst/>
            <a:ahLst/>
            <a:cxnLst/>
            <a:rect l="l" t="t" r="r" b="b"/>
            <a:pathLst>
              <a:path w="3048738" h="2164816">
                <a:moveTo>
                  <a:pt x="0" y="0"/>
                </a:moveTo>
                <a:lnTo>
                  <a:pt x="3048738" y="0"/>
                </a:lnTo>
                <a:lnTo>
                  <a:pt x="3048738" y="2164816"/>
                </a:lnTo>
                <a:lnTo>
                  <a:pt x="0" y="2164816"/>
                </a:lnTo>
                <a:lnTo>
                  <a:pt x="0" y="0"/>
                </a:lnTo>
                <a:close/>
              </a:path>
            </a:pathLst>
          </a:custGeom>
          <a:blipFill>
            <a:blip r:embed="rId7"/>
            <a:stretch>
              <a:fillRect/>
            </a:stretch>
          </a:blipFill>
        </p:spPr>
        <p:txBody>
          <a:bodyPr/>
          <a:lstStyle/>
          <a:p>
            <a:endParaRPr lang="en-US"/>
          </a:p>
        </p:txBody>
      </p:sp>
      <p:sp>
        <p:nvSpPr>
          <p:cNvPr id="16" name="Freeform 16"/>
          <p:cNvSpPr/>
          <p:nvPr/>
        </p:nvSpPr>
        <p:spPr>
          <a:xfrm>
            <a:off x="13231122" y="3835822"/>
            <a:ext cx="3048738" cy="2223484"/>
          </a:xfrm>
          <a:custGeom>
            <a:avLst/>
            <a:gdLst/>
            <a:ahLst/>
            <a:cxnLst/>
            <a:rect l="l" t="t" r="r" b="b"/>
            <a:pathLst>
              <a:path w="3048738" h="2223484">
                <a:moveTo>
                  <a:pt x="0" y="0"/>
                </a:moveTo>
                <a:lnTo>
                  <a:pt x="3048738" y="0"/>
                </a:lnTo>
                <a:lnTo>
                  <a:pt x="3048738" y="2223484"/>
                </a:lnTo>
                <a:lnTo>
                  <a:pt x="0" y="2223484"/>
                </a:lnTo>
                <a:lnTo>
                  <a:pt x="0" y="0"/>
                </a:lnTo>
                <a:close/>
              </a:path>
            </a:pathLst>
          </a:custGeom>
          <a:blipFill>
            <a:blip r:embed="rId8"/>
            <a:stretch>
              <a:fillRect/>
            </a:stretch>
          </a:blipFill>
        </p:spPr>
        <p:txBody>
          <a:bodyPr/>
          <a:lstStyle/>
          <a:p>
            <a:endParaRPr lang="en-US"/>
          </a:p>
        </p:txBody>
      </p:sp>
      <p:sp>
        <p:nvSpPr>
          <p:cNvPr id="17" name="Freeform 17"/>
          <p:cNvSpPr/>
          <p:nvPr/>
        </p:nvSpPr>
        <p:spPr>
          <a:xfrm>
            <a:off x="4522516" y="3835822"/>
            <a:ext cx="4701046" cy="2164816"/>
          </a:xfrm>
          <a:custGeom>
            <a:avLst/>
            <a:gdLst/>
            <a:ahLst/>
            <a:cxnLst/>
            <a:rect l="l" t="t" r="r" b="b"/>
            <a:pathLst>
              <a:path w="4701046" h="2164816">
                <a:moveTo>
                  <a:pt x="0" y="0"/>
                </a:moveTo>
                <a:lnTo>
                  <a:pt x="4701046" y="0"/>
                </a:lnTo>
                <a:lnTo>
                  <a:pt x="4701046" y="2164816"/>
                </a:lnTo>
                <a:lnTo>
                  <a:pt x="0" y="2164816"/>
                </a:lnTo>
                <a:lnTo>
                  <a:pt x="0" y="0"/>
                </a:lnTo>
                <a:close/>
              </a:path>
            </a:pathLst>
          </a:custGeom>
          <a:blipFill>
            <a:blip r:embed="rId9"/>
            <a:stretch>
              <a:fillRect/>
            </a:stretch>
          </a:blipFill>
        </p:spPr>
        <p:txBody>
          <a:bodyPr/>
          <a:lstStyle/>
          <a:p>
            <a:endParaRPr lang="en-US"/>
          </a:p>
        </p:txBody>
      </p:sp>
      <p:sp>
        <p:nvSpPr>
          <p:cNvPr id="18" name="Freeform 18"/>
          <p:cNvSpPr/>
          <p:nvPr/>
        </p:nvSpPr>
        <p:spPr>
          <a:xfrm>
            <a:off x="1509420" y="3835822"/>
            <a:ext cx="2612092" cy="2164816"/>
          </a:xfrm>
          <a:custGeom>
            <a:avLst/>
            <a:gdLst/>
            <a:ahLst/>
            <a:cxnLst/>
            <a:rect l="l" t="t" r="r" b="b"/>
            <a:pathLst>
              <a:path w="2612092" h="2164816">
                <a:moveTo>
                  <a:pt x="0" y="0"/>
                </a:moveTo>
                <a:lnTo>
                  <a:pt x="2612092" y="0"/>
                </a:lnTo>
                <a:lnTo>
                  <a:pt x="2612092" y="2164816"/>
                </a:lnTo>
                <a:lnTo>
                  <a:pt x="0" y="2164816"/>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4666450" y="740270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4"/>
            <a:stretch>
              <a:fillRect/>
            </a:stretch>
          </a:blipFill>
        </p:spPr>
        <p:txBody>
          <a:bodyPr/>
          <a:lstStyle/>
          <a:p>
            <a:endParaRPr lang="en-US"/>
          </a:p>
        </p:txBody>
      </p:sp>
      <p:sp>
        <p:nvSpPr>
          <p:cNvPr id="4" name="Freeform 4"/>
          <p:cNvSpPr/>
          <p:nvPr/>
        </p:nvSpPr>
        <p:spPr>
          <a:xfrm>
            <a:off x="1271350" y="632212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sp>
        <p:nvSpPr>
          <p:cNvPr id="5" name="Freeform 5"/>
          <p:cNvSpPr/>
          <p:nvPr/>
        </p:nvSpPr>
        <p:spPr>
          <a:xfrm>
            <a:off x="10469464" y="-56990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2277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7"/>
            <a:stretch>
              <a:fillRect/>
            </a:stretch>
          </a:blipFill>
        </p:spPr>
        <p:txBody>
          <a:bodyPr/>
          <a:lstStyle/>
          <a:p>
            <a:endParaRPr lang="en-US"/>
          </a:p>
        </p:txBody>
      </p:sp>
      <p:sp>
        <p:nvSpPr>
          <p:cNvPr id="7" name="Freeform 7"/>
          <p:cNvSpPr/>
          <p:nvPr/>
        </p:nvSpPr>
        <p:spPr>
          <a:xfrm>
            <a:off x="-573444" y="23967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7"/>
            <a:stretch>
              <a:fillRect/>
            </a:stretch>
          </a:blipFill>
        </p:spPr>
        <p:txBody>
          <a:bodyPr/>
          <a:lstStyle/>
          <a:p>
            <a:endParaRPr lang="en-US"/>
          </a:p>
        </p:txBody>
      </p:sp>
      <p:grpSp>
        <p:nvGrpSpPr>
          <p:cNvPr id="8" name="Group 8"/>
          <p:cNvGrpSpPr/>
          <p:nvPr/>
        </p:nvGrpSpPr>
        <p:grpSpPr>
          <a:xfrm>
            <a:off x="2762850" y="2614200"/>
            <a:ext cx="12762600" cy="6388102"/>
            <a:chOff x="0" y="0"/>
            <a:chExt cx="17016800" cy="8517469"/>
          </a:xfrm>
        </p:grpSpPr>
        <p:sp>
          <p:nvSpPr>
            <p:cNvPr id="9" name="Freeform 9"/>
            <p:cNvSpPr/>
            <p:nvPr/>
          </p:nvSpPr>
          <p:spPr>
            <a:xfrm>
              <a:off x="0" y="0"/>
              <a:ext cx="17016800" cy="8517469"/>
            </a:xfrm>
            <a:custGeom>
              <a:avLst/>
              <a:gdLst/>
              <a:ahLst/>
              <a:cxnLst/>
              <a:rect l="l" t="t" r="r" b="b"/>
              <a:pathLst>
                <a:path w="17016800" h="8517469">
                  <a:moveTo>
                    <a:pt x="0" y="0"/>
                  </a:moveTo>
                  <a:lnTo>
                    <a:pt x="17016800" y="0"/>
                  </a:lnTo>
                  <a:lnTo>
                    <a:pt x="17016800" y="8517469"/>
                  </a:lnTo>
                  <a:lnTo>
                    <a:pt x="0" y="8517469"/>
                  </a:lnTo>
                  <a:close/>
                </a:path>
              </a:pathLst>
            </a:custGeom>
            <a:solidFill>
              <a:srgbClr val="000000">
                <a:alpha val="0"/>
              </a:srgbClr>
            </a:solidFill>
          </p:spPr>
          <p:txBody>
            <a:bodyPr/>
            <a:lstStyle/>
            <a:p>
              <a:endParaRPr lang="en-US"/>
            </a:p>
          </p:txBody>
        </p:sp>
        <p:sp>
          <p:nvSpPr>
            <p:cNvPr id="10" name="TextBox 10"/>
            <p:cNvSpPr txBox="1"/>
            <p:nvPr/>
          </p:nvSpPr>
          <p:spPr>
            <a:xfrm>
              <a:off x="0" y="457200"/>
              <a:ext cx="17016800" cy="8060269"/>
            </a:xfrm>
            <a:prstGeom prst="rect">
              <a:avLst/>
            </a:prstGeom>
          </p:spPr>
          <p:txBody>
            <a:bodyPr lIns="0" tIns="0" rIns="0" bIns="0" rtlCol="0" anchor="ctr"/>
            <a:lstStyle/>
            <a:p>
              <a:pPr marL="0" lvl="0" indent="0" algn="ctr">
                <a:lnSpc>
                  <a:spcPts val="19200"/>
                </a:lnSpc>
              </a:pPr>
              <a:r>
                <a:rPr lang="en-US" sz="20000" b="1">
                  <a:solidFill>
                    <a:srgbClr val="FFFFFF"/>
                  </a:solidFill>
                  <a:latin typeface="Exo 2 Bold"/>
                  <a:ea typeface="Exo 2 Bold"/>
                  <a:cs typeface="Exo 2 Bold"/>
                  <a:sym typeface="Exo 2 Bold"/>
                </a:rPr>
                <a:t>Trečiasis Projektas</a:t>
              </a:r>
            </a:p>
          </p:txBody>
        </p:sp>
      </p:gr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7489786" y="12599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a:off x="16796450" y="8239076"/>
            <a:ext cx="2906300" cy="3063250"/>
          </a:xfrm>
          <a:custGeom>
            <a:avLst/>
            <a:gdLst/>
            <a:ahLst/>
            <a:cxnLst/>
            <a:rect l="l" t="t" r="r" b="b"/>
            <a:pathLst>
              <a:path w="2906300" h="3063250">
                <a:moveTo>
                  <a:pt x="0" y="0"/>
                </a:moveTo>
                <a:lnTo>
                  <a:pt x="2906300" y="0"/>
                </a:lnTo>
                <a:lnTo>
                  <a:pt x="2906300" y="3063250"/>
                </a:lnTo>
                <a:lnTo>
                  <a:pt x="0" y="3063250"/>
                </a:lnTo>
                <a:lnTo>
                  <a:pt x="0" y="0"/>
                </a:lnTo>
                <a:close/>
              </a:path>
            </a:pathLst>
          </a:custGeom>
          <a:blipFill>
            <a:blip r:embed="rId5"/>
            <a:stretch>
              <a:fillRect/>
            </a:stretch>
          </a:blipFill>
        </p:spPr>
        <p:txBody>
          <a:bodyPr/>
          <a:lstStyle/>
          <a:p>
            <a:endParaRPr lang="en-US"/>
          </a:p>
        </p:txBody>
      </p:sp>
      <p:grpSp>
        <p:nvGrpSpPr>
          <p:cNvPr id="5" name="Group 5"/>
          <p:cNvGrpSpPr/>
          <p:nvPr/>
        </p:nvGrpSpPr>
        <p:grpSpPr>
          <a:xfrm>
            <a:off x="0" y="890050"/>
            <a:ext cx="18288000" cy="1145400"/>
            <a:chOff x="0" y="0"/>
            <a:chExt cx="24384000" cy="1527200"/>
          </a:xfrm>
        </p:grpSpPr>
        <p:sp>
          <p:nvSpPr>
            <p:cNvPr id="6" name="Freeform 6"/>
            <p:cNvSpPr/>
            <p:nvPr/>
          </p:nvSpPr>
          <p:spPr>
            <a:xfrm>
              <a:off x="0" y="0"/>
              <a:ext cx="24384000" cy="1527200"/>
            </a:xfrm>
            <a:custGeom>
              <a:avLst/>
              <a:gdLst/>
              <a:ahLst/>
              <a:cxnLst/>
              <a:rect l="l" t="t" r="r" b="b"/>
              <a:pathLst>
                <a:path w="24384000" h="1527200">
                  <a:moveTo>
                    <a:pt x="0" y="0"/>
                  </a:moveTo>
                  <a:lnTo>
                    <a:pt x="24384000" y="0"/>
                  </a:lnTo>
                  <a:lnTo>
                    <a:pt x="24384000" y="1527200"/>
                  </a:lnTo>
                  <a:lnTo>
                    <a:pt x="0" y="1527200"/>
                  </a:lnTo>
                  <a:close/>
                </a:path>
              </a:pathLst>
            </a:custGeom>
            <a:solidFill>
              <a:srgbClr val="000000">
                <a:alpha val="0"/>
              </a:srgbClr>
            </a:solidFill>
          </p:spPr>
          <p:txBody>
            <a:bodyPr/>
            <a:lstStyle/>
            <a:p>
              <a:endParaRPr lang="en-US"/>
            </a:p>
          </p:txBody>
        </p:sp>
        <p:sp>
          <p:nvSpPr>
            <p:cNvPr id="7" name="TextBox 7"/>
            <p:cNvSpPr txBox="1"/>
            <p:nvPr/>
          </p:nvSpPr>
          <p:spPr>
            <a:xfrm>
              <a:off x="0" y="0"/>
              <a:ext cx="24384000" cy="1527200"/>
            </a:xfrm>
            <a:prstGeom prst="rect">
              <a:avLst/>
            </a:prstGeom>
          </p:spPr>
          <p:txBody>
            <a:bodyPr lIns="0" tIns="0" rIns="0" bIns="0" rtlCol="0" anchor="t"/>
            <a:lstStyle/>
            <a:p>
              <a:pPr marL="0" lvl="0" indent="0" algn="ctr">
                <a:lnSpc>
                  <a:spcPts val="4799"/>
                </a:lnSpc>
              </a:pPr>
              <a:r>
                <a:rPr lang="en-US" sz="3999" b="1">
                  <a:solidFill>
                    <a:srgbClr val="3DE3B3"/>
                  </a:solidFill>
                  <a:latin typeface="Exo 2 Bold"/>
                  <a:ea typeface="Exo 2 Bold"/>
                  <a:cs typeface="Exo 2 Bold"/>
                  <a:sym typeface="Exo 2 Bold"/>
                </a:rPr>
                <a:t>Atkurkite gamtoje rastą raštą</a:t>
              </a:r>
            </a:p>
          </p:txBody>
        </p:sp>
      </p:grpSp>
      <p:grpSp>
        <p:nvGrpSpPr>
          <p:cNvPr id="8" name="Group 8"/>
          <p:cNvGrpSpPr/>
          <p:nvPr/>
        </p:nvGrpSpPr>
        <p:grpSpPr>
          <a:xfrm>
            <a:off x="6992816" y="6607662"/>
            <a:ext cx="4350600" cy="1368298"/>
            <a:chOff x="0" y="0"/>
            <a:chExt cx="5800800" cy="1824397"/>
          </a:xfrm>
        </p:grpSpPr>
        <p:sp>
          <p:nvSpPr>
            <p:cNvPr id="9" name="Freeform 9"/>
            <p:cNvSpPr/>
            <p:nvPr/>
          </p:nvSpPr>
          <p:spPr>
            <a:xfrm>
              <a:off x="0" y="0"/>
              <a:ext cx="5800800" cy="1824397"/>
            </a:xfrm>
            <a:custGeom>
              <a:avLst/>
              <a:gdLst/>
              <a:ahLst/>
              <a:cxnLst/>
              <a:rect l="l" t="t" r="r" b="b"/>
              <a:pathLst>
                <a:path w="5800800" h="1824397">
                  <a:moveTo>
                    <a:pt x="0" y="0"/>
                  </a:moveTo>
                  <a:lnTo>
                    <a:pt x="5800800" y="0"/>
                  </a:lnTo>
                  <a:lnTo>
                    <a:pt x="5800800" y="1824397"/>
                  </a:lnTo>
                  <a:lnTo>
                    <a:pt x="0" y="1824397"/>
                  </a:lnTo>
                  <a:close/>
                </a:path>
              </a:pathLst>
            </a:custGeom>
            <a:solidFill>
              <a:srgbClr val="000000">
                <a:alpha val="0"/>
              </a:srgbClr>
            </a:solidFill>
          </p:spPr>
          <p:txBody>
            <a:bodyPr/>
            <a:lstStyle/>
            <a:p>
              <a:endParaRPr lang="en-US"/>
            </a:p>
          </p:txBody>
        </p:sp>
        <p:sp>
          <p:nvSpPr>
            <p:cNvPr id="10" name="TextBox 10"/>
            <p:cNvSpPr txBox="1"/>
            <p:nvPr/>
          </p:nvSpPr>
          <p:spPr>
            <a:xfrm>
              <a:off x="0" y="0"/>
              <a:ext cx="5800800" cy="1824397"/>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Naudokite vieną iš modelių</a:t>
              </a:r>
            </a:p>
          </p:txBody>
        </p:sp>
      </p:grpSp>
      <p:grpSp>
        <p:nvGrpSpPr>
          <p:cNvPr id="11" name="Group 11"/>
          <p:cNvGrpSpPr/>
          <p:nvPr/>
        </p:nvGrpSpPr>
        <p:grpSpPr>
          <a:xfrm>
            <a:off x="11083638" y="6831548"/>
            <a:ext cx="4350600" cy="1968373"/>
            <a:chOff x="0" y="0"/>
            <a:chExt cx="5800800" cy="2624497"/>
          </a:xfrm>
        </p:grpSpPr>
        <p:sp>
          <p:nvSpPr>
            <p:cNvPr id="12" name="Freeform 12"/>
            <p:cNvSpPr/>
            <p:nvPr/>
          </p:nvSpPr>
          <p:spPr>
            <a:xfrm>
              <a:off x="0" y="0"/>
              <a:ext cx="5800800" cy="2624497"/>
            </a:xfrm>
            <a:custGeom>
              <a:avLst/>
              <a:gdLst/>
              <a:ahLst/>
              <a:cxnLst/>
              <a:rect l="l" t="t" r="r" b="b"/>
              <a:pathLst>
                <a:path w="5800800" h="2624497">
                  <a:moveTo>
                    <a:pt x="0" y="0"/>
                  </a:moveTo>
                  <a:lnTo>
                    <a:pt x="5800800" y="0"/>
                  </a:lnTo>
                  <a:lnTo>
                    <a:pt x="5800800" y="2624497"/>
                  </a:lnTo>
                  <a:lnTo>
                    <a:pt x="0" y="2624497"/>
                  </a:lnTo>
                  <a:close/>
                </a:path>
              </a:pathLst>
            </a:custGeom>
            <a:solidFill>
              <a:srgbClr val="000000">
                <a:alpha val="0"/>
              </a:srgbClr>
            </a:solidFill>
          </p:spPr>
          <p:txBody>
            <a:bodyPr/>
            <a:lstStyle/>
            <a:p>
              <a:endParaRPr lang="en-US"/>
            </a:p>
          </p:txBody>
        </p:sp>
        <p:sp>
          <p:nvSpPr>
            <p:cNvPr id="13" name="TextBox 13"/>
            <p:cNvSpPr txBox="1"/>
            <p:nvPr/>
          </p:nvSpPr>
          <p:spPr>
            <a:xfrm>
              <a:off x="0" y="0"/>
              <a:ext cx="5800800" cy="2624497"/>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Naudokite daugiau nei vieną spalvą</a:t>
              </a:r>
            </a:p>
          </p:txBody>
        </p:sp>
      </p:grpSp>
      <p:grpSp>
        <p:nvGrpSpPr>
          <p:cNvPr id="14" name="Group 14"/>
          <p:cNvGrpSpPr/>
          <p:nvPr/>
        </p:nvGrpSpPr>
        <p:grpSpPr>
          <a:xfrm>
            <a:off x="8485683" y="4447223"/>
            <a:ext cx="1364866" cy="1392554"/>
            <a:chOff x="0" y="0"/>
            <a:chExt cx="1819821" cy="1856739"/>
          </a:xfrm>
        </p:grpSpPr>
        <p:sp>
          <p:nvSpPr>
            <p:cNvPr id="15" name="Freeform 15"/>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C108C5"/>
            </a:solidFill>
          </p:spPr>
          <p:txBody>
            <a:bodyPr/>
            <a:lstStyle/>
            <a:p>
              <a:endParaRPr lang="en-US"/>
            </a:p>
          </p:txBody>
        </p:sp>
        <p:sp>
          <p:nvSpPr>
            <p:cNvPr id="16" name="Freeform 16"/>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17" name="Group 17"/>
          <p:cNvGrpSpPr/>
          <p:nvPr/>
        </p:nvGrpSpPr>
        <p:grpSpPr>
          <a:xfrm>
            <a:off x="8134165" y="4447223"/>
            <a:ext cx="324828" cy="1392554"/>
            <a:chOff x="0" y="0"/>
            <a:chExt cx="433104" cy="1856739"/>
          </a:xfrm>
        </p:grpSpPr>
        <p:sp>
          <p:nvSpPr>
            <p:cNvPr id="18" name="Freeform 18"/>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1485A3"/>
            </a:solidFill>
          </p:spPr>
          <p:txBody>
            <a:bodyPr/>
            <a:lstStyle/>
            <a:p>
              <a:endParaRPr lang="en-US"/>
            </a:p>
          </p:txBody>
        </p:sp>
        <p:sp>
          <p:nvSpPr>
            <p:cNvPr id="19" name="Freeform 19"/>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20" name="Group 20"/>
          <p:cNvGrpSpPr/>
          <p:nvPr/>
        </p:nvGrpSpPr>
        <p:grpSpPr>
          <a:xfrm>
            <a:off x="12618113" y="4447223"/>
            <a:ext cx="1364866" cy="1392554"/>
            <a:chOff x="0" y="0"/>
            <a:chExt cx="1819821" cy="1856739"/>
          </a:xfrm>
        </p:grpSpPr>
        <p:sp>
          <p:nvSpPr>
            <p:cNvPr id="21" name="Freeform 21"/>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C108C5"/>
            </a:solidFill>
          </p:spPr>
          <p:txBody>
            <a:bodyPr/>
            <a:lstStyle/>
            <a:p>
              <a:endParaRPr lang="en-US"/>
            </a:p>
          </p:txBody>
        </p:sp>
        <p:sp>
          <p:nvSpPr>
            <p:cNvPr id="22" name="Freeform 22"/>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23" name="Group 23"/>
          <p:cNvGrpSpPr/>
          <p:nvPr/>
        </p:nvGrpSpPr>
        <p:grpSpPr>
          <a:xfrm>
            <a:off x="12266595" y="4447223"/>
            <a:ext cx="324828" cy="1392554"/>
            <a:chOff x="0" y="0"/>
            <a:chExt cx="433104" cy="1856739"/>
          </a:xfrm>
        </p:grpSpPr>
        <p:sp>
          <p:nvSpPr>
            <p:cNvPr id="24" name="Freeform 24"/>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1485A3"/>
            </a:solidFill>
          </p:spPr>
          <p:txBody>
            <a:bodyPr/>
            <a:lstStyle/>
            <a:p>
              <a:endParaRPr lang="en-US"/>
            </a:p>
          </p:txBody>
        </p:sp>
        <p:sp>
          <p:nvSpPr>
            <p:cNvPr id="25" name="Freeform 25"/>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grpSp>
        <p:nvGrpSpPr>
          <p:cNvPr id="26" name="Group 26"/>
          <p:cNvGrpSpPr/>
          <p:nvPr/>
        </p:nvGrpSpPr>
        <p:grpSpPr>
          <a:xfrm>
            <a:off x="6018836" y="2149138"/>
            <a:ext cx="5697422" cy="1055400"/>
            <a:chOff x="0" y="0"/>
            <a:chExt cx="7596563" cy="1407200"/>
          </a:xfrm>
        </p:grpSpPr>
        <p:sp>
          <p:nvSpPr>
            <p:cNvPr id="27" name="Freeform 27"/>
            <p:cNvSpPr/>
            <p:nvPr/>
          </p:nvSpPr>
          <p:spPr>
            <a:xfrm>
              <a:off x="0" y="0"/>
              <a:ext cx="7596563" cy="1407200"/>
            </a:xfrm>
            <a:custGeom>
              <a:avLst/>
              <a:gdLst/>
              <a:ahLst/>
              <a:cxnLst/>
              <a:rect l="l" t="t" r="r" b="b"/>
              <a:pathLst>
                <a:path w="7596563" h="1407200">
                  <a:moveTo>
                    <a:pt x="0" y="0"/>
                  </a:moveTo>
                  <a:lnTo>
                    <a:pt x="7596563" y="0"/>
                  </a:lnTo>
                  <a:lnTo>
                    <a:pt x="7596563" y="1407200"/>
                  </a:lnTo>
                  <a:lnTo>
                    <a:pt x="0" y="1407200"/>
                  </a:lnTo>
                  <a:close/>
                </a:path>
              </a:pathLst>
            </a:custGeom>
            <a:solidFill>
              <a:srgbClr val="000000">
                <a:alpha val="0"/>
              </a:srgbClr>
            </a:solidFill>
          </p:spPr>
          <p:txBody>
            <a:bodyPr/>
            <a:lstStyle/>
            <a:p>
              <a:endParaRPr lang="en-US"/>
            </a:p>
          </p:txBody>
        </p:sp>
        <p:sp>
          <p:nvSpPr>
            <p:cNvPr id="28" name="TextBox 28"/>
            <p:cNvSpPr txBox="1"/>
            <p:nvPr/>
          </p:nvSpPr>
          <p:spPr>
            <a:xfrm>
              <a:off x="0" y="-9525"/>
              <a:ext cx="7596563" cy="1416725"/>
            </a:xfrm>
            <a:prstGeom prst="rect">
              <a:avLst/>
            </a:prstGeom>
          </p:spPr>
          <p:txBody>
            <a:bodyPr lIns="0" tIns="0" rIns="0" bIns="0" rtlCol="0" anchor="ctr"/>
            <a:lstStyle/>
            <a:p>
              <a:pPr marL="0" lvl="0" indent="0" algn="ctr">
                <a:lnSpc>
                  <a:spcPts val="5759"/>
                </a:lnSpc>
              </a:pPr>
              <a:r>
                <a:rPr lang="en-US" sz="4800" b="1">
                  <a:solidFill>
                    <a:srgbClr val="FFFFFF"/>
                  </a:solidFill>
                  <a:latin typeface="Exo 2 Bold"/>
                  <a:ea typeface="Exo 2 Bold"/>
                  <a:cs typeface="Exo 2 Bold"/>
                  <a:sym typeface="Exo 2 Bold"/>
                </a:rPr>
                <a:t>Reikalavimai</a:t>
              </a:r>
            </a:p>
          </p:txBody>
        </p:sp>
      </p:grpSp>
      <p:grpSp>
        <p:nvGrpSpPr>
          <p:cNvPr id="29" name="Group 29"/>
          <p:cNvGrpSpPr/>
          <p:nvPr/>
        </p:nvGrpSpPr>
        <p:grpSpPr>
          <a:xfrm>
            <a:off x="2636696" y="6607662"/>
            <a:ext cx="4350600" cy="1368298"/>
            <a:chOff x="0" y="0"/>
            <a:chExt cx="5800800" cy="1824397"/>
          </a:xfrm>
        </p:grpSpPr>
        <p:sp>
          <p:nvSpPr>
            <p:cNvPr id="30" name="Freeform 30"/>
            <p:cNvSpPr/>
            <p:nvPr/>
          </p:nvSpPr>
          <p:spPr>
            <a:xfrm>
              <a:off x="0" y="0"/>
              <a:ext cx="5800800" cy="1824397"/>
            </a:xfrm>
            <a:custGeom>
              <a:avLst/>
              <a:gdLst/>
              <a:ahLst/>
              <a:cxnLst/>
              <a:rect l="l" t="t" r="r" b="b"/>
              <a:pathLst>
                <a:path w="5800800" h="1824397">
                  <a:moveTo>
                    <a:pt x="0" y="0"/>
                  </a:moveTo>
                  <a:lnTo>
                    <a:pt x="5800800" y="0"/>
                  </a:lnTo>
                  <a:lnTo>
                    <a:pt x="5800800" y="1824397"/>
                  </a:lnTo>
                  <a:lnTo>
                    <a:pt x="0" y="1824397"/>
                  </a:lnTo>
                  <a:close/>
                </a:path>
              </a:pathLst>
            </a:custGeom>
            <a:solidFill>
              <a:srgbClr val="000000">
                <a:alpha val="0"/>
              </a:srgbClr>
            </a:solidFill>
          </p:spPr>
          <p:txBody>
            <a:bodyPr/>
            <a:lstStyle/>
            <a:p>
              <a:endParaRPr lang="en-US"/>
            </a:p>
          </p:txBody>
        </p:sp>
        <p:sp>
          <p:nvSpPr>
            <p:cNvPr id="31" name="TextBox 31"/>
            <p:cNvSpPr txBox="1"/>
            <p:nvPr/>
          </p:nvSpPr>
          <p:spPr>
            <a:xfrm>
              <a:off x="0" y="0"/>
              <a:ext cx="5800800" cy="1824397"/>
            </a:xfrm>
            <a:prstGeom prst="rect">
              <a:avLst/>
            </a:prstGeom>
          </p:spPr>
          <p:txBody>
            <a:bodyPr lIns="0" tIns="0" rIns="0" bIns="0" rtlCol="0" anchor="ctr"/>
            <a:lstStyle/>
            <a:p>
              <a:pPr marL="0" lvl="0" indent="0" algn="ctr">
                <a:lnSpc>
                  <a:spcPts val="4799"/>
                </a:lnSpc>
              </a:pPr>
              <a:r>
                <a:rPr lang="en-US" sz="3999" b="1">
                  <a:solidFill>
                    <a:srgbClr val="3DE3B3"/>
                  </a:solidFill>
                  <a:latin typeface="Exo 2 Bold"/>
                  <a:ea typeface="Exo 2 Bold"/>
                  <a:cs typeface="Exo 2 Bold"/>
                  <a:sym typeface="Exo 2 Bold"/>
                </a:rPr>
                <a:t>Naudokite Scribble įrankį</a:t>
              </a:r>
            </a:p>
          </p:txBody>
        </p:sp>
      </p:grpSp>
      <p:grpSp>
        <p:nvGrpSpPr>
          <p:cNvPr id="32" name="Group 32"/>
          <p:cNvGrpSpPr/>
          <p:nvPr/>
        </p:nvGrpSpPr>
        <p:grpSpPr>
          <a:xfrm>
            <a:off x="4129563" y="4447223"/>
            <a:ext cx="1364866" cy="1392554"/>
            <a:chOff x="0" y="0"/>
            <a:chExt cx="1819821" cy="1856739"/>
          </a:xfrm>
        </p:grpSpPr>
        <p:sp>
          <p:nvSpPr>
            <p:cNvPr id="33" name="Freeform 33"/>
            <p:cNvSpPr/>
            <p:nvPr/>
          </p:nvSpPr>
          <p:spPr>
            <a:xfrm>
              <a:off x="12700" y="12700"/>
              <a:ext cx="1794383" cy="1831340"/>
            </a:xfrm>
            <a:custGeom>
              <a:avLst/>
              <a:gdLst/>
              <a:ahLst/>
              <a:cxnLst/>
              <a:rect l="l" t="t" r="r" b="b"/>
              <a:pathLst>
                <a:path w="1794383" h="1831340">
                  <a:moveTo>
                    <a:pt x="0" y="0"/>
                  </a:moveTo>
                  <a:lnTo>
                    <a:pt x="1794383" y="0"/>
                  </a:lnTo>
                  <a:lnTo>
                    <a:pt x="1794383" y="1831340"/>
                  </a:lnTo>
                  <a:lnTo>
                    <a:pt x="0" y="1831340"/>
                  </a:lnTo>
                  <a:close/>
                </a:path>
              </a:pathLst>
            </a:custGeom>
            <a:solidFill>
              <a:srgbClr val="C108C5"/>
            </a:solidFill>
          </p:spPr>
          <p:txBody>
            <a:bodyPr/>
            <a:lstStyle/>
            <a:p>
              <a:endParaRPr lang="en-US"/>
            </a:p>
          </p:txBody>
        </p:sp>
        <p:sp>
          <p:nvSpPr>
            <p:cNvPr id="34" name="Freeform 34"/>
            <p:cNvSpPr/>
            <p:nvPr/>
          </p:nvSpPr>
          <p:spPr>
            <a:xfrm>
              <a:off x="0" y="0"/>
              <a:ext cx="1819783" cy="1856740"/>
            </a:xfrm>
            <a:custGeom>
              <a:avLst/>
              <a:gdLst/>
              <a:ahLst/>
              <a:cxnLst/>
              <a:rect l="l" t="t" r="r" b="b"/>
              <a:pathLst>
                <a:path w="1819783" h="1856740">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p:spPr>
          <p:txBody>
            <a:bodyPr/>
            <a:lstStyle/>
            <a:p>
              <a:endParaRPr lang="en-US"/>
            </a:p>
          </p:txBody>
        </p:sp>
      </p:grpSp>
      <p:grpSp>
        <p:nvGrpSpPr>
          <p:cNvPr id="35" name="Group 35"/>
          <p:cNvGrpSpPr/>
          <p:nvPr/>
        </p:nvGrpSpPr>
        <p:grpSpPr>
          <a:xfrm>
            <a:off x="3778045" y="4447223"/>
            <a:ext cx="324828" cy="1392554"/>
            <a:chOff x="0" y="0"/>
            <a:chExt cx="433104" cy="1856739"/>
          </a:xfrm>
        </p:grpSpPr>
        <p:sp>
          <p:nvSpPr>
            <p:cNvPr id="36" name="Freeform 36"/>
            <p:cNvSpPr/>
            <p:nvPr/>
          </p:nvSpPr>
          <p:spPr>
            <a:xfrm>
              <a:off x="12700" y="12700"/>
              <a:ext cx="407670" cy="1831340"/>
            </a:xfrm>
            <a:custGeom>
              <a:avLst/>
              <a:gdLst/>
              <a:ahLst/>
              <a:cxnLst/>
              <a:rect l="l" t="t" r="r" b="b"/>
              <a:pathLst>
                <a:path w="407670" h="1831340">
                  <a:moveTo>
                    <a:pt x="0" y="0"/>
                  </a:moveTo>
                  <a:lnTo>
                    <a:pt x="407670" y="0"/>
                  </a:lnTo>
                  <a:lnTo>
                    <a:pt x="407670" y="1831340"/>
                  </a:lnTo>
                  <a:lnTo>
                    <a:pt x="0" y="1831340"/>
                  </a:lnTo>
                  <a:close/>
                </a:path>
              </a:pathLst>
            </a:custGeom>
            <a:solidFill>
              <a:srgbClr val="1485A3"/>
            </a:solidFill>
          </p:spPr>
          <p:txBody>
            <a:bodyPr/>
            <a:lstStyle/>
            <a:p>
              <a:endParaRPr lang="en-US"/>
            </a:p>
          </p:txBody>
        </p:sp>
        <p:sp>
          <p:nvSpPr>
            <p:cNvPr id="37" name="Freeform 37"/>
            <p:cNvSpPr/>
            <p:nvPr/>
          </p:nvSpPr>
          <p:spPr>
            <a:xfrm>
              <a:off x="0" y="0"/>
              <a:ext cx="433070" cy="1856740"/>
            </a:xfrm>
            <a:custGeom>
              <a:avLst/>
              <a:gdLst/>
              <a:ahLst/>
              <a:cxnLst/>
              <a:rect l="l" t="t" r="r" b="b"/>
              <a:pathLst>
                <a:path w="433070" h="185674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p:spPr>
          <p:txBody>
            <a:bodyPr/>
            <a:lstStyle/>
            <a:p>
              <a:endParaRPr lang="en-US"/>
            </a:p>
          </p:txBody>
        </p:sp>
      </p:gr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17700636" y="-81536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3"/>
            <a:stretch>
              <a:fillRect/>
            </a:stretch>
          </a:blipFill>
        </p:spPr>
        <p:txBody>
          <a:bodyPr/>
          <a:lstStyle/>
          <a:p>
            <a:endParaRPr lang="en-US"/>
          </a:p>
        </p:txBody>
      </p:sp>
      <p:sp>
        <p:nvSpPr>
          <p:cNvPr id="4" name="Freeform 4"/>
          <p:cNvSpPr/>
          <p:nvPr/>
        </p:nvSpPr>
        <p:spPr>
          <a:xfrm rot="5400000">
            <a:off x="4881886" y="87115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3"/>
            <a:stretch>
              <a:fillRect/>
            </a:stretch>
          </a:blipFill>
        </p:spPr>
        <p:txBody>
          <a:bodyPr/>
          <a:lstStyle/>
          <a:p>
            <a:endParaRPr lang="en-US"/>
          </a:p>
        </p:txBody>
      </p:sp>
      <p:sp>
        <p:nvSpPr>
          <p:cNvPr id="5" name="Freeform 5"/>
          <p:cNvSpPr/>
          <p:nvPr/>
        </p:nvSpPr>
        <p:spPr>
          <a:xfrm>
            <a:off x="16418350" y="86970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4"/>
            <a:stretch>
              <a:fillRect/>
            </a:stretch>
          </a:blipFill>
        </p:spPr>
        <p:txBody>
          <a:bodyPr/>
          <a:lstStyle/>
          <a:p>
            <a:endParaRPr lang="en-US"/>
          </a:p>
        </p:txBody>
      </p:sp>
      <p:sp>
        <p:nvSpPr>
          <p:cNvPr id="6" name="Freeform 6"/>
          <p:cNvSpPr/>
          <p:nvPr/>
        </p:nvSpPr>
        <p:spPr>
          <a:xfrm>
            <a:off x="-5313486" y="-492355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5"/>
            <a:stretch>
              <a:fillRect/>
            </a:stretch>
          </a:blipFill>
        </p:spPr>
        <p:txBody>
          <a:bodyPr/>
          <a:lstStyle/>
          <a:p>
            <a:endParaRPr lang="en-US"/>
          </a:p>
        </p:txBody>
      </p:sp>
      <p:sp>
        <p:nvSpPr>
          <p:cNvPr id="7" name="Freeform 7"/>
          <p:cNvSpPr/>
          <p:nvPr/>
        </p:nvSpPr>
        <p:spPr>
          <a:xfrm>
            <a:off x="1034456" y="2885104"/>
            <a:ext cx="15591872" cy="6081286"/>
          </a:xfrm>
          <a:custGeom>
            <a:avLst/>
            <a:gdLst/>
            <a:ahLst/>
            <a:cxnLst/>
            <a:rect l="l" t="t" r="r" b="b"/>
            <a:pathLst>
              <a:path w="15591872" h="6081286">
                <a:moveTo>
                  <a:pt x="0" y="0"/>
                </a:moveTo>
                <a:lnTo>
                  <a:pt x="15591872" y="0"/>
                </a:lnTo>
                <a:lnTo>
                  <a:pt x="15591872" y="6081286"/>
                </a:lnTo>
                <a:lnTo>
                  <a:pt x="0" y="6081286"/>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067464" y="7511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8612436" y="34821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7110850" y="78342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868886" y="-21141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3203818"/>
            <a:ext cx="15408000" cy="3439237"/>
            <a:chOff x="0" y="0"/>
            <a:chExt cx="20544000" cy="4585650"/>
          </a:xfrm>
        </p:grpSpPr>
        <p:sp>
          <p:nvSpPr>
            <p:cNvPr id="8" name="Freeform 8"/>
            <p:cNvSpPr/>
            <p:nvPr/>
          </p:nvSpPr>
          <p:spPr>
            <a:xfrm>
              <a:off x="0" y="0"/>
              <a:ext cx="20544000" cy="4585650"/>
            </a:xfrm>
            <a:custGeom>
              <a:avLst/>
              <a:gdLst/>
              <a:ahLst/>
              <a:cxnLst/>
              <a:rect l="l" t="t" r="r" b="b"/>
              <a:pathLst>
                <a:path w="20544000" h="4585650">
                  <a:moveTo>
                    <a:pt x="0" y="0"/>
                  </a:moveTo>
                  <a:lnTo>
                    <a:pt x="20544000" y="0"/>
                  </a:lnTo>
                  <a:lnTo>
                    <a:pt x="20544000" y="4585650"/>
                  </a:lnTo>
                  <a:lnTo>
                    <a:pt x="0" y="4585650"/>
                  </a:lnTo>
                  <a:close/>
                </a:path>
              </a:pathLst>
            </a:custGeom>
            <a:solidFill>
              <a:srgbClr val="000000">
                <a:alpha val="0"/>
              </a:srgbClr>
            </a:solidFill>
          </p:spPr>
          <p:txBody>
            <a:bodyPr/>
            <a:lstStyle/>
            <a:p>
              <a:endParaRPr lang="en-US"/>
            </a:p>
          </p:txBody>
        </p:sp>
        <p:sp>
          <p:nvSpPr>
            <p:cNvPr id="9" name="TextBox 9"/>
            <p:cNvSpPr txBox="1"/>
            <p:nvPr/>
          </p:nvSpPr>
          <p:spPr>
            <a:xfrm>
              <a:off x="0" y="-9525"/>
              <a:ext cx="20544000" cy="4595175"/>
            </a:xfrm>
            <a:prstGeom prst="rect">
              <a:avLst/>
            </a:prstGeom>
          </p:spPr>
          <p:txBody>
            <a:bodyPr lIns="0" tIns="0" rIns="0" bIns="0" rtlCol="0" anchor="t"/>
            <a:lstStyle/>
            <a:p>
              <a:pPr marL="0" lvl="0" indent="0" algn="ctr">
                <a:lnSpc>
                  <a:spcPts val="21120"/>
                </a:lnSpc>
              </a:pPr>
              <a:r>
                <a:rPr lang="en-US" sz="17600" b="1">
                  <a:solidFill>
                    <a:srgbClr val="FFFFFF"/>
                  </a:solidFill>
                  <a:latin typeface="Exo 2 Bold"/>
                  <a:ea typeface="Exo 2 Bold"/>
                  <a:cs typeface="Exo 2 Bold"/>
                  <a:sym typeface="Exo 2 Bold"/>
                </a:rPr>
                <a:t>Ačiū!</a:t>
              </a:r>
            </a:p>
          </p:txBody>
        </p:sp>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5446582" y="84726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899999">
            <a:off x="9425150" y="7272574"/>
            <a:ext cx="4803200" cy="4978148"/>
          </a:xfrm>
          <a:custGeom>
            <a:avLst/>
            <a:gdLst/>
            <a:ahLst/>
            <a:cxnLst/>
            <a:rect l="l" t="t" r="r" b="b"/>
            <a:pathLst>
              <a:path w="4803200" h="4978148">
                <a:moveTo>
                  <a:pt x="0" y="0"/>
                </a:moveTo>
                <a:lnTo>
                  <a:pt x="4803200" y="0"/>
                </a:lnTo>
                <a:lnTo>
                  <a:pt x="4803200" y="4978148"/>
                </a:lnTo>
                <a:lnTo>
                  <a:pt x="0" y="4978148"/>
                </a:lnTo>
                <a:lnTo>
                  <a:pt x="0" y="0"/>
                </a:lnTo>
                <a:close/>
              </a:path>
            </a:pathLst>
          </a:custGeom>
          <a:blipFill>
            <a:blip r:embed="rId5"/>
            <a:stretch>
              <a:fillRect/>
            </a:stretch>
          </a:blipFill>
        </p:spPr>
        <p:txBody>
          <a:bodyPr/>
          <a:lstStyle/>
          <a:p>
            <a:endParaRPr lang="en-US"/>
          </a:p>
        </p:txBody>
      </p:sp>
      <p:sp>
        <p:nvSpPr>
          <p:cNvPr id="5" name="Freeform 5"/>
          <p:cNvSpPr/>
          <p:nvPr/>
        </p:nvSpPr>
        <p:spPr>
          <a:xfrm>
            <a:off x="13128664" y="-22195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sp>
        <p:nvSpPr>
          <p:cNvPr id="6" name="Freeform 6"/>
          <p:cNvSpPr/>
          <p:nvPr/>
        </p:nvSpPr>
        <p:spPr>
          <a:xfrm>
            <a:off x="17342236" y="384006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7" name="Freeform 7"/>
          <p:cNvSpPr/>
          <p:nvPr/>
        </p:nvSpPr>
        <p:spPr>
          <a:xfrm>
            <a:off x="2041886" y="-2350214"/>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grpSp>
        <p:nvGrpSpPr>
          <p:cNvPr id="8" name="Group 8"/>
          <p:cNvGrpSpPr/>
          <p:nvPr/>
        </p:nvGrpSpPr>
        <p:grpSpPr>
          <a:xfrm>
            <a:off x="1549149" y="4538175"/>
            <a:ext cx="9589950" cy="2378550"/>
            <a:chOff x="0" y="0"/>
            <a:chExt cx="12786600" cy="3171400"/>
          </a:xfrm>
        </p:grpSpPr>
        <p:sp>
          <p:nvSpPr>
            <p:cNvPr id="9" name="Freeform 9"/>
            <p:cNvSpPr/>
            <p:nvPr/>
          </p:nvSpPr>
          <p:spPr>
            <a:xfrm>
              <a:off x="0" y="0"/>
              <a:ext cx="12786600" cy="3171400"/>
            </a:xfrm>
            <a:custGeom>
              <a:avLst/>
              <a:gdLst/>
              <a:ahLst/>
              <a:cxnLst/>
              <a:rect l="l" t="t" r="r" b="b"/>
              <a:pathLst>
                <a:path w="12786600" h="3171400">
                  <a:moveTo>
                    <a:pt x="0" y="0"/>
                  </a:moveTo>
                  <a:lnTo>
                    <a:pt x="12786600" y="0"/>
                  </a:lnTo>
                  <a:lnTo>
                    <a:pt x="12786600" y="3171400"/>
                  </a:lnTo>
                  <a:lnTo>
                    <a:pt x="0" y="3171400"/>
                  </a:lnTo>
                  <a:close/>
                </a:path>
              </a:pathLst>
            </a:custGeom>
            <a:solidFill>
              <a:srgbClr val="000000">
                <a:alpha val="0"/>
              </a:srgbClr>
            </a:solidFill>
          </p:spPr>
          <p:txBody>
            <a:bodyPr/>
            <a:lstStyle/>
            <a:p>
              <a:endParaRPr lang="en-US"/>
            </a:p>
          </p:txBody>
        </p:sp>
        <p:sp>
          <p:nvSpPr>
            <p:cNvPr id="10" name="TextBox 10"/>
            <p:cNvSpPr txBox="1"/>
            <p:nvPr/>
          </p:nvSpPr>
          <p:spPr>
            <a:xfrm>
              <a:off x="0" y="-9525"/>
              <a:ext cx="12786600" cy="3180925"/>
            </a:xfrm>
            <a:prstGeom prst="rect">
              <a:avLst/>
            </a:prstGeom>
          </p:spPr>
          <p:txBody>
            <a:bodyPr lIns="0" tIns="0" rIns="0" bIns="0" rtlCol="0" anchor="ctr"/>
            <a:lstStyle/>
            <a:p>
              <a:pPr marL="0" lvl="0" indent="0" algn="ctr">
                <a:lnSpc>
                  <a:spcPts val="9600"/>
                </a:lnSpc>
              </a:pPr>
              <a:r>
                <a:rPr lang="en-US" sz="8000" b="1">
                  <a:solidFill>
                    <a:srgbClr val="000000"/>
                  </a:solidFill>
                  <a:latin typeface="Exo 2 Bold"/>
                  <a:ea typeface="Exo 2 Bold"/>
                  <a:cs typeface="Exo 2 Bold"/>
                  <a:sym typeface="Exo 2 Bold"/>
                </a:rPr>
                <a:t>STL failai</a:t>
              </a:r>
            </a:p>
          </p:txBody>
        </p:sp>
      </p:grpSp>
      <p:grpSp>
        <p:nvGrpSpPr>
          <p:cNvPr id="11" name="Group 11"/>
          <p:cNvGrpSpPr/>
          <p:nvPr/>
        </p:nvGrpSpPr>
        <p:grpSpPr>
          <a:xfrm>
            <a:off x="5120925" y="2095775"/>
            <a:ext cx="2170950" cy="2179350"/>
            <a:chOff x="0" y="0"/>
            <a:chExt cx="2894600" cy="2905800"/>
          </a:xfrm>
        </p:grpSpPr>
        <p:sp>
          <p:nvSpPr>
            <p:cNvPr id="12" name="Freeform 12"/>
            <p:cNvSpPr/>
            <p:nvPr/>
          </p:nvSpPr>
          <p:spPr>
            <a:xfrm>
              <a:off x="0" y="0"/>
              <a:ext cx="2894600" cy="2905800"/>
            </a:xfrm>
            <a:custGeom>
              <a:avLst/>
              <a:gdLst/>
              <a:ahLst/>
              <a:cxnLst/>
              <a:rect l="l" t="t" r="r" b="b"/>
              <a:pathLst>
                <a:path w="2894600" h="2905800">
                  <a:moveTo>
                    <a:pt x="0" y="0"/>
                  </a:moveTo>
                  <a:lnTo>
                    <a:pt x="2894600" y="0"/>
                  </a:lnTo>
                  <a:lnTo>
                    <a:pt x="2894600" y="2905800"/>
                  </a:lnTo>
                  <a:lnTo>
                    <a:pt x="0" y="2905800"/>
                  </a:lnTo>
                  <a:close/>
                </a:path>
              </a:pathLst>
            </a:custGeom>
            <a:solidFill>
              <a:srgbClr val="000000">
                <a:alpha val="0"/>
              </a:srgbClr>
            </a:solidFill>
          </p:spPr>
          <p:txBody>
            <a:bodyPr/>
            <a:lstStyle/>
            <a:p>
              <a:endParaRPr lang="en-US"/>
            </a:p>
          </p:txBody>
        </p:sp>
        <p:sp>
          <p:nvSpPr>
            <p:cNvPr id="13" name="TextBox 13"/>
            <p:cNvSpPr txBox="1"/>
            <p:nvPr/>
          </p:nvSpPr>
          <p:spPr>
            <a:xfrm>
              <a:off x="0" y="0"/>
              <a:ext cx="2894600" cy="2905800"/>
            </a:xfrm>
            <a:prstGeom prst="rect">
              <a:avLst/>
            </a:prstGeom>
          </p:spPr>
          <p:txBody>
            <a:bodyPr lIns="0" tIns="0" rIns="0" bIns="0" rtlCol="0" anchor="ctr"/>
            <a:lstStyle/>
            <a:p>
              <a:pPr marL="0" lvl="0" indent="0" algn="ctr">
                <a:lnSpc>
                  <a:spcPts val="12719"/>
                </a:lnSpc>
              </a:pPr>
              <a:r>
                <a:rPr lang="en-US" sz="10599" b="1">
                  <a:solidFill>
                    <a:srgbClr val="000000"/>
                  </a:solidFill>
                  <a:latin typeface="Exo 2 Bold"/>
                  <a:ea typeface="Exo 2 Bold"/>
                  <a:cs typeface="Exo 2 Bold"/>
                  <a:sym typeface="Exo 2 Bold"/>
                </a:rPr>
                <a:t>20</a:t>
              </a:r>
            </a:p>
          </p:txBody>
        </p:sp>
      </p:grpSp>
      <p:sp>
        <p:nvSpPr>
          <p:cNvPr id="14" name="Freeform 14"/>
          <p:cNvSpPr/>
          <p:nvPr/>
        </p:nvSpPr>
        <p:spPr>
          <a:xfrm>
            <a:off x="10141928" y="2122496"/>
            <a:ext cx="1763200" cy="1709100"/>
          </a:xfrm>
          <a:custGeom>
            <a:avLst/>
            <a:gdLst/>
            <a:ahLst/>
            <a:cxnLst/>
            <a:rect l="l" t="t" r="r" b="b"/>
            <a:pathLst>
              <a:path w="1763200" h="1709100">
                <a:moveTo>
                  <a:pt x="0" y="0"/>
                </a:moveTo>
                <a:lnTo>
                  <a:pt x="1763200" y="0"/>
                </a:lnTo>
                <a:lnTo>
                  <a:pt x="1763200" y="1709100"/>
                </a:lnTo>
                <a:lnTo>
                  <a:pt x="0" y="1709100"/>
                </a:lnTo>
                <a:lnTo>
                  <a:pt x="0" y="0"/>
                </a:lnTo>
                <a:close/>
              </a:path>
            </a:pathLst>
          </a:custGeom>
          <a:blipFill>
            <a:blip r:embed="rId7"/>
            <a:stretch>
              <a:fillRect t="-1" b="-1"/>
            </a:stretch>
          </a:blipFill>
        </p:spPr>
        <p:txBody>
          <a:bodyPr/>
          <a:lstStyle/>
          <a:p>
            <a:endParaRPr lang="en-US"/>
          </a:p>
        </p:txBody>
      </p:sp>
      <p:sp>
        <p:nvSpPr>
          <p:cNvPr id="15" name="Freeform 15"/>
          <p:cNvSpPr/>
          <p:nvPr/>
        </p:nvSpPr>
        <p:spPr>
          <a:xfrm>
            <a:off x="1439976" y="2805400"/>
            <a:ext cx="1198400" cy="1026200"/>
          </a:xfrm>
          <a:custGeom>
            <a:avLst/>
            <a:gdLst/>
            <a:ahLst/>
            <a:cxnLst/>
            <a:rect l="l" t="t" r="r" b="b"/>
            <a:pathLst>
              <a:path w="1198400" h="1026200">
                <a:moveTo>
                  <a:pt x="0" y="0"/>
                </a:moveTo>
                <a:lnTo>
                  <a:pt x="1198400" y="0"/>
                </a:lnTo>
                <a:lnTo>
                  <a:pt x="1198400" y="1026200"/>
                </a:lnTo>
                <a:lnTo>
                  <a:pt x="0" y="1026200"/>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067464" y="7511186"/>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18612436" y="348212"/>
            <a:ext cx="1519600" cy="3343150"/>
          </a:xfrm>
          <a:custGeom>
            <a:avLst/>
            <a:gdLst/>
            <a:ahLst/>
            <a:cxnLst/>
            <a:rect l="l" t="t" r="r" b="b"/>
            <a:pathLst>
              <a:path w="1519600" h="3343150">
                <a:moveTo>
                  <a:pt x="0" y="0"/>
                </a:moveTo>
                <a:lnTo>
                  <a:pt x="1519600" y="0"/>
                </a:lnTo>
                <a:lnTo>
                  <a:pt x="1519600" y="3343150"/>
                </a:lnTo>
                <a:lnTo>
                  <a:pt x="0" y="3343150"/>
                </a:lnTo>
                <a:lnTo>
                  <a:pt x="0" y="0"/>
                </a:lnTo>
                <a:close/>
              </a:path>
            </a:pathLst>
          </a:custGeom>
          <a:blipFill>
            <a:blip r:embed="rId4"/>
            <a:stretch>
              <a:fillRect/>
            </a:stretch>
          </a:blipFill>
        </p:spPr>
        <p:txBody>
          <a:bodyPr/>
          <a:lstStyle/>
          <a:p>
            <a:endParaRPr lang="en-US"/>
          </a:p>
        </p:txBody>
      </p:sp>
      <p:sp>
        <p:nvSpPr>
          <p:cNvPr id="5" name="Freeform 5"/>
          <p:cNvSpPr/>
          <p:nvPr/>
        </p:nvSpPr>
        <p:spPr>
          <a:xfrm>
            <a:off x="17110850" y="7834250"/>
            <a:ext cx="4363094" cy="3850202"/>
          </a:xfrm>
          <a:custGeom>
            <a:avLst/>
            <a:gdLst/>
            <a:ahLst/>
            <a:cxnLst/>
            <a:rect l="l" t="t" r="r" b="b"/>
            <a:pathLst>
              <a:path w="4363094" h="3850202">
                <a:moveTo>
                  <a:pt x="0" y="0"/>
                </a:moveTo>
                <a:lnTo>
                  <a:pt x="4363094" y="0"/>
                </a:lnTo>
                <a:lnTo>
                  <a:pt x="4363094" y="3850202"/>
                </a:lnTo>
                <a:lnTo>
                  <a:pt x="0" y="3850202"/>
                </a:lnTo>
                <a:lnTo>
                  <a:pt x="0" y="0"/>
                </a:lnTo>
                <a:close/>
              </a:path>
            </a:pathLst>
          </a:custGeom>
          <a:blipFill>
            <a:blip r:embed="rId5"/>
            <a:stretch>
              <a:fillRect/>
            </a:stretch>
          </a:blipFill>
        </p:spPr>
        <p:txBody>
          <a:bodyPr/>
          <a:lstStyle/>
          <a:p>
            <a:endParaRPr lang="en-US"/>
          </a:p>
        </p:txBody>
      </p:sp>
      <p:sp>
        <p:nvSpPr>
          <p:cNvPr id="6" name="Freeform 6"/>
          <p:cNvSpPr/>
          <p:nvPr/>
        </p:nvSpPr>
        <p:spPr>
          <a:xfrm>
            <a:off x="-5868886" y="-2114100"/>
            <a:ext cx="6959002" cy="6959002"/>
          </a:xfrm>
          <a:custGeom>
            <a:avLst/>
            <a:gdLst/>
            <a:ahLst/>
            <a:cxnLst/>
            <a:rect l="l" t="t" r="r" b="b"/>
            <a:pathLst>
              <a:path w="6959002" h="6959002">
                <a:moveTo>
                  <a:pt x="0" y="0"/>
                </a:moveTo>
                <a:lnTo>
                  <a:pt x="6959002" y="0"/>
                </a:lnTo>
                <a:lnTo>
                  <a:pt x="6959002" y="6959002"/>
                </a:lnTo>
                <a:lnTo>
                  <a:pt x="0" y="6959002"/>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440000" y="890050"/>
            <a:ext cx="15408000" cy="1248207"/>
            <a:chOff x="0" y="0"/>
            <a:chExt cx="20544000" cy="1664276"/>
          </a:xfrm>
        </p:grpSpPr>
        <p:sp>
          <p:nvSpPr>
            <p:cNvPr id="8" name="Freeform 8"/>
            <p:cNvSpPr/>
            <p:nvPr/>
          </p:nvSpPr>
          <p:spPr>
            <a:xfrm>
              <a:off x="0" y="0"/>
              <a:ext cx="20544000" cy="1664276"/>
            </a:xfrm>
            <a:custGeom>
              <a:avLst/>
              <a:gdLst/>
              <a:ahLst/>
              <a:cxnLst/>
              <a:rect l="l" t="t" r="r" b="b"/>
              <a:pathLst>
                <a:path w="20544000" h="1664276">
                  <a:moveTo>
                    <a:pt x="0" y="0"/>
                  </a:moveTo>
                  <a:lnTo>
                    <a:pt x="20544000" y="0"/>
                  </a:lnTo>
                  <a:lnTo>
                    <a:pt x="20544000" y="1664276"/>
                  </a:lnTo>
                  <a:lnTo>
                    <a:pt x="0" y="1664276"/>
                  </a:lnTo>
                  <a:close/>
                </a:path>
              </a:pathLst>
            </a:custGeom>
            <a:solidFill>
              <a:srgbClr val="000000">
                <a:alpha val="0"/>
              </a:srgbClr>
            </a:solidFill>
          </p:spPr>
          <p:txBody>
            <a:bodyPr/>
            <a:lstStyle/>
            <a:p>
              <a:endParaRPr lang="en-US"/>
            </a:p>
          </p:txBody>
        </p:sp>
        <p:sp>
          <p:nvSpPr>
            <p:cNvPr id="9" name="TextBox 9"/>
            <p:cNvSpPr txBox="1"/>
            <p:nvPr/>
          </p:nvSpPr>
          <p:spPr>
            <a:xfrm>
              <a:off x="0" y="0"/>
              <a:ext cx="20544000" cy="1664276"/>
            </a:xfrm>
            <a:prstGeom prst="rect">
              <a:avLst/>
            </a:prstGeom>
          </p:spPr>
          <p:txBody>
            <a:bodyPr lIns="0" tIns="0" rIns="0" bIns="0" rtlCol="0" anchor="t"/>
            <a:lstStyle/>
            <a:p>
              <a:pPr marL="0" lvl="0" indent="0" algn="ctr">
                <a:lnSpc>
                  <a:spcPts val="7679"/>
                </a:lnSpc>
              </a:pPr>
              <a:r>
                <a:rPr lang="en-US" sz="6399" b="1">
                  <a:solidFill>
                    <a:srgbClr val="FFFFFF"/>
                  </a:solidFill>
                  <a:latin typeface="Exo 2 Bold"/>
                  <a:ea typeface="Exo 2 Bold"/>
                  <a:cs typeface="Exo 2 Bold"/>
                  <a:sym typeface="Exo 2 Bold"/>
                </a:rPr>
                <a:t>STL failą</a:t>
              </a:r>
            </a:p>
          </p:txBody>
        </p:sp>
      </p:grpSp>
      <p:grpSp>
        <p:nvGrpSpPr>
          <p:cNvPr id="10" name="Group 10"/>
          <p:cNvGrpSpPr/>
          <p:nvPr/>
        </p:nvGrpSpPr>
        <p:grpSpPr>
          <a:xfrm>
            <a:off x="1440000" y="3045454"/>
            <a:ext cx="13669816" cy="3385542"/>
            <a:chOff x="0" y="0"/>
            <a:chExt cx="18226421" cy="4514056"/>
          </a:xfrm>
        </p:grpSpPr>
        <p:sp>
          <p:nvSpPr>
            <p:cNvPr id="11" name="Freeform 11"/>
            <p:cNvSpPr/>
            <p:nvPr/>
          </p:nvSpPr>
          <p:spPr>
            <a:xfrm>
              <a:off x="0" y="0"/>
              <a:ext cx="18226421" cy="4514056"/>
            </a:xfrm>
            <a:custGeom>
              <a:avLst/>
              <a:gdLst/>
              <a:ahLst/>
              <a:cxnLst/>
              <a:rect l="l" t="t" r="r" b="b"/>
              <a:pathLst>
                <a:path w="18226421" h="4514056">
                  <a:moveTo>
                    <a:pt x="0" y="0"/>
                  </a:moveTo>
                  <a:lnTo>
                    <a:pt x="18226421" y="0"/>
                  </a:lnTo>
                  <a:lnTo>
                    <a:pt x="18226421" y="4514056"/>
                  </a:lnTo>
                  <a:lnTo>
                    <a:pt x="0" y="4514056"/>
                  </a:lnTo>
                  <a:close/>
                </a:path>
              </a:pathLst>
            </a:custGeom>
            <a:solidFill>
              <a:srgbClr val="000000">
                <a:alpha val="0"/>
              </a:srgbClr>
            </a:solidFill>
          </p:spPr>
          <p:txBody>
            <a:bodyPr/>
            <a:lstStyle/>
            <a:p>
              <a:endParaRPr lang="en-US"/>
            </a:p>
          </p:txBody>
        </p:sp>
        <p:sp>
          <p:nvSpPr>
            <p:cNvPr id="12" name="TextBox 12"/>
            <p:cNvSpPr txBox="1"/>
            <p:nvPr/>
          </p:nvSpPr>
          <p:spPr>
            <a:xfrm>
              <a:off x="0" y="-9525"/>
              <a:ext cx="18226421" cy="4523581"/>
            </a:xfrm>
            <a:prstGeom prst="rect">
              <a:avLst/>
            </a:prstGeom>
          </p:spPr>
          <p:txBody>
            <a:bodyPr lIns="0" tIns="0" rIns="0" bIns="0" rtlCol="0" anchor="t"/>
            <a:lstStyle/>
            <a:p>
              <a:pPr marL="868680" lvl="1" indent="-434340" algn="l">
                <a:lnSpc>
                  <a:spcPts val="4320"/>
                </a:lnSpc>
                <a:buFont typeface="Arial"/>
                <a:buChar char="•"/>
              </a:pPr>
              <a:r>
                <a:rPr lang="en-US" sz="3600">
                  <a:solidFill>
                    <a:srgbClr val="FFFFFF"/>
                  </a:solidFill>
                  <a:latin typeface="Source Sans Pro"/>
                  <a:ea typeface="Source Sans Pro"/>
                  <a:cs typeface="Source Sans Pro"/>
                  <a:sym typeface="Source Sans Pro"/>
                </a:rPr>
                <a:t>STL („Standard Triangle Language“ arba „Standard Tessellation Language“) failas yra vienas iš labiausiai paplitusių 3D spausdinimo ir kompiuterinio projektavimo (CAD) failų formatų. Šiuose skaitmeniniuose failuose yra geometrinės informacijos apie dizainą, kuris yra skirtas 3D spausdinimui.</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2130</Words>
  <Application>Microsoft Office PowerPoint</Application>
  <PresentationFormat>Custom</PresentationFormat>
  <Paragraphs>465</Paragraphs>
  <Slides>100</Slides>
  <Notes>99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100</vt:i4>
      </vt:variant>
    </vt:vector>
  </HeadingPairs>
  <TitlesOfParts>
    <vt:vector size="106" baseType="lpstr">
      <vt:lpstr>Calibri</vt:lpstr>
      <vt:lpstr>Arial</vt:lpstr>
      <vt:lpstr>Source Sans Pro Bold</vt:lpstr>
      <vt:lpstr>Exo 2 Bold</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Tinkercad.pptx</dc:title>
  <cp:lastModifiedBy>Eglė Vaičiūnė</cp:lastModifiedBy>
  <cp:revision>3</cp:revision>
  <dcterms:created xsi:type="dcterms:W3CDTF">2006-08-16T00:00:00Z</dcterms:created>
  <dcterms:modified xsi:type="dcterms:W3CDTF">2025-12-29T16:24:23Z</dcterms:modified>
  <dc:identifier>DAGkEFEM2zQ</dc:identifier>
</cp:coreProperties>
</file>