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0.xml"/>
  <Override ContentType="application/vnd.openxmlformats-officedocument.presentationml.notesSlide+xml" PartName="/ppt/notesSlides/notesSlide41.xml"/>
  <Override ContentType="application/vnd.openxmlformats-officedocument.presentationml.notesSlide+xml" PartName="/ppt/notesSlides/notesSlide42.xml"/>
  <Override ContentType="application/vnd.openxmlformats-officedocument.presentationml.notesSlide+xml" PartName="/ppt/notesSlides/notesSlide43.xml"/>
  <Override ContentType="application/vnd.openxmlformats-officedocument.presentationml.notesSlide+xml" PartName="/ppt/notesSlides/notesSlide4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47.xml"/>
  <Override ContentType="application/vnd.openxmlformats-officedocument.presentationml.notesSlide+xml" PartName="/ppt/notesSlides/notesSlide48.xml"/>
  <Override ContentType="application/vnd.openxmlformats-officedocument.presentationml.notesSlide+xml" PartName="/ppt/notesSlides/notesSlide49.xml"/>
  <Override ContentType="application/vnd.openxmlformats-officedocument.presentationml.notesSlide+xml" PartName="/ppt/notesSlides/notesSlide50.xml"/>
  <Override ContentType="application/vnd.openxmlformats-officedocument.presentationml.notesSlide+xml" PartName="/ppt/notesSlides/notesSlide51.xml"/>
  <Override ContentType="application/vnd.openxmlformats-officedocument.presentationml.notesSlide+xml" PartName="/ppt/notesSlides/notesSlide52.xml"/>
  <Override ContentType="application/vnd.openxmlformats-officedocument.presentationml.notesSlide+xml" PartName="/ppt/notesSlides/notesSlide53.xml"/>
  <Override ContentType="application/vnd.openxmlformats-officedocument.presentationml.notesSlide+xml" PartName="/ppt/notesSlides/notesSlide54.xml"/>
  <Override ContentType="application/vnd.openxmlformats-officedocument.presentationml.notesSlide+xml" PartName="/ppt/notesSlides/notesSlide55.xml"/>
  <Override ContentType="application/vnd.openxmlformats-officedocument.presentationml.notesSlide+xml" PartName="/ppt/notesSlides/notesSlide56.xml"/>
  <Override ContentType="application/vnd.openxmlformats-officedocument.presentationml.notesSlide+xml" PartName="/ppt/notesSlides/notesSlide57.xml"/>
  <Override ContentType="application/vnd.openxmlformats-officedocument.presentationml.notesSlide+xml" PartName="/ppt/notesSlides/notesSlide58.xml"/>
  <Override ContentType="application/vnd.openxmlformats-officedocument.presentationml.notesSlide+xml" PartName="/ppt/notesSlides/notesSlide59.xml"/>
  <Override ContentType="application/vnd.openxmlformats-officedocument.presentationml.notesSlide+xml" PartName="/ppt/notesSlides/notesSlide60.xml"/>
  <Override ContentType="application/vnd.openxmlformats-officedocument.presentationml.notesSlide+xml" PartName="/ppt/notesSlides/notesSlide61.xml"/>
  <Override ContentType="application/vnd.openxmlformats-officedocument.presentationml.notesSlide+xml" PartName="/ppt/notesSlides/notesSlide62.xml"/>
  <Override ContentType="application/vnd.openxmlformats-officedocument.presentationml.notesSlide+xml" PartName="/ppt/notesSlides/notesSlide63.xml"/>
  <Override ContentType="application/vnd.openxmlformats-officedocument.presentationml.notesSlide+xml" PartName="/ppt/notesSlides/notesSlide64.xml"/>
  <Override ContentType="application/vnd.openxmlformats-officedocument.presentationml.notesSlide+xml" PartName="/ppt/notesSlides/notesSlide65.xml"/>
  <Override ContentType="application/vnd.openxmlformats-officedocument.presentationml.notesSlide+xml" PartName="/ppt/notesSlides/notesSlide66.xml"/>
  <Override ContentType="application/vnd.openxmlformats-officedocument.presentationml.notesSlide+xml" PartName="/ppt/notesSlides/notesSlide67.xml"/>
  <Override ContentType="application/vnd.openxmlformats-officedocument.presentationml.notesSlide+xml" PartName="/ppt/notesSlides/notesSlide68.xml"/>
  <Override ContentType="application/vnd.openxmlformats-officedocument.presentationml.notesSlide+xml" PartName="/ppt/notesSlides/notesSlide69.xml"/>
  <Override ContentType="application/vnd.openxmlformats-officedocument.presentationml.notesSlide+xml" PartName="/ppt/notesSlides/notesSlide7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77"/>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Lst>
  <p:sldSz cx="18288000" cy="10287000"/>
  <p:notesSz cx="6858000" cy="9144000"/>
  <p:embeddedFontLst>
    <p:embeddedFont>
      <p:font typeface="Exo 2 Bold" charset="1" panose="00000000000000000000"/>
      <p:regular r:id="rId80"/>
    </p:embeddedFont>
    <p:embeddedFont>
      <p:font typeface="Source Sans Pro" charset="1" panose="020B0503030403020204"/>
      <p:regular r:id="rId81"/>
    </p:embeddedFont>
    <p:embeddedFont>
      <p:font typeface="Arial" charset="1" panose="020B0604020202020204"/>
      <p:regular r:id="rId91"/>
    </p:embeddedFont>
    <p:embeddedFont>
      <p:font typeface="Source Sans Pro Bold" charset="1" panose="020B0703030403020204"/>
      <p:regular r:id="rId92"/>
    </p:embeddedFont>
    <p:embeddedFont>
      <p:font typeface="Exo 2" charset="1" panose="00000000000000000000"/>
      <p:regular r:id="rId1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notesSlides/notesSlide18.xml" Type="http://schemas.openxmlformats.org/officeDocument/2006/relationships/notesSlide"/><Relationship Id="rId101" Target="notesSlides/notesSlide19.xml" Type="http://schemas.openxmlformats.org/officeDocument/2006/relationships/notesSlide"/><Relationship Id="rId102" Target="notesSlides/notesSlide20.xml" Type="http://schemas.openxmlformats.org/officeDocument/2006/relationships/notesSlide"/><Relationship Id="rId103" Target="notesSlides/notesSlide21.xml" Type="http://schemas.openxmlformats.org/officeDocument/2006/relationships/notesSlide"/><Relationship Id="rId104" Target="notesSlides/notesSlide22.xml" Type="http://schemas.openxmlformats.org/officeDocument/2006/relationships/notesSlide"/><Relationship Id="rId105" Target="notesSlides/notesSlide23.xml" Type="http://schemas.openxmlformats.org/officeDocument/2006/relationships/notesSlide"/><Relationship Id="rId106" Target="notesSlides/notesSlide24.xml" Type="http://schemas.openxmlformats.org/officeDocument/2006/relationships/notesSlide"/><Relationship Id="rId107" Target="notesSlides/notesSlide25.xml" Type="http://schemas.openxmlformats.org/officeDocument/2006/relationships/notesSlide"/><Relationship Id="rId108" Target="notesSlides/notesSlide26.xml" Type="http://schemas.openxmlformats.org/officeDocument/2006/relationships/notesSlide"/><Relationship Id="rId109" Target="notesSlides/notesSlide27.xml" Type="http://schemas.openxmlformats.org/officeDocument/2006/relationships/notesSlide"/><Relationship Id="rId11" Target="slides/slide6.xml" Type="http://schemas.openxmlformats.org/officeDocument/2006/relationships/slide"/><Relationship Id="rId110" Target="notesSlides/notesSlide28.xml" Type="http://schemas.openxmlformats.org/officeDocument/2006/relationships/notesSlide"/><Relationship Id="rId111" Target="notesSlides/notesSlide29.xml" Type="http://schemas.openxmlformats.org/officeDocument/2006/relationships/notesSlide"/><Relationship Id="rId112" Target="notesSlides/notesSlide30.xml" Type="http://schemas.openxmlformats.org/officeDocument/2006/relationships/notesSlide"/><Relationship Id="rId113" Target="notesSlides/notesSlide31.xml" Type="http://schemas.openxmlformats.org/officeDocument/2006/relationships/notesSlide"/><Relationship Id="rId114" Target="notesSlides/notesSlide32.xml" Type="http://schemas.openxmlformats.org/officeDocument/2006/relationships/notesSlide"/><Relationship Id="rId115" Target="notesSlides/notesSlide33.xml" Type="http://schemas.openxmlformats.org/officeDocument/2006/relationships/notesSlide"/><Relationship Id="rId116" Target="notesSlides/notesSlide34.xml" Type="http://schemas.openxmlformats.org/officeDocument/2006/relationships/notesSlide"/><Relationship Id="rId117" Target="notesSlides/notesSlide35.xml" Type="http://schemas.openxmlformats.org/officeDocument/2006/relationships/notesSlide"/><Relationship Id="rId118" Target="notesSlides/notesSlide36.xml" Type="http://schemas.openxmlformats.org/officeDocument/2006/relationships/notesSlide"/><Relationship Id="rId119" Target="notesSlides/notesSlide37.xml" Type="http://schemas.openxmlformats.org/officeDocument/2006/relationships/notesSlide"/><Relationship Id="rId12" Target="slides/slide7.xml" Type="http://schemas.openxmlformats.org/officeDocument/2006/relationships/slide"/><Relationship Id="rId120" Target="notesSlides/notesSlide38.xml" Type="http://schemas.openxmlformats.org/officeDocument/2006/relationships/notesSlide"/><Relationship Id="rId121" Target="notesSlides/notesSlide39.xml" Type="http://schemas.openxmlformats.org/officeDocument/2006/relationships/notesSlide"/><Relationship Id="rId122" Target="notesSlides/notesSlide40.xml" Type="http://schemas.openxmlformats.org/officeDocument/2006/relationships/notesSlide"/><Relationship Id="rId123" Target="notesSlides/notesSlide41.xml" Type="http://schemas.openxmlformats.org/officeDocument/2006/relationships/notesSlide"/><Relationship Id="rId124" Target="notesSlides/notesSlide42.xml" Type="http://schemas.openxmlformats.org/officeDocument/2006/relationships/notesSlide"/><Relationship Id="rId125" Target="notesSlides/notesSlide43.xml" Type="http://schemas.openxmlformats.org/officeDocument/2006/relationships/notesSlide"/><Relationship Id="rId126" Target="notesSlides/notesSlide44.xml" Type="http://schemas.openxmlformats.org/officeDocument/2006/relationships/notesSlide"/><Relationship Id="rId127" Target="notesSlides/notesSlide45.xml" Type="http://schemas.openxmlformats.org/officeDocument/2006/relationships/notesSlide"/><Relationship Id="rId128" Target="notesSlides/notesSlide46.xml" Type="http://schemas.openxmlformats.org/officeDocument/2006/relationships/notesSlide"/><Relationship Id="rId129" Target="fonts/font129.fntdata" Type="http://schemas.openxmlformats.org/officeDocument/2006/relationships/font"/><Relationship Id="rId13" Target="slides/slide8.xml" Type="http://schemas.openxmlformats.org/officeDocument/2006/relationships/slide"/><Relationship Id="rId130" Target="notesSlides/notesSlide47.xml" Type="http://schemas.openxmlformats.org/officeDocument/2006/relationships/notesSlide"/><Relationship Id="rId131" Target="notesSlides/notesSlide48.xml" Type="http://schemas.openxmlformats.org/officeDocument/2006/relationships/notesSlide"/><Relationship Id="rId132" Target="notesSlides/notesSlide49.xml" Type="http://schemas.openxmlformats.org/officeDocument/2006/relationships/notesSlide"/><Relationship Id="rId133" Target="notesSlides/notesSlide50.xml" Type="http://schemas.openxmlformats.org/officeDocument/2006/relationships/notesSlide"/><Relationship Id="rId134" Target="notesSlides/notesSlide51.xml" Type="http://schemas.openxmlformats.org/officeDocument/2006/relationships/notesSlide"/><Relationship Id="rId135" Target="notesSlides/notesSlide52.xml" Type="http://schemas.openxmlformats.org/officeDocument/2006/relationships/notesSlide"/><Relationship Id="rId136" Target="notesSlides/notesSlide53.xml" Type="http://schemas.openxmlformats.org/officeDocument/2006/relationships/notesSlide"/><Relationship Id="rId137" Target="notesSlides/notesSlide54.xml" Type="http://schemas.openxmlformats.org/officeDocument/2006/relationships/notesSlide"/><Relationship Id="rId138" Target="notesSlides/notesSlide55.xml" Type="http://schemas.openxmlformats.org/officeDocument/2006/relationships/notesSlide"/><Relationship Id="rId139" Target="notesSlides/notesSlide56.xml" Type="http://schemas.openxmlformats.org/officeDocument/2006/relationships/notesSlide"/><Relationship Id="rId14" Target="slides/slide9.xml" Type="http://schemas.openxmlformats.org/officeDocument/2006/relationships/slide"/><Relationship Id="rId140" Target="notesSlides/notesSlide57.xml" Type="http://schemas.openxmlformats.org/officeDocument/2006/relationships/notesSlide"/><Relationship Id="rId141" Target="notesSlides/notesSlide58.xml" Type="http://schemas.openxmlformats.org/officeDocument/2006/relationships/notesSlide"/><Relationship Id="rId142" Target="notesSlides/notesSlide59.xml" Type="http://schemas.openxmlformats.org/officeDocument/2006/relationships/notesSlide"/><Relationship Id="rId143" Target="notesSlides/notesSlide60.xml" Type="http://schemas.openxmlformats.org/officeDocument/2006/relationships/notesSlide"/><Relationship Id="rId144" Target="notesSlides/notesSlide61.xml" Type="http://schemas.openxmlformats.org/officeDocument/2006/relationships/notesSlide"/><Relationship Id="rId145" Target="notesSlides/notesSlide62.xml" Type="http://schemas.openxmlformats.org/officeDocument/2006/relationships/notesSlide"/><Relationship Id="rId146" Target="notesSlides/notesSlide63.xml" Type="http://schemas.openxmlformats.org/officeDocument/2006/relationships/notesSlide"/><Relationship Id="rId147" Target="notesSlides/notesSlide64.xml" Type="http://schemas.openxmlformats.org/officeDocument/2006/relationships/notesSlide"/><Relationship Id="rId148" Target="notesSlides/notesSlide65.xml" Type="http://schemas.openxmlformats.org/officeDocument/2006/relationships/notesSlide"/><Relationship Id="rId149" Target="notesSlides/notesSlide66.xml" Type="http://schemas.openxmlformats.org/officeDocument/2006/relationships/notesSlide"/><Relationship Id="rId15" Target="slides/slide10.xml" Type="http://schemas.openxmlformats.org/officeDocument/2006/relationships/slide"/><Relationship Id="rId150" Target="notesSlides/notesSlide67.xml" Type="http://schemas.openxmlformats.org/officeDocument/2006/relationships/notesSlide"/><Relationship Id="rId151" Target="notesSlides/notesSlide68.xml" Type="http://schemas.openxmlformats.org/officeDocument/2006/relationships/notesSlide"/><Relationship Id="rId152" Target="notesSlides/notesSlide69.xml" Type="http://schemas.openxmlformats.org/officeDocument/2006/relationships/notesSlide"/><Relationship Id="rId153" Target="notesSlides/notesSlide70.xml" Type="http://schemas.openxmlformats.org/officeDocument/2006/relationships/note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notesMasters/notesMaster1.xml" Type="http://schemas.openxmlformats.org/officeDocument/2006/relationships/notesMaster"/><Relationship Id="rId78" Target="theme/theme2.xml" Type="http://schemas.openxmlformats.org/officeDocument/2006/relationships/theme"/><Relationship Id="rId79" Target="notesSlides/notesSlide1.xml" Type="http://schemas.openxmlformats.org/officeDocument/2006/relationships/notesSlide"/><Relationship Id="rId8" Target="slides/slide3.xml" Type="http://schemas.openxmlformats.org/officeDocument/2006/relationships/slide"/><Relationship Id="rId80" Target="fonts/font80.fntdata" Type="http://schemas.openxmlformats.org/officeDocument/2006/relationships/font"/><Relationship Id="rId81" Target="fonts/font81.fntdata" Type="http://schemas.openxmlformats.org/officeDocument/2006/relationships/font"/><Relationship Id="rId82" Target="notesSlides/notesSlide2.xml" Type="http://schemas.openxmlformats.org/officeDocument/2006/relationships/notesSlide"/><Relationship Id="rId83" Target="notesSlides/notesSlide3.xml" Type="http://schemas.openxmlformats.org/officeDocument/2006/relationships/notesSlide"/><Relationship Id="rId84" Target="notesSlides/notesSlide4.xml" Type="http://schemas.openxmlformats.org/officeDocument/2006/relationships/notesSlide"/><Relationship Id="rId85" Target="notesSlides/notesSlide5.xml" Type="http://schemas.openxmlformats.org/officeDocument/2006/relationships/notesSlide"/><Relationship Id="rId86" Target="notesSlides/notesSlide6.xml" Type="http://schemas.openxmlformats.org/officeDocument/2006/relationships/notesSlide"/><Relationship Id="rId87" Target="notesSlides/notesSlide7.xml" Type="http://schemas.openxmlformats.org/officeDocument/2006/relationships/notesSlide"/><Relationship Id="rId88" Target="notesSlides/notesSlide8.xml" Type="http://schemas.openxmlformats.org/officeDocument/2006/relationships/notesSlide"/><Relationship Id="rId89" Target="notesSlides/notesSlide9.xml" Type="http://schemas.openxmlformats.org/officeDocument/2006/relationships/notesSlide"/><Relationship Id="rId9" Target="slides/slide4.xml" Type="http://schemas.openxmlformats.org/officeDocument/2006/relationships/slide"/><Relationship Id="rId90" Target="notesSlides/notesSlide10.xml" Type="http://schemas.openxmlformats.org/officeDocument/2006/relationships/notesSlide"/><Relationship Id="rId91" Target="fonts/font91.fntdata" Type="http://schemas.openxmlformats.org/officeDocument/2006/relationships/font"/><Relationship Id="rId92" Target="fonts/font92.fntdata" Type="http://schemas.openxmlformats.org/officeDocument/2006/relationships/font"/><Relationship Id="rId93" Target="notesSlides/notesSlide11.xml" Type="http://schemas.openxmlformats.org/officeDocument/2006/relationships/notesSlide"/><Relationship Id="rId94" Target="notesSlides/notesSlide12.xml" Type="http://schemas.openxmlformats.org/officeDocument/2006/relationships/notesSlide"/><Relationship Id="rId95" Target="notesSlides/notesSlide13.xml" Type="http://schemas.openxmlformats.org/officeDocument/2006/relationships/notesSlide"/><Relationship Id="rId96" Target="notesSlides/notesSlide14.xml" Type="http://schemas.openxmlformats.org/officeDocument/2006/relationships/notesSlide"/><Relationship Id="rId97" Target="notesSlides/notesSlide15.xml" Type="http://schemas.openxmlformats.org/officeDocument/2006/relationships/notesSlide"/><Relationship Id="rId98" Target="notesSlides/notesSlide16.xml" Type="http://schemas.openxmlformats.org/officeDocument/2006/relationships/notesSlide"/><Relationship Id="rId99" Target="notesSlides/notesSlide17.xml" Type="http://schemas.openxmlformats.org/officeDocument/2006/relationships/note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2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3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1.xml" Type="http://schemas.openxmlformats.org/officeDocument/2006/relationships/slide"/></Relationships>
</file>

<file path=ppt/notesSlides/_rels/notesSlide3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3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_rels/notesSlide3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_rels/notesSlide3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5.xml" Type="http://schemas.openxmlformats.org/officeDocument/2006/relationships/slide"/></Relationships>
</file>

<file path=ppt/notesSlides/_rels/notesSlide3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6.xml" Type="http://schemas.openxmlformats.org/officeDocument/2006/relationships/slide"/></Relationships>
</file>

<file path=ppt/notesSlides/_rels/notesSlide3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7.xml" Type="http://schemas.openxmlformats.org/officeDocument/2006/relationships/slide"/></Relationships>
</file>

<file path=ppt/notesSlides/_rels/notesSlide3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8.xml" Type="http://schemas.openxmlformats.org/officeDocument/2006/relationships/slide"/></Relationships>
</file>

<file path=ppt/notesSlides/_rels/notesSlide3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9.xml" Type="http://schemas.openxmlformats.org/officeDocument/2006/relationships/slide"/></Relationships>
</file>

<file path=ppt/notesSlides/_rels/notesSlide3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0.xml" Type="http://schemas.openxmlformats.org/officeDocument/2006/relationships/slide"/></Relationships>
</file>

<file path=ppt/notesSlides/_rels/notesSlide4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1.xml" Type="http://schemas.openxmlformats.org/officeDocument/2006/relationships/slide"/></Relationships>
</file>

<file path=ppt/notesSlides/_rels/notesSlide4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2.xml" Type="http://schemas.openxmlformats.org/officeDocument/2006/relationships/slide"/></Relationships>
</file>

<file path=ppt/notesSlides/_rels/notesSlide4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3.xml" Type="http://schemas.openxmlformats.org/officeDocument/2006/relationships/slide"/></Relationships>
</file>

<file path=ppt/notesSlides/_rels/notesSlide4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4.xml" Type="http://schemas.openxmlformats.org/officeDocument/2006/relationships/slide"/></Relationships>
</file>

<file path=ppt/notesSlides/_rels/notesSlide4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5.xml" Type="http://schemas.openxmlformats.org/officeDocument/2006/relationships/slide"/></Relationships>
</file>

<file path=ppt/notesSlides/_rels/notesSlide4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6.xml" Type="http://schemas.openxmlformats.org/officeDocument/2006/relationships/slide"/></Relationships>
</file>

<file path=ppt/notesSlides/_rels/notesSlide4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7.xml" Type="http://schemas.openxmlformats.org/officeDocument/2006/relationships/slide"/></Relationships>
</file>

<file path=ppt/notesSlides/_rels/notesSlide4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8.xml" Type="http://schemas.openxmlformats.org/officeDocument/2006/relationships/slide"/></Relationships>
</file>

<file path=ppt/notesSlides/_rels/notesSlide4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9.xml" Type="http://schemas.openxmlformats.org/officeDocument/2006/relationships/slide"/></Relationships>
</file>

<file path=ppt/notesSlides/_rels/notesSlide4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0.xml" Type="http://schemas.openxmlformats.org/officeDocument/2006/relationships/slide"/></Relationships>
</file>

<file path=ppt/notesSlides/_rels/notesSlide5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1.xml" Type="http://schemas.openxmlformats.org/officeDocument/2006/relationships/slide"/></Relationships>
</file>

<file path=ppt/notesSlides/_rels/notesSlide5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2.xml" Type="http://schemas.openxmlformats.org/officeDocument/2006/relationships/slide"/></Relationships>
</file>

<file path=ppt/notesSlides/_rels/notesSlide5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3.xml" Type="http://schemas.openxmlformats.org/officeDocument/2006/relationships/slide"/></Relationships>
</file>

<file path=ppt/notesSlides/_rels/notesSlide5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4.xml" Type="http://schemas.openxmlformats.org/officeDocument/2006/relationships/slide"/></Relationships>
</file>

<file path=ppt/notesSlides/_rels/notesSlide5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5.xml" Type="http://schemas.openxmlformats.org/officeDocument/2006/relationships/slide"/></Relationships>
</file>

<file path=ppt/notesSlides/_rels/notesSlide5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6.xml" Type="http://schemas.openxmlformats.org/officeDocument/2006/relationships/slide"/></Relationships>
</file>

<file path=ppt/notesSlides/_rels/notesSlide5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7.xml" Type="http://schemas.openxmlformats.org/officeDocument/2006/relationships/slide"/></Relationships>
</file>

<file path=ppt/notesSlides/_rels/notesSlide5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8.xml" Type="http://schemas.openxmlformats.org/officeDocument/2006/relationships/slide"/></Relationships>
</file>

<file path=ppt/notesSlides/_rels/notesSlide5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9.xml" Type="http://schemas.openxmlformats.org/officeDocument/2006/relationships/slide"/></Relationships>
</file>

<file path=ppt/notesSlides/_rels/notesSlide5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0.xml" Type="http://schemas.openxmlformats.org/officeDocument/2006/relationships/slide"/></Relationships>
</file>

<file path=ppt/notesSlides/_rels/notesSlide6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1.xml" Type="http://schemas.openxmlformats.org/officeDocument/2006/relationships/slide"/></Relationships>
</file>

<file path=ppt/notesSlides/_rels/notesSlide6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2.xml" Type="http://schemas.openxmlformats.org/officeDocument/2006/relationships/slide"/></Relationships>
</file>

<file path=ppt/notesSlides/_rels/notesSlide6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3.xml" Type="http://schemas.openxmlformats.org/officeDocument/2006/relationships/slide"/></Relationships>
</file>

<file path=ppt/notesSlides/_rels/notesSlide6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4.xml" Type="http://schemas.openxmlformats.org/officeDocument/2006/relationships/slide"/></Relationships>
</file>

<file path=ppt/notesSlides/_rels/notesSlide6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5.xml" Type="http://schemas.openxmlformats.org/officeDocument/2006/relationships/slide"/></Relationships>
</file>

<file path=ppt/notesSlides/_rels/notesSlide6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6.xml" Type="http://schemas.openxmlformats.org/officeDocument/2006/relationships/slide"/></Relationships>
</file>

<file path=ppt/notesSlides/_rels/notesSlide6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7.xml" Type="http://schemas.openxmlformats.org/officeDocument/2006/relationships/slide"/></Relationships>
</file>

<file path=ppt/notesSlides/_rels/notesSlide6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8.xml" Type="http://schemas.openxmlformats.org/officeDocument/2006/relationships/slide"/></Relationships>
</file>

<file path=ppt/notesSlides/_rels/notesSlide6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9.xml" Type="http://schemas.openxmlformats.org/officeDocument/2006/relationships/slide"/></Relationships>
</file>

<file path=ppt/notesSlides/_rels/notesSlide6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0.xml" Type="http://schemas.openxmlformats.org/officeDocument/2006/relationships/slide"/></Relationships>
</file>

<file path=ppt/notesSlides/_rels/notesSlide7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1.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6.png" Type="http://schemas.openxmlformats.org/officeDocument/2006/relationships/image"/><Relationship Id="rId9"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4.png" Type="http://schemas.openxmlformats.org/officeDocument/2006/relationships/image"/><Relationship Id="rId6" Target="../media/image1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4.png" Type="http://schemas.openxmlformats.org/officeDocument/2006/relationships/image"/><Relationship Id="rId6" Target="../media/image11.jpeg" Type="http://schemas.openxmlformats.org/officeDocument/2006/relationships/image"/><Relationship Id="rId7" Target="../media/VAG_Ev46uKE.mp4" Type="http://schemas.openxmlformats.org/officeDocument/2006/relationships/video"/><Relationship Id="rId8" Target="../media/VAG_Ev46uKE.mp4" Type="http://schemas.microsoft.com/office/2007/relationships/media"/></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12.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13.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1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1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19.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21.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2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23.png" Type="http://schemas.openxmlformats.org/officeDocument/2006/relationships/image"/><Relationship Id="rId7" Target="../media/image24.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4.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6.png" Type="http://schemas.openxmlformats.org/officeDocument/2006/relationships/image"/><Relationship Id="rId7" Target="../media/image9.png" Type="http://schemas.openxmlformats.org/officeDocument/2006/relationships/image"/><Relationship Id="rId8" Target="../media/image4.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2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26.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27.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28.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29.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30.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31.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8.xml" Type="http://schemas.openxmlformats.org/officeDocument/2006/relationships/notesSlide"/><Relationship Id="rId3" Target="../media/image14.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6.png" Type="http://schemas.openxmlformats.org/officeDocument/2006/relationships/image"/><Relationship Id="rId7" Target="../media/image9.png" Type="http://schemas.openxmlformats.org/officeDocument/2006/relationships/image"/><Relationship Id="rId8" Target="../media/image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9.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32.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0.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33.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1.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34.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2.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35.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3.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36.png" Type="http://schemas.openxmlformats.org/officeDocument/2006/relationships/image"/><Relationship Id="rId7" Target="../media/image37.png" Type="http://schemas.openxmlformats.org/officeDocument/2006/relationships/image"/><Relationship Id="rId8" Target="../media/image38.png" Type="http://schemas.openxmlformats.org/officeDocument/2006/relationships/image"/><Relationship Id="rId9" Target="../media/image39.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4.xml" Type="http://schemas.openxmlformats.org/officeDocument/2006/relationships/notesSlide"/><Relationship Id="rId3" Target="../media/image40.jpeg" Type="http://schemas.openxmlformats.org/officeDocument/2006/relationships/image"/><Relationship Id="rId4" Target="../media/image3.pn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2.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5.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6.xml" Type="http://schemas.openxmlformats.org/officeDocument/2006/relationships/notesSlide"/><Relationship Id="rId3" Target="../media/image14.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6.png" Type="http://schemas.openxmlformats.org/officeDocument/2006/relationships/image"/><Relationship Id="rId7" Target="../media/image41.png" Type="http://schemas.openxmlformats.org/officeDocument/2006/relationships/image"/><Relationship Id="rId8" Target="../media/image42.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7.xml" Type="http://schemas.openxmlformats.org/officeDocument/2006/relationships/notesSlide"/><Relationship Id="rId3" Target="../media/image14.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6.png" Type="http://schemas.openxmlformats.org/officeDocument/2006/relationships/image"/><Relationship Id="rId7" Target="../media/image9.png" Type="http://schemas.openxmlformats.org/officeDocument/2006/relationships/image"/><Relationship Id="rId8" Target="../media/image4.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8.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43.png" Type="http://schemas.openxmlformats.org/officeDocument/2006/relationships/image"/><Relationship Id="rId7" Target="../media/image42.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9.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44.png" Type="http://schemas.openxmlformats.org/officeDocument/2006/relationships/image"/><Relationship Id="rId7" Target="../media/image45.png" Type="http://schemas.openxmlformats.org/officeDocument/2006/relationships/image"/><Relationship Id="rId8" Target="../media/image46.png" Type="http://schemas.openxmlformats.org/officeDocument/2006/relationships/image"/><Relationship Id="rId9" Target="../media/image41.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0.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47.png" Type="http://schemas.openxmlformats.org/officeDocument/2006/relationships/image"/><Relationship Id="rId7" Target="../media/image41.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1.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48.png" Type="http://schemas.openxmlformats.org/officeDocument/2006/relationships/image"/><Relationship Id="rId7" Target="../media/image41.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2.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49.jpeg" Type="http://schemas.openxmlformats.org/officeDocument/2006/relationships/image"/><Relationship Id="rId7" Target="../media/image42.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3.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42.png" Type="http://schemas.openxmlformats.org/officeDocument/2006/relationships/image"/><Relationship Id="rId7" Target="../media/image50.png" Type="http://schemas.openxmlformats.org/officeDocument/2006/relationships/image"/><Relationship Id="rId8" Target="../media/image51.png" Type="http://schemas.openxmlformats.org/officeDocument/2006/relationships/image"/><Relationship Id="rId9" Target="../media/image52.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4.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53.jpeg" Type="http://schemas.openxmlformats.org/officeDocument/2006/relationships/image"/><Relationship Id="rId7" Target="../media/image42.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5.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54.png" Type="http://schemas.openxmlformats.org/officeDocument/2006/relationships/image"/><Relationship Id="rId7" Target="../media/image55.png" Type="http://schemas.openxmlformats.org/officeDocument/2006/relationships/image"/><Relationship Id="rId8" Target="../media/image41.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png" Type="http://schemas.openxmlformats.org/officeDocument/2006/relationships/image"/><Relationship Id="rId2" Target="../notesSlides/notesSlide46.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54.png" Type="http://schemas.openxmlformats.org/officeDocument/2006/relationships/image"/><Relationship Id="rId7" Target="../media/image56.png" Type="http://schemas.openxmlformats.org/officeDocument/2006/relationships/image"/><Relationship Id="rId8" Target="../media/image57.png" Type="http://schemas.openxmlformats.org/officeDocument/2006/relationships/image"/><Relationship Id="rId9" Target="../media/image58.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7.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59.jpeg" Type="http://schemas.openxmlformats.org/officeDocument/2006/relationships/image"/><Relationship Id="rId7" Target="../media/image42.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8.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60.png" Type="http://schemas.openxmlformats.org/officeDocument/2006/relationships/image"/><Relationship Id="rId7" Target="../media/image61.png" Type="http://schemas.openxmlformats.org/officeDocument/2006/relationships/image"/><Relationship Id="rId8" Target="../media/image62.png" Type="http://schemas.openxmlformats.org/officeDocument/2006/relationships/image"/><Relationship Id="rId9" Target="../media/image41.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9.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63.jpeg" Type="http://schemas.openxmlformats.org/officeDocument/2006/relationships/image"/><Relationship Id="rId7" Target="../media/image41.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0.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49.jpeg" Type="http://schemas.openxmlformats.org/officeDocument/2006/relationships/image"/><Relationship Id="rId7" Target="../media/image42.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1.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64.png" Type="http://schemas.openxmlformats.org/officeDocument/2006/relationships/image"/><Relationship Id="rId7" Target="../media/image42.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2.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65.png" Type="http://schemas.openxmlformats.org/officeDocument/2006/relationships/image"/><Relationship Id="rId7" Target="../media/image41.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3.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66.png" Type="http://schemas.openxmlformats.org/officeDocument/2006/relationships/image"/><Relationship Id="rId7" Target="../media/image41.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4.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67.png" Type="http://schemas.openxmlformats.org/officeDocument/2006/relationships/image"/><Relationship Id="rId7" Target="../media/image41.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5.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68.png" Type="http://schemas.openxmlformats.org/officeDocument/2006/relationships/image"/><Relationship Id="rId7" Target="../media/image41.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6.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69.png" Type="http://schemas.openxmlformats.org/officeDocument/2006/relationships/image"/><Relationship Id="rId7" Target="../media/image41.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7.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70.png" Type="http://schemas.openxmlformats.org/officeDocument/2006/relationships/image"/><Relationship Id="rId7" Target="../media/image41.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8.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71.png" Type="http://schemas.openxmlformats.org/officeDocument/2006/relationships/image"/><Relationship Id="rId7" Target="../media/image41.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9.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72.png" Type="http://schemas.openxmlformats.org/officeDocument/2006/relationships/image"/><Relationship Id="rId7" Target="../media/image41.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0.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73.png" Type="http://schemas.openxmlformats.org/officeDocument/2006/relationships/image"/><Relationship Id="rId7" Target="../media/image41.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1.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74.png" Type="http://schemas.openxmlformats.org/officeDocument/2006/relationships/image"/><Relationship Id="rId7" Target="../media/image41.pn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2.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41.pn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3.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75.jpeg" Type="http://schemas.openxmlformats.org/officeDocument/2006/relationships/image"/><Relationship Id="rId7" Target="../media/image41.png" Type="http://schemas.openxmlformats.org/officeDocument/2006/relationships/image"/></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4.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75.jpeg" Type="http://schemas.openxmlformats.org/officeDocument/2006/relationships/image"/><Relationship Id="rId7" Target="../media/image41.png" Type="http://schemas.openxmlformats.org/officeDocument/2006/relationships/image"/></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5.xml" Type="http://schemas.openxmlformats.org/officeDocument/2006/relationships/notesSlide"/><Relationship Id="rId3" Target="../media/image8.jpe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76.png" Type="http://schemas.openxmlformats.org/officeDocument/2006/relationships/image"/><Relationship Id="rId7" Target="https://www.youtube.com/watch?v=MjOsKk7nB4s" TargetMode="External" Type="http://schemas.openxmlformats.org/officeDocument/2006/relationships/hyperlink"/><Relationship Id="rId8" Target="../media/image41.png" Type="http://schemas.openxmlformats.org/officeDocument/2006/relationships/image"/></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6.xml" Type="http://schemas.openxmlformats.org/officeDocument/2006/relationships/notesSlide"/><Relationship Id="rId3" Target="../media/image14.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6.png" Type="http://schemas.openxmlformats.org/officeDocument/2006/relationships/image"/><Relationship Id="rId7" Target="../media/image9.png" Type="http://schemas.openxmlformats.org/officeDocument/2006/relationships/image"/><Relationship Id="rId8" Target="../media/image4.png" Type="http://schemas.openxmlformats.org/officeDocument/2006/relationships/image"/></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7.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77.jpeg" Type="http://schemas.openxmlformats.org/officeDocument/2006/relationships/image"/></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8.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78.jpeg" Type="http://schemas.openxmlformats.org/officeDocument/2006/relationships/image"/></Relationships>
</file>

<file path=ppt/slides/_rels/slide7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9.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 Id="rId6" Target="../media/image79.png" Type="http://schemas.openxmlformats.org/officeDocument/2006/relationships/image"/><Relationship Id="rId7" Target="../media/image80.jpeg" Type="http://schemas.openxmlformats.org/officeDocument/2006/relationships/image"/></Relationships>
</file>

<file path=ppt/slides/_rels/slide7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0.xml" Type="http://schemas.openxmlformats.org/officeDocument/2006/relationships/notesSlide"/><Relationship Id="rId3" Target="../media/image15.jpeg" Type="http://schemas.openxmlformats.org/officeDocument/2006/relationships/image"/><Relationship Id="rId4" Target="../media/image2.png" Type="http://schemas.openxmlformats.org/officeDocument/2006/relationships/image"/><Relationship Id="rId5"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4139289" y="-2459612"/>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5400000">
            <a:off x="17991182" y="743617"/>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grpSp>
        <p:nvGrpSpPr>
          <p:cNvPr name="Group 5" id="5"/>
          <p:cNvGrpSpPr/>
          <p:nvPr/>
        </p:nvGrpSpPr>
        <p:grpSpPr>
          <a:xfrm rot="0">
            <a:off x="1556547" y="4459796"/>
            <a:ext cx="12454204" cy="3578400"/>
            <a:chOff x="0" y="0"/>
            <a:chExt cx="16605606" cy="4771200"/>
          </a:xfrm>
        </p:grpSpPr>
        <p:sp>
          <p:nvSpPr>
            <p:cNvPr name="Freeform 6" id="6"/>
            <p:cNvSpPr/>
            <p:nvPr/>
          </p:nvSpPr>
          <p:spPr>
            <a:xfrm flipH="false" flipV="false" rot="0">
              <a:off x="0" y="0"/>
              <a:ext cx="16605600" cy="4771200"/>
            </a:xfrm>
            <a:custGeom>
              <a:avLst/>
              <a:gdLst/>
              <a:ahLst/>
              <a:cxnLst/>
              <a:rect r="r" b="b" t="t" l="l"/>
              <a:pathLst>
                <a:path h="4771200" w="16605600">
                  <a:moveTo>
                    <a:pt x="0" y="0"/>
                  </a:moveTo>
                  <a:lnTo>
                    <a:pt x="16605600" y="0"/>
                  </a:lnTo>
                  <a:lnTo>
                    <a:pt x="16605600" y="4771200"/>
                  </a:lnTo>
                  <a:lnTo>
                    <a:pt x="0" y="4771200"/>
                  </a:lnTo>
                  <a:close/>
                </a:path>
              </a:pathLst>
            </a:custGeom>
            <a:solidFill>
              <a:srgbClr val="000000">
                <a:alpha val="0"/>
              </a:srgbClr>
            </a:solidFill>
            <a:ln w="12700">
              <a:solidFill>
                <a:srgbClr val="000000"/>
              </a:solidFill>
            </a:ln>
          </p:spPr>
        </p:sp>
        <p:sp>
          <p:nvSpPr>
            <p:cNvPr name="TextBox 7" id="7"/>
            <p:cNvSpPr txBox="true"/>
            <p:nvPr/>
          </p:nvSpPr>
          <p:spPr>
            <a:xfrm>
              <a:off x="0" y="228600"/>
              <a:ext cx="16605606" cy="4542600"/>
            </a:xfrm>
            <a:prstGeom prst="rect">
              <a:avLst/>
            </a:prstGeom>
          </p:spPr>
          <p:txBody>
            <a:bodyPr anchor="ctr" rtlCol="false" tIns="0" lIns="0" bIns="0" rIns="0"/>
            <a:lstStyle/>
            <a:p>
              <a:pPr algn="l" marL="0" indent="0" lvl="0">
                <a:lnSpc>
                  <a:spcPts val="9599"/>
                </a:lnSpc>
                <a:spcBef>
                  <a:spcPct val="0"/>
                </a:spcBef>
              </a:pPr>
              <a:r>
                <a:rPr lang="en-US" b="true" sz="9999" strike="noStrike" u="none">
                  <a:solidFill>
                    <a:srgbClr val="FFFFFF"/>
                  </a:solidFill>
                  <a:latin typeface="Exo 2 Bold"/>
                  <a:ea typeface="Exo 2 Bold"/>
                  <a:cs typeface="Exo 2 Bold"/>
                  <a:sym typeface="Exo 2 Bold"/>
                </a:rPr>
                <a:t>3D spausdinimas: pradedantiesiems</a:t>
              </a:r>
            </a:p>
          </p:txBody>
        </p:sp>
      </p:grpSp>
      <p:sp>
        <p:nvSpPr>
          <p:cNvPr name="TextBox 8" id="8"/>
          <p:cNvSpPr txBox="true"/>
          <p:nvPr/>
        </p:nvSpPr>
        <p:spPr>
          <a:xfrm rot="0">
            <a:off x="1647977" y="7929972"/>
            <a:ext cx="8541153" cy="971550"/>
          </a:xfrm>
          <a:prstGeom prst="rect">
            <a:avLst/>
          </a:prstGeom>
        </p:spPr>
        <p:txBody>
          <a:bodyPr anchor="t" rtlCol="false" tIns="0" lIns="0" bIns="0" rIns="0">
            <a:spAutoFit/>
          </a:bodyPr>
          <a:lstStyle/>
          <a:p>
            <a:pPr algn="l" marL="0" indent="0" lvl="0">
              <a:lnSpc>
                <a:spcPts val="3840"/>
              </a:lnSpc>
              <a:spcBef>
                <a:spcPct val="0"/>
              </a:spcBef>
            </a:pPr>
            <a:r>
              <a:rPr lang="en-US" sz="3200" strike="noStrike" u="none">
                <a:solidFill>
                  <a:srgbClr val="FFFFFF"/>
                </a:solidFill>
                <a:latin typeface="Source Sans Pro"/>
                <a:ea typeface="Source Sans Pro"/>
                <a:cs typeface="Source Sans Pro"/>
                <a:sym typeface="Source Sans Pro"/>
              </a:rPr>
              <a:t>Eglė Vaičiūnė</a:t>
            </a:r>
          </a:p>
          <a:p>
            <a:pPr algn="l" marL="0" indent="0" lvl="0">
              <a:lnSpc>
                <a:spcPts val="3840"/>
              </a:lnSpc>
              <a:spcBef>
                <a:spcPct val="0"/>
              </a:spcBef>
            </a:pPr>
            <a:r>
              <a:rPr lang="en-US" sz="3200" strike="noStrike" u="none">
                <a:solidFill>
                  <a:srgbClr val="FFFFFF"/>
                </a:solidFill>
                <a:latin typeface="Source Sans Pro"/>
                <a:ea typeface="Source Sans Pro"/>
                <a:cs typeface="Source Sans Pro"/>
                <a:sym typeface="Source Sans Pro"/>
              </a:rPr>
              <a:t>2024 m.</a:t>
            </a:r>
          </a:p>
        </p:txBody>
      </p:sp>
      <p:sp>
        <p:nvSpPr>
          <p:cNvPr name="Freeform 9" id="9"/>
          <p:cNvSpPr/>
          <p:nvPr/>
        </p:nvSpPr>
        <p:spPr>
          <a:xfrm flipH="false" flipV="false" rot="0">
            <a:off x="13337553" y="3407502"/>
            <a:ext cx="4363098" cy="3850205"/>
          </a:xfrm>
          <a:custGeom>
            <a:avLst/>
            <a:gdLst/>
            <a:ahLst/>
            <a:cxnLst/>
            <a:rect r="r" b="b" t="t" l="l"/>
            <a:pathLst>
              <a:path h="3850205" w="4363098">
                <a:moveTo>
                  <a:pt x="0" y="0"/>
                </a:moveTo>
                <a:lnTo>
                  <a:pt x="4363097" y="0"/>
                </a:lnTo>
                <a:lnTo>
                  <a:pt x="4363097" y="3850205"/>
                </a:lnTo>
                <a:lnTo>
                  <a:pt x="0" y="3850205"/>
                </a:lnTo>
                <a:lnTo>
                  <a:pt x="0" y="0"/>
                </a:lnTo>
                <a:close/>
              </a:path>
            </a:pathLst>
          </a:custGeom>
          <a:blipFill>
            <a:blip r:embed="rId5"/>
            <a:stretch>
              <a:fillRect l="0" t="0" r="0" b="0"/>
            </a:stretch>
          </a:blipFill>
        </p:spPr>
      </p:sp>
      <p:sp>
        <p:nvSpPr>
          <p:cNvPr name="Freeform 10" id="10"/>
          <p:cNvSpPr/>
          <p:nvPr/>
        </p:nvSpPr>
        <p:spPr>
          <a:xfrm flipH="false" flipV="false" rot="0">
            <a:off x="11559502" y="8309553"/>
            <a:ext cx="1198397" cy="1026204"/>
          </a:xfrm>
          <a:custGeom>
            <a:avLst/>
            <a:gdLst/>
            <a:ahLst/>
            <a:cxnLst/>
            <a:rect r="r" b="b" t="t" l="l"/>
            <a:pathLst>
              <a:path h="1026204" w="1198397">
                <a:moveTo>
                  <a:pt x="0" y="0"/>
                </a:moveTo>
                <a:lnTo>
                  <a:pt x="1198397" y="0"/>
                </a:lnTo>
                <a:lnTo>
                  <a:pt x="1198397" y="1026204"/>
                </a:lnTo>
                <a:lnTo>
                  <a:pt x="0" y="1026204"/>
                </a:lnTo>
                <a:lnTo>
                  <a:pt x="0" y="0"/>
                </a:lnTo>
                <a:close/>
              </a:path>
            </a:pathLst>
          </a:custGeom>
          <a:blipFill>
            <a:blip r:embed="rId6"/>
            <a:stretch>
              <a:fillRect l="0" t="0" r="0" b="0"/>
            </a:stretch>
          </a:blipFill>
        </p:spPr>
      </p:sp>
      <p:sp>
        <p:nvSpPr>
          <p:cNvPr name="Freeform 11" id="11"/>
          <p:cNvSpPr/>
          <p:nvPr/>
        </p:nvSpPr>
        <p:spPr>
          <a:xfrm flipH="false" flipV="false" rot="0">
            <a:off x="1439999" y="883549"/>
            <a:ext cx="2906297" cy="3063250"/>
          </a:xfrm>
          <a:custGeom>
            <a:avLst/>
            <a:gdLst/>
            <a:ahLst/>
            <a:cxnLst/>
            <a:rect r="r" b="b" t="t" l="l"/>
            <a:pathLst>
              <a:path h="3063250" w="2906297">
                <a:moveTo>
                  <a:pt x="0" y="0"/>
                </a:moveTo>
                <a:lnTo>
                  <a:pt x="2906297" y="0"/>
                </a:lnTo>
                <a:lnTo>
                  <a:pt x="2906297" y="3063249"/>
                </a:lnTo>
                <a:lnTo>
                  <a:pt x="0" y="3063249"/>
                </a:lnTo>
                <a:lnTo>
                  <a:pt x="0" y="0"/>
                </a:lnTo>
                <a:close/>
              </a:path>
            </a:pathLst>
          </a:custGeom>
          <a:blipFill>
            <a:blip r:embed="rId7"/>
            <a:stretch>
              <a:fillRect l="0" t="0" r="0" b="0"/>
            </a:stretch>
          </a:blipFill>
        </p:spPr>
      </p:sp>
      <p:sp>
        <p:nvSpPr>
          <p:cNvPr name="Freeform 12" id="12"/>
          <p:cNvSpPr/>
          <p:nvPr/>
        </p:nvSpPr>
        <p:spPr>
          <a:xfrm flipH="false" flipV="false" rot="0">
            <a:off x="6378569" y="-3551501"/>
            <a:ext cx="6959003" cy="6959003"/>
          </a:xfrm>
          <a:custGeom>
            <a:avLst/>
            <a:gdLst/>
            <a:ahLst/>
            <a:cxnLst/>
            <a:rect r="r" b="b" t="t" l="l"/>
            <a:pathLst>
              <a:path h="6959003" w="6959003">
                <a:moveTo>
                  <a:pt x="0" y="0"/>
                </a:moveTo>
                <a:lnTo>
                  <a:pt x="6959003" y="0"/>
                </a:lnTo>
                <a:lnTo>
                  <a:pt x="6959003" y="6959003"/>
                </a:lnTo>
                <a:lnTo>
                  <a:pt x="0" y="6959003"/>
                </a:lnTo>
                <a:lnTo>
                  <a:pt x="0" y="0"/>
                </a:lnTo>
                <a:close/>
              </a:path>
            </a:pathLst>
          </a:custGeom>
          <a:blipFill>
            <a:blip r:embed="rId8"/>
            <a:stretch>
              <a:fillRect l="0" t="0" r="0" b="0"/>
            </a:stretch>
          </a:blipFill>
        </p:spPr>
      </p:sp>
      <p:sp>
        <p:nvSpPr>
          <p:cNvPr name="Freeform 13" id="13" descr="Žalia linija juodame fone  Aprašymas generuojamas automatiškai"/>
          <p:cNvSpPr/>
          <p:nvPr/>
        </p:nvSpPr>
        <p:spPr>
          <a:xfrm flipH="false" flipV="false" rot="0">
            <a:off x="7336136" y="315363"/>
            <a:ext cx="5345201" cy="1568806"/>
          </a:xfrm>
          <a:custGeom>
            <a:avLst/>
            <a:gdLst/>
            <a:ahLst/>
            <a:cxnLst/>
            <a:rect r="r" b="b" t="t" l="l"/>
            <a:pathLst>
              <a:path h="1568806" w="5345201">
                <a:moveTo>
                  <a:pt x="0" y="0"/>
                </a:moveTo>
                <a:lnTo>
                  <a:pt x="5345201" y="0"/>
                </a:lnTo>
                <a:lnTo>
                  <a:pt x="5345201" y="1568806"/>
                </a:lnTo>
                <a:lnTo>
                  <a:pt x="0" y="1568806"/>
                </a:lnTo>
                <a:lnTo>
                  <a:pt x="0" y="0"/>
                </a:lnTo>
                <a:close/>
              </a:path>
            </a:pathLst>
          </a:custGeom>
          <a:blipFill>
            <a:blip r:embed="rId9"/>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0800000">
            <a:off x="9934204" y="-449104"/>
            <a:ext cx="1763201" cy="1709099"/>
          </a:xfrm>
          <a:custGeom>
            <a:avLst/>
            <a:gdLst/>
            <a:ahLst/>
            <a:cxnLst/>
            <a:rect r="r" b="b" t="t" l="l"/>
            <a:pathLst>
              <a:path h="1709099" w="1763201">
                <a:moveTo>
                  <a:pt x="0" y="0"/>
                </a:moveTo>
                <a:lnTo>
                  <a:pt x="1763201" y="0"/>
                </a:lnTo>
                <a:lnTo>
                  <a:pt x="1763201" y="1709100"/>
                </a:lnTo>
                <a:lnTo>
                  <a:pt x="0" y="1709100"/>
                </a:lnTo>
                <a:lnTo>
                  <a:pt x="0" y="0"/>
                </a:lnTo>
                <a:close/>
              </a:path>
            </a:pathLst>
          </a:custGeom>
          <a:blipFill>
            <a:blip r:embed="rId4"/>
            <a:stretch>
              <a:fillRect l="0" t="-1" r="0" b="-1"/>
            </a:stretch>
          </a:blipFill>
        </p:spPr>
      </p:sp>
      <p:sp>
        <p:nvSpPr>
          <p:cNvPr name="TextBox 4" id="4"/>
          <p:cNvSpPr txBox="true"/>
          <p:nvPr/>
        </p:nvSpPr>
        <p:spPr>
          <a:xfrm rot="0">
            <a:off x="1988629" y="2113397"/>
            <a:ext cx="9942195" cy="981075"/>
          </a:xfrm>
          <a:prstGeom prst="rect">
            <a:avLst/>
          </a:prstGeom>
        </p:spPr>
        <p:txBody>
          <a:bodyPr anchor="t" rtlCol="false" tIns="0" lIns="0" bIns="0" rIns="0">
            <a:spAutoFit/>
          </a:bodyPr>
          <a:lstStyle/>
          <a:p>
            <a:pPr algn="l" marL="0" indent="0" lvl="0">
              <a:lnSpc>
                <a:spcPts val="7679"/>
              </a:lnSpc>
              <a:spcBef>
                <a:spcPct val="0"/>
              </a:spcBef>
            </a:pPr>
            <a:r>
              <a:rPr lang="en-US" b="true" sz="6399" strike="noStrike" u="none">
                <a:solidFill>
                  <a:srgbClr val="FFFFFF"/>
                </a:solidFill>
                <a:latin typeface="Exo 2 Bold"/>
                <a:ea typeface="Exo 2 Bold"/>
                <a:cs typeface="Exo 2 Bold"/>
                <a:sym typeface="Exo 2 Bold"/>
              </a:rPr>
              <a:t>Kas yra 3D spausdinimas?</a:t>
            </a:r>
          </a:p>
        </p:txBody>
      </p:sp>
      <p:grpSp>
        <p:nvGrpSpPr>
          <p:cNvPr name="Group 5" id="5"/>
          <p:cNvGrpSpPr/>
          <p:nvPr/>
        </p:nvGrpSpPr>
        <p:grpSpPr>
          <a:xfrm rot="0">
            <a:off x="1903800" y="2720007"/>
            <a:ext cx="7240200" cy="5233200"/>
            <a:chOff x="0" y="0"/>
            <a:chExt cx="9653600" cy="6977600"/>
          </a:xfrm>
        </p:grpSpPr>
        <p:sp>
          <p:nvSpPr>
            <p:cNvPr name="Freeform 6" id="6"/>
            <p:cNvSpPr/>
            <p:nvPr/>
          </p:nvSpPr>
          <p:spPr>
            <a:xfrm flipH="false" flipV="false" rot="0">
              <a:off x="0" y="0"/>
              <a:ext cx="9653600" cy="6977604"/>
            </a:xfrm>
            <a:custGeom>
              <a:avLst/>
              <a:gdLst/>
              <a:ahLst/>
              <a:cxnLst/>
              <a:rect r="r" b="b" t="t" l="l"/>
              <a:pathLst>
                <a:path h="6977604" w="9653600">
                  <a:moveTo>
                    <a:pt x="0" y="0"/>
                  </a:moveTo>
                  <a:lnTo>
                    <a:pt x="9653600" y="0"/>
                  </a:lnTo>
                  <a:lnTo>
                    <a:pt x="9653600" y="6977604"/>
                  </a:lnTo>
                  <a:lnTo>
                    <a:pt x="0" y="6977604"/>
                  </a:lnTo>
                  <a:close/>
                </a:path>
              </a:pathLst>
            </a:custGeom>
            <a:solidFill>
              <a:srgbClr val="000000">
                <a:alpha val="0"/>
              </a:srgbClr>
            </a:solidFill>
            <a:ln w="12700">
              <a:solidFill>
                <a:srgbClr val="000000"/>
              </a:solidFill>
            </a:ln>
          </p:spPr>
        </p:sp>
        <p:sp>
          <p:nvSpPr>
            <p:cNvPr name="TextBox 7" id="7"/>
            <p:cNvSpPr txBox="true"/>
            <p:nvPr/>
          </p:nvSpPr>
          <p:spPr>
            <a:xfrm>
              <a:off x="0" y="0"/>
              <a:ext cx="9653600" cy="6977600"/>
            </a:xfrm>
            <a:prstGeom prst="rect">
              <a:avLst/>
            </a:prstGeom>
          </p:spPr>
          <p:txBody>
            <a:bodyPr anchor="ctr" rtlCol="false" tIns="0" lIns="0" bIns="0" rIns="0"/>
            <a:lstStyle/>
            <a:p>
              <a:pPr algn="l" marL="965199" indent="-482600" lvl="1">
                <a:lnSpc>
                  <a:spcPts val="4799"/>
                </a:lnSpc>
                <a:spcBef>
                  <a:spcPct val="0"/>
                </a:spcBef>
                <a:buAutoNum type="arabicPeriod" startAt="1"/>
              </a:pPr>
              <a:r>
                <a:rPr lang="en-US" sz="3999" strike="noStrike" u="none">
                  <a:solidFill>
                    <a:srgbClr val="FFFFFF"/>
                  </a:solidFill>
                  <a:latin typeface="Source Sans Pro"/>
                  <a:ea typeface="Source Sans Pro"/>
                  <a:cs typeface="Source Sans Pro"/>
                  <a:sym typeface="Source Sans Pro"/>
                </a:rPr>
                <a:t>3D spausdinimas arba gamybinis procesas – tai trimačių objektų kūrimas iš skaitmeninio failo.</a:t>
              </a:r>
            </a:p>
          </p:txBody>
        </p:sp>
      </p:grpSp>
      <p:sp>
        <p:nvSpPr>
          <p:cNvPr name="Freeform 8" id="8"/>
          <p:cNvSpPr/>
          <p:nvPr/>
        </p:nvSpPr>
        <p:spPr>
          <a:xfrm flipH="false" flipV="false" rot="0">
            <a:off x="9452924" y="5074453"/>
            <a:ext cx="1198397" cy="1026204"/>
          </a:xfrm>
          <a:custGeom>
            <a:avLst/>
            <a:gdLst/>
            <a:ahLst/>
            <a:cxnLst/>
            <a:rect r="r" b="b" t="t" l="l"/>
            <a:pathLst>
              <a:path h="1026204" w="1198397">
                <a:moveTo>
                  <a:pt x="0" y="0"/>
                </a:moveTo>
                <a:lnTo>
                  <a:pt x="1198398" y="0"/>
                </a:lnTo>
                <a:lnTo>
                  <a:pt x="1198398" y="1026205"/>
                </a:lnTo>
                <a:lnTo>
                  <a:pt x="0" y="1026205"/>
                </a:lnTo>
                <a:lnTo>
                  <a:pt x="0" y="0"/>
                </a:lnTo>
                <a:close/>
              </a:path>
            </a:pathLst>
          </a:custGeom>
          <a:blipFill>
            <a:blip r:embed="rId5"/>
            <a:stretch>
              <a:fillRect l="0" t="0" r="0" b="0"/>
            </a:stretch>
          </a:blipFill>
        </p:spPr>
      </p:sp>
      <p:sp>
        <p:nvSpPr>
          <p:cNvPr name="Freeform 9" id="9"/>
          <p:cNvSpPr/>
          <p:nvPr/>
        </p:nvSpPr>
        <p:spPr>
          <a:xfrm flipH="false" flipV="false" rot="5537280">
            <a:off x="14444872" y="1587703"/>
            <a:ext cx="1198397" cy="1026204"/>
          </a:xfrm>
          <a:custGeom>
            <a:avLst/>
            <a:gdLst/>
            <a:ahLst/>
            <a:cxnLst/>
            <a:rect r="r" b="b" t="t" l="l"/>
            <a:pathLst>
              <a:path h="1026204" w="1198397">
                <a:moveTo>
                  <a:pt x="0" y="0"/>
                </a:moveTo>
                <a:lnTo>
                  <a:pt x="1198397" y="0"/>
                </a:lnTo>
                <a:lnTo>
                  <a:pt x="1198397" y="1026205"/>
                </a:lnTo>
                <a:lnTo>
                  <a:pt x="0" y="1026205"/>
                </a:lnTo>
                <a:lnTo>
                  <a:pt x="0" y="0"/>
                </a:lnTo>
                <a:close/>
              </a:path>
            </a:pathLst>
          </a:custGeom>
          <a:blipFill>
            <a:blip r:embed="rId5"/>
            <a:stretch>
              <a:fillRect l="0" t="0" r="0" b="0"/>
            </a:stretch>
          </a:blipFill>
        </p:spPr>
      </p:sp>
      <p:sp>
        <p:nvSpPr>
          <p:cNvPr name="Freeform 10" id="10" descr="3D spausdintuvo stambus planas  Aprašymas generuojamas automatiškai"/>
          <p:cNvSpPr/>
          <p:nvPr/>
        </p:nvSpPr>
        <p:spPr>
          <a:xfrm flipH="false" flipV="false" rot="0">
            <a:off x="11123409" y="3315500"/>
            <a:ext cx="6260954" cy="4939998"/>
          </a:xfrm>
          <a:custGeom>
            <a:avLst/>
            <a:gdLst/>
            <a:ahLst/>
            <a:cxnLst/>
            <a:rect r="r" b="b" t="t" l="l"/>
            <a:pathLst>
              <a:path h="4939998" w="6260954">
                <a:moveTo>
                  <a:pt x="0" y="0"/>
                </a:moveTo>
                <a:lnTo>
                  <a:pt x="6260954" y="0"/>
                </a:lnTo>
                <a:lnTo>
                  <a:pt x="6260954" y="4939998"/>
                </a:lnTo>
                <a:lnTo>
                  <a:pt x="0" y="4939998"/>
                </a:lnTo>
                <a:lnTo>
                  <a:pt x="0" y="0"/>
                </a:lnTo>
                <a:close/>
              </a:path>
            </a:pathLst>
          </a:custGeom>
          <a:blipFill>
            <a:blip r:embed="rId6"/>
            <a:stretch>
              <a:fillRect l="-18744" t="0" r="-23278"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0800000">
            <a:off x="9934204" y="-449104"/>
            <a:ext cx="1763201" cy="1709099"/>
          </a:xfrm>
          <a:custGeom>
            <a:avLst/>
            <a:gdLst/>
            <a:ahLst/>
            <a:cxnLst/>
            <a:rect r="r" b="b" t="t" l="l"/>
            <a:pathLst>
              <a:path h="1709099" w="1763201">
                <a:moveTo>
                  <a:pt x="0" y="0"/>
                </a:moveTo>
                <a:lnTo>
                  <a:pt x="1763201" y="0"/>
                </a:lnTo>
                <a:lnTo>
                  <a:pt x="1763201" y="1709100"/>
                </a:lnTo>
                <a:lnTo>
                  <a:pt x="0" y="1709100"/>
                </a:lnTo>
                <a:lnTo>
                  <a:pt x="0" y="0"/>
                </a:lnTo>
                <a:close/>
              </a:path>
            </a:pathLst>
          </a:custGeom>
          <a:blipFill>
            <a:blip r:embed="rId4"/>
            <a:stretch>
              <a:fillRect l="0" t="-1" r="0" b="-1"/>
            </a:stretch>
          </a:blipFill>
        </p:spPr>
      </p:sp>
      <p:grpSp>
        <p:nvGrpSpPr>
          <p:cNvPr name="Group 4" id="4"/>
          <p:cNvGrpSpPr/>
          <p:nvPr/>
        </p:nvGrpSpPr>
        <p:grpSpPr>
          <a:xfrm rot="0">
            <a:off x="1552956" y="3484054"/>
            <a:ext cx="8301047" cy="5565267"/>
            <a:chOff x="0" y="0"/>
            <a:chExt cx="11068063" cy="7420356"/>
          </a:xfrm>
        </p:grpSpPr>
        <p:sp>
          <p:nvSpPr>
            <p:cNvPr name="Freeform 5" id="5"/>
            <p:cNvSpPr/>
            <p:nvPr/>
          </p:nvSpPr>
          <p:spPr>
            <a:xfrm flipH="false" flipV="false" rot="0">
              <a:off x="0" y="0"/>
              <a:ext cx="11068067" cy="7420359"/>
            </a:xfrm>
            <a:custGeom>
              <a:avLst/>
              <a:gdLst/>
              <a:ahLst/>
              <a:cxnLst/>
              <a:rect r="r" b="b" t="t" l="l"/>
              <a:pathLst>
                <a:path h="7420359" w="11068067">
                  <a:moveTo>
                    <a:pt x="0" y="0"/>
                  </a:moveTo>
                  <a:lnTo>
                    <a:pt x="11068067" y="0"/>
                  </a:lnTo>
                  <a:lnTo>
                    <a:pt x="11068067" y="7420359"/>
                  </a:lnTo>
                  <a:lnTo>
                    <a:pt x="0" y="7420359"/>
                  </a:lnTo>
                  <a:close/>
                </a:path>
              </a:pathLst>
            </a:custGeom>
            <a:solidFill>
              <a:srgbClr val="000000">
                <a:alpha val="0"/>
              </a:srgbClr>
            </a:solidFill>
            <a:ln w="12700">
              <a:solidFill>
                <a:srgbClr val="000000"/>
              </a:solidFill>
            </a:ln>
          </p:spPr>
        </p:sp>
        <p:sp>
          <p:nvSpPr>
            <p:cNvPr name="TextBox 6" id="6"/>
            <p:cNvSpPr txBox="true"/>
            <p:nvPr/>
          </p:nvSpPr>
          <p:spPr>
            <a:xfrm>
              <a:off x="0" y="0"/>
              <a:ext cx="11068063" cy="7420356"/>
            </a:xfrm>
            <a:prstGeom prst="rect">
              <a:avLst/>
            </a:prstGeom>
          </p:spPr>
          <p:txBody>
            <a:bodyPr anchor="ctr" rtlCol="false" tIns="0" lIns="0" bIns="0" rIns="0"/>
            <a:lstStyle/>
            <a:p>
              <a:pPr algn="l">
                <a:lnSpc>
                  <a:spcPts val="4799"/>
                </a:lnSpc>
                <a:spcBef>
                  <a:spcPct val="0"/>
                </a:spcBef>
              </a:pPr>
              <a:r>
                <a:rPr lang="en-US" sz="3999" strike="noStrike" u="none">
                  <a:solidFill>
                    <a:srgbClr val="FFFFFF"/>
                  </a:solidFill>
                  <a:latin typeface="Source Sans Pro"/>
                  <a:ea typeface="Source Sans Pro"/>
                  <a:cs typeface="Source Sans Pro"/>
                  <a:sym typeface="Source Sans Pro"/>
                </a:rPr>
                <a:t>3D spausdinimas </a:t>
              </a:r>
              <a:r>
                <a:rPr lang="en-US" sz="3999" strike="noStrike" u="none">
                  <a:solidFill>
                    <a:srgbClr val="FFFFFF"/>
                  </a:solidFill>
                  <a:latin typeface="Source Sans Pro"/>
                  <a:ea typeface="Source Sans Pro"/>
                  <a:cs typeface="Source Sans Pro"/>
                  <a:sym typeface="Source Sans Pro"/>
                </a:rPr>
                <a:t>–</a:t>
              </a:r>
              <a:r>
                <a:rPr lang="en-US" sz="3999" strike="noStrike" u="none">
                  <a:solidFill>
                    <a:srgbClr val="FFFFFF"/>
                  </a:solidFill>
                  <a:latin typeface="Source Sans Pro"/>
                  <a:ea typeface="Source Sans Pro"/>
                  <a:cs typeface="Source Sans Pro"/>
                  <a:sym typeface="Source Sans Pro"/>
                </a:rPr>
                <a:t> </a:t>
              </a:r>
              <a:r>
                <a:rPr lang="en-US" sz="3999" strike="noStrike" u="none">
                  <a:solidFill>
                    <a:srgbClr val="FFFFFF"/>
                  </a:solidFill>
                  <a:latin typeface="Source Sans Pro"/>
                  <a:ea typeface="Source Sans Pro"/>
                  <a:cs typeface="Source Sans Pro"/>
                  <a:sym typeface="Source Sans Pro"/>
                </a:rPr>
                <a:t>t</a:t>
              </a:r>
              <a:r>
                <a:rPr lang="en-US" sz="3999" strike="noStrike" u="none">
                  <a:solidFill>
                    <a:srgbClr val="FFFFFF"/>
                  </a:solidFill>
                  <a:latin typeface="Source Sans Pro"/>
                  <a:ea typeface="Source Sans Pro"/>
                  <a:cs typeface="Source Sans Pro"/>
                  <a:sym typeface="Source Sans Pro"/>
                </a:rPr>
                <a:t>a</a:t>
              </a:r>
              <a:r>
                <a:rPr lang="en-US" sz="3999" strike="noStrike" u="none">
                  <a:solidFill>
                    <a:srgbClr val="FFFFFF"/>
                  </a:solidFill>
                  <a:latin typeface="Source Sans Pro"/>
                  <a:ea typeface="Source Sans Pro"/>
                  <a:cs typeface="Source Sans Pro"/>
                  <a:sym typeface="Source Sans Pro"/>
                </a:rPr>
                <a:t>i</a:t>
              </a:r>
              <a:r>
                <a:rPr lang="en-US" sz="3999" strike="noStrike" u="none">
                  <a:solidFill>
                    <a:srgbClr val="FFFFFF"/>
                  </a:solidFill>
                  <a:latin typeface="Source Sans Pro"/>
                  <a:ea typeface="Source Sans Pro"/>
                  <a:cs typeface="Source Sans Pro"/>
                  <a:sym typeface="Source Sans Pro"/>
                </a:rPr>
                <a:t> adityvus </a:t>
              </a:r>
              <a:r>
                <a:rPr lang="en-US" sz="3999" strike="noStrike" u="none">
                  <a:solidFill>
                    <a:srgbClr val="FFFFFF"/>
                  </a:solidFill>
                  <a:latin typeface="Source Sans Pro"/>
                  <a:ea typeface="Source Sans Pro"/>
                  <a:cs typeface="Source Sans Pro"/>
                  <a:sym typeface="Source Sans Pro"/>
                </a:rPr>
                <a:t>gamybos </a:t>
              </a:r>
              <a:r>
                <a:rPr lang="en-US" sz="3999" strike="noStrike" u="none">
                  <a:solidFill>
                    <a:srgbClr val="FFFFFF"/>
                  </a:solidFill>
                  <a:latin typeface="Source Sans Pro"/>
                  <a:ea typeface="Source Sans Pro"/>
                  <a:cs typeface="Source Sans Pro"/>
                  <a:sym typeface="Source Sans Pro"/>
                </a:rPr>
                <a:t>procesas</a:t>
              </a:r>
              <a:r>
                <a:rPr lang="en-US" sz="3999" strike="noStrike" u="none">
                  <a:solidFill>
                    <a:srgbClr val="FFFFFF"/>
                  </a:solidFill>
                  <a:latin typeface="Source Sans Pro"/>
                  <a:ea typeface="Source Sans Pro"/>
                  <a:cs typeface="Source Sans Pro"/>
                  <a:sym typeface="Source Sans Pro"/>
                </a:rPr>
                <a:t>,</a:t>
              </a:r>
              <a:r>
                <a:rPr lang="en-US" sz="3999" strike="noStrike" u="none">
                  <a:solidFill>
                    <a:srgbClr val="FFFFFF"/>
                  </a:solidFill>
                  <a:latin typeface="Source Sans Pro"/>
                  <a:ea typeface="Source Sans Pro"/>
                  <a:cs typeface="Source Sans Pro"/>
                  <a:sym typeface="Source Sans Pro"/>
                </a:rPr>
                <a:t> </a:t>
              </a:r>
              <a:r>
                <a:rPr lang="en-US" sz="3999" strike="noStrike" u="none">
                  <a:solidFill>
                    <a:srgbClr val="FFFFFF"/>
                  </a:solidFill>
                  <a:latin typeface="Source Sans Pro"/>
                  <a:ea typeface="Source Sans Pro"/>
                  <a:cs typeface="Source Sans Pro"/>
                  <a:sym typeface="Source Sans Pro"/>
                </a:rPr>
                <a:t>ku</a:t>
              </a:r>
              <a:r>
                <a:rPr lang="en-US" sz="3999" strike="noStrike" u="none">
                  <a:solidFill>
                    <a:srgbClr val="FFFFFF"/>
                  </a:solidFill>
                  <a:latin typeface="Source Sans Pro"/>
                  <a:ea typeface="Source Sans Pro"/>
                  <a:cs typeface="Source Sans Pro"/>
                  <a:sym typeface="Source Sans Pro"/>
                </a:rPr>
                <a:t>r</a:t>
              </a:r>
              <a:r>
                <a:rPr lang="en-US" sz="3999" strike="noStrike" u="none">
                  <a:solidFill>
                    <a:srgbClr val="FFFFFF"/>
                  </a:solidFill>
                  <a:latin typeface="Source Sans Pro"/>
                  <a:ea typeface="Source Sans Pro"/>
                  <a:cs typeface="Source Sans Pro"/>
                  <a:sym typeface="Source Sans Pro"/>
                </a:rPr>
                <a:t>i</a:t>
              </a:r>
              <a:r>
                <a:rPr lang="en-US" sz="3999" strike="noStrike" u="none">
                  <a:solidFill>
                    <a:srgbClr val="FFFFFF"/>
                  </a:solidFill>
                  <a:latin typeface="Source Sans Pro"/>
                  <a:ea typeface="Source Sans Pro"/>
                  <a:cs typeface="Source Sans Pro"/>
                  <a:sym typeface="Source Sans Pro"/>
                </a:rPr>
                <a:t>o metu objektas kuriamas </a:t>
              </a:r>
              <a:r>
                <a:rPr lang="en-US" sz="3999" strike="noStrike" u="none">
                  <a:solidFill>
                    <a:srgbClr val="FFFFFF"/>
                  </a:solidFill>
                  <a:latin typeface="Source Sans Pro"/>
                  <a:ea typeface="Source Sans Pro"/>
                  <a:cs typeface="Source Sans Pro"/>
                  <a:sym typeface="Source Sans Pro"/>
                </a:rPr>
                <a:t>sluo</a:t>
              </a:r>
              <a:r>
                <a:rPr lang="en-US" sz="3999" strike="noStrike" u="none">
                  <a:solidFill>
                    <a:srgbClr val="FFFFFF"/>
                  </a:solidFill>
                  <a:latin typeface="Source Sans Pro"/>
                  <a:ea typeface="Source Sans Pro"/>
                  <a:cs typeface="Source Sans Pro"/>
                  <a:sym typeface="Source Sans Pro"/>
                </a:rPr>
                <a:t>k</a:t>
              </a:r>
              <a:r>
                <a:rPr lang="en-US" sz="3999" strike="noStrike" u="none">
                  <a:solidFill>
                    <a:srgbClr val="FFFFFF"/>
                  </a:solidFill>
                  <a:latin typeface="Source Sans Pro"/>
                  <a:ea typeface="Source Sans Pro"/>
                  <a:cs typeface="Source Sans Pro"/>
                  <a:sym typeface="Source Sans Pro"/>
                </a:rPr>
                <a:t>snis po s</a:t>
              </a:r>
              <a:r>
                <a:rPr lang="en-US" sz="3999" strike="noStrike" u="none">
                  <a:solidFill>
                    <a:srgbClr val="FFFFFF"/>
                  </a:solidFill>
                  <a:latin typeface="Source Sans Pro"/>
                  <a:ea typeface="Source Sans Pro"/>
                  <a:cs typeface="Source Sans Pro"/>
                  <a:sym typeface="Source Sans Pro"/>
                </a:rPr>
                <a:t>l</a:t>
              </a:r>
              <a:r>
                <a:rPr lang="en-US" sz="3999" strike="noStrike" u="none">
                  <a:solidFill>
                    <a:srgbClr val="FFFFFF"/>
                  </a:solidFill>
                  <a:latin typeface="Source Sans Pro"/>
                  <a:ea typeface="Source Sans Pro"/>
                  <a:cs typeface="Source Sans Pro"/>
                  <a:sym typeface="Source Sans Pro"/>
                </a:rPr>
                <a:t>u</a:t>
              </a:r>
              <a:r>
                <a:rPr lang="en-US" sz="3999" strike="noStrike" u="none">
                  <a:solidFill>
                    <a:srgbClr val="FFFFFF"/>
                  </a:solidFill>
                  <a:latin typeface="Source Sans Pro"/>
                  <a:ea typeface="Source Sans Pro"/>
                  <a:cs typeface="Source Sans Pro"/>
                  <a:sym typeface="Source Sans Pro"/>
                </a:rPr>
                <a:t>o</a:t>
              </a:r>
              <a:r>
                <a:rPr lang="en-US" sz="3999" strike="noStrike" u="none">
                  <a:solidFill>
                    <a:srgbClr val="FFFFFF"/>
                  </a:solidFill>
                  <a:latin typeface="Source Sans Pro"/>
                  <a:ea typeface="Source Sans Pro"/>
                  <a:cs typeface="Source Sans Pro"/>
                  <a:sym typeface="Source Sans Pro"/>
                </a:rPr>
                <a:t>ks</a:t>
              </a:r>
              <a:r>
                <a:rPr lang="en-US" sz="3999" strike="noStrike" u="none">
                  <a:solidFill>
                    <a:srgbClr val="FFFFFF"/>
                  </a:solidFill>
                  <a:latin typeface="Source Sans Pro"/>
                  <a:ea typeface="Source Sans Pro"/>
                  <a:cs typeface="Source Sans Pro"/>
                  <a:sym typeface="Source Sans Pro"/>
                </a:rPr>
                <a:t>n</a:t>
              </a:r>
              <a:r>
                <a:rPr lang="en-US" sz="3999" strike="noStrike" u="none">
                  <a:solidFill>
                    <a:srgbClr val="FFFFFF"/>
                  </a:solidFill>
                  <a:latin typeface="Source Sans Pro"/>
                  <a:ea typeface="Source Sans Pro"/>
                  <a:cs typeface="Source Sans Pro"/>
                  <a:sym typeface="Source Sans Pro"/>
                </a:rPr>
                <a:t>io, pagal skai</a:t>
              </a:r>
              <a:r>
                <a:rPr lang="en-US" sz="3999" strike="noStrike" u="none">
                  <a:solidFill>
                    <a:srgbClr val="FFFFFF"/>
                  </a:solidFill>
                  <a:latin typeface="Source Sans Pro"/>
                  <a:ea typeface="Source Sans Pro"/>
                  <a:cs typeface="Source Sans Pro"/>
                  <a:sym typeface="Source Sans Pro"/>
                </a:rPr>
                <a:t>t</a:t>
              </a:r>
              <a:r>
                <a:rPr lang="en-US" sz="3999" strike="noStrike" u="none">
                  <a:solidFill>
                    <a:srgbClr val="FFFFFF"/>
                  </a:solidFill>
                  <a:latin typeface="Source Sans Pro"/>
                  <a:ea typeface="Source Sans Pro"/>
                  <a:cs typeface="Source Sans Pro"/>
                  <a:sym typeface="Source Sans Pro"/>
                </a:rPr>
                <a:t>meninį</a:t>
              </a:r>
              <a:r>
                <a:rPr lang="en-US" sz="3999" strike="noStrike" u="none">
                  <a:solidFill>
                    <a:srgbClr val="FFFFFF"/>
                  </a:solidFill>
                  <a:latin typeface="Source Sans Pro"/>
                  <a:ea typeface="Source Sans Pro"/>
                  <a:cs typeface="Source Sans Pro"/>
                  <a:sym typeface="Source Sans Pro"/>
                </a:rPr>
                <a:t> </a:t>
              </a:r>
              <a:r>
                <a:rPr lang="en-US" sz="3999" strike="noStrike" u="none">
                  <a:solidFill>
                    <a:srgbClr val="FFFFFF"/>
                  </a:solidFill>
                  <a:latin typeface="Source Sans Pro"/>
                  <a:ea typeface="Source Sans Pro"/>
                  <a:cs typeface="Source Sans Pro"/>
                  <a:sym typeface="Source Sans Pro"/>
                </a:rPr>
                <a:t>tr</a:t>
              </a:r>
              <a:r>
                <a:rPr lang="en-US" sz="3999" strike="noStrike" u="none">
                  <a:solidFill>
                    <a:srgbClr val="FFFFFF"/>
                  </a:solidFill>
                  <a:latin typeface="Source Sans Pro"/>
                  <a:ea typeface="Source Sans Pro"/>
                  <a:cs typeface="Source Sans Pro"/>
                  <a:sym typeface="Source Sans Pro"/>
                </a:rPr>
                <a:t>i</a:t>
              </a:r>
              <a:r>
                <a:rPr lang="en-US" sz="3999" strike="noStrike" u="none">
                  <a:solidFill>
                    <a:srgbClr val="FFFFFF"/>
                  </a:solidFill>
                  <a:latin typeface="Source Sans Pro"/>
                  <a:ea typeface="Source Sans Pro"/>
                  <a:cs typeface="Source Sans Pro"/>
                  <a:sym typeface="Source Sans Pro"/>
                </a:rPr>
                <a:t>matį</a:t>
              </a:r>
              <a:r>
                <a:rPr lang="en-US" sz="3999" strike="noStrike" u="none">
                  <a:solidFill>
                    <a:srgbClr val="FFFFFF"/>
                  </a:solidFill>
                  <a:latin typeface="Source Sans Pro"/>
                  <a:ea typeface="Source Sans Pro"/>
                  <a:cs typeface="Source Sans Pro"/>
                  <a:sym typeface="Source Sans Pro"/>
                </a:rPr>
                <a:t> </a:t>
              </a:r>
              <a:r>
                <a:rPr lang="en-US" sz="3999" strike="noStrike" u="none">
                  <a:solidFill>
                    <a:srgbClr val="FFFFFF"/>
                  </a:solidFill>
                  <a:latin typeface="Source Sans Pro"/>
                  <a:ea typeface="Source Sans Pro"/>
                  <a:cs typeface="Source Sans Pro"/>
                  <a:sym typeface="Source Sans Pro"/>
                </a:rPr>
                <a:t>mod</a:t>
              </a:r>
              <a:r>
                <a:rPr lang="en-US" sz="3999" strike="noStrike" u="none">
                  <a:solidFill>
                    <a:srgbClr val="FFFFFF"/>
                  </a:solidFill>
                  <a:latin typeface="Source Sans Pro"/>
                  <a:ea typeface="Source Sans Pro"/>
                  <a:cs typeface="Source Sans Pro"/>
                  <a:sym typeface="Source Sans Pro"/>
                </a:rPr>
                <a:t>el</a:t>
              </a:r>
              <a:r>
                <a:rPr lang="en-US" sz="3999" strike="noStrike" u="none">
                  <a:solidFill>
                    <a:srgbClr val="FFFFFF"/>
                  </a:solidFill>
                  <a:latin typeface="Source Sans Pro"/>
                  <a:ea typeface="Source Sans Pro"/>
                  <a:cs typeface="Source Sans Pro"/>
                  <a:sym typeface="Source Sans Pro"/>
                </a:rPr>
                <a:t>į.</a:t>
              </a:r>
              <a:r>
                <a:rPr lang="en-US" sz="3999" strike="noStrike" u="none">
                  <a:solidFill>
                    <a:srgbClr val="FFFFFF"/>
                  </a:solidFill>
                  <a:latin typeface="Source Sans Pro"/>
                  <a:ea typeface="Source Sans Pro"/>
                  <a:cs typeface="Source Sans Pro"/>
                  <a:sym typeface="Source Sans Pro"/>
                </a:rPr>
                <a:t> </a:t>
              </a:r>
              <a:r>
                <a:rPr lang="en-US" sz="3999" strike="noStrike" u="none">
                  <a:solidFill>
                    <a:srgbClr val="FFFFFF"/>
                  </a:solidFill>
                  <a:latin typeface="Source Sans Pro"/>
                  <a:ea typeface="Source Sans Pro"/>
                  <a:cs typeface="Source Sans Pro"/>
                  <a:sym typeface="Source Sans Pro"/>
                </a:rPr>
                <a:t>Spaud</a:t>
              </a:r>
              <a:r>
                <a:rPr lang="en-US" sz="3999" strike="noStrike" u="none">
                  <a:solidFill>
                    <a:srgbClr val="FFFFFF"/>
                  </a:solidFill>
                  <a:latin typeface="Source Sans Pro"/>
                  <a:ea typeface="Source Sans Pro"/>
                  <a:cs typeface="Source Sans Pro"/>
                  <a:sym typeface="Source Sans Pro"/>
                </a:rPr>
                <a:t>inan</a:t>
              </a:r>
              <a:r>
                <a:rPr lang="en-US" sz="3999" strike="noStrike" u="none">
                  <a:solidFill>
                    <a:srgbClr val="FFFFFF"/>
                  </a:solidFill>
                  <a:latin typeface="Source Sans Pro"/>
                  <a:ea typeface="Source Sans Pro"/>
                  <a:cs typeface="Source Sans Pro"/>
                  <a:sym typeface="Source Sans Pro"/>
                </a:rPr>
                <a:t>t</a:t>
              </a:r>
              <a:r>
                <a:rPr lang="en-US" sz="3999" strike="noStrike" u="none">
                  <a:solidFill>
                    <a:srgbClr val="FFFFFF"/>
                  </a:solidFill>
                  <a:latin typeface="Source Sans Pro"/>
                  <a:ea typeface="Source Sans Pro"/>
                  <a:cs typeface="Source Sans Pro"/>
                  <a:sym typeface="Source Sans Pro"/>
                </a:rPr>
                <a:t> medžiag</a:t>
              </a:r>
              <a:r>
                <a:rPr lang="en-US" sz="3999" strike="noStrike" u="none">
                  <a:solidFill>
                    <a:srgbClr val="FFFFFF"/>
                  </a:solidFill>
                  <a:latin typeface="Source Sans Pro"/>
                  <a:ea typeface="Source Sans Pro"/>
                  <a:cs typeface="Source Sans Pro"/>
                  <a:sym typeface="Source Sans Pro"/>
                </a:rPr>
                <a:t>a</a:t>
              </a:r>
              <a:r>
                <a:rPr lang="en-US" sz="3999" strike="noStrike" u="none">
                  <a:solidFill>
                    <a:srgbClr val="FFFFFF"/>
                  </a:solidFill>
                  <a:latin typeface="Source Sans Pro"/>
                  <a:ea typeface="Source Sans Pro"/>
                  <a:cs typeface="Source Sans Pro"/>
                  <a:sym typeface="Source Sans Pro"/>
                </a:rPr>
                <a:t> </a:t>
              </a:r>
              <a:r>
                <a:rPr lang="en-US" sz="3999" strike="noStrike" u="none">
                  <a:solidFill>
                    <a:srgbClr val="FFFFFF"/>
                  </a:solidFill>
                  <a:latin typeface="Source Sans Pro"/>
                  <a:ea typeface="Source Sans Pro"/>
                  <a:cs typeface="Source Sans Pro"/>
                  <a:sym typeface="Source Sans Pro"/>
                </a:rPr>
                <a:t>n</a:t>
              </a:r>
              <a:r>
                <a:rPr lang="en-US" sz="3999" strike="noStrike" u="none">
                  <a:solidFill>
                    <a:srgbClr val="FFFFFF"/>
                  </a:solidFill>
                  <a:latin typeface="Source Sans Pro"/>
                  <a:ea typeface="Source Sans Pro"/>
                  <a:cs typeface="Source Sans Pro"/>
                  <a:sym typeface="Source Sans Pro"/>
                </a:rPr>
                <a:t>uo</a:t>
              </a:r>
              <a:r>
                <a:rPr lang="en-US" sz="3999" strike="noStrike" u="none">
                  <a:solidFill>
                    <a:srgbClr val="FFFFFF"/>
                  </a:solidFill>
                  <a:latin typeface="Source Sans Pro"/>
                  <a:ea typeface="Source Sans Pro"/>
                  <a:cs typeface="Source Sans Pro"/>
                  <a:sym typeface="Source Sans Pro"/>
                </a:rPr>
                <a:t>se</a:t>
              </a:r>
              <a:r>
                <a:rPr lang="en-US" sz="3999" strike="noStrike" u="none">
                  <a:solidFill>
                    <a:srgbClr val="FFFFFF"/>
                  </a:solidFill>
                  <a:latin typeface="Source Sans Pro"/>
                  <a:ea typeface="Source Sans Pro"/>
                  <a:cs typeface="Source Sans Pro"/>
                  <a:sym typeface="Source Sans Pro"/>
                </a:rPr>
                <a:t>k</a:t>
              </a:r>
              <a:r>
                <a:rPr lang="en-US" sz="3999" strike="noStrike" u="none">
                  <a:solidFill>
                    <a:srgbClr val="FFFFFF"/>
                  </a:solidFill>
                  <a:latin typeface="Source Sans Pro"/>
                  <a:ea typeface="Source Sans Pro"/>
                  <a:cs typeface="Source Sans Pro"/>
                  <a:sym typeface="Source Sans Pro"/>
                </a:rPr>
                <a:t>lia</a:t>
              </a:r>
              <a:r>
                <a:rPr lang="en-US" sz="3999" strike="noStrike" u="none">
                  <a:solidFill>
                    <a:srgbClr val="FFFFFF"/>
                  </a:solidFill>
                  <a:latin typeface="Source Sans Pro"/>
                  <a:ea typeface="Source Sans Pro"/>
                  <a:cs typeface="Source Sans Pro"/>
                  <a:sym typeface="Source Sans Pro"/>
                </a:rPr>
                <a:t>i kl</a:t>
              </a:r>
              <a:r>
                <a:rPr lang="en-US" sz="3999" strike="noStrike" u="none">
                  <a:solidFill>
                    <a:srgbClr val="FFFFFF"/>
                  </a:solidFill>
                  <a:latin typeface="Source Sans Pro"/>
                  <a:ea typeface="Source Sans Pro"/>
                  <a:cs typeface="Source Sans Pro"/>
                  <a:sym typeface="Source Sans Pro"/>
                </a:rPr>
                <a:t>o</a:t>
              </a:r>
              <a:r>
                <a:rPr lang="en-US" sz="3999" strike="noStrike" u="none">
                  <a:solidFill>
                    <a:srgbClr val="FFFFFF"/>
                  </a:solidFill>
                  <a:latin typeface="Source Sans Pro"/>
                  <a:ea typeface="Source Sans Pro"/>
                  <a:cs typeface="Source Sans Pro"/>
                  <a:sym typeface="Source Sans Pro"/>
                </a:rPr>
                <a:t>j</a:t>
              </a:r>
              <a:r>
                <a:rPr lang="en-US" sz="3999" strike="noStrike" u="none">
                  <a:solidFill>
                    <a:srgbClr val="FFFFFF"/>
                  </a:solidFill>
                  <a:latin typeface="Source Sans Pro"/>
                  <a:ea typeface="Source Sans Pro"/>
                  <a:cs typeface="Source Sans Pro"/>
                  <a:sym typeface="Source Sans Pro"/>
                </a:rPr>
                <a:t>ama ta</a:t>
              </a:r>
              <a:r>
                <a:rPr lang="en-US" sz="3999" strike="noStrike" u="none">
                  <a:solidFill>
                    <a:srgbClr val="FFFFFF"/>
                  </a:solidFill>
                  <a:latin typeface="Source Sans Pro"/>
                  <a:ea typeface="Source Sans Pro"/>
                  <a:cs typeface="Source Sans Pro"/>
                  <a:sym typeface="Source Sans Pro"/>
                </a:rPr>
                <a:t>i</a:t>
              </a:r>
              <a:r>
                <a:rPr lang="en-US" sz="3999" strike="noStrike" u="none">
                  <a:solidFill>
                    <a:srgbClr val="FFFFFF"/>
                  </a:solidFill>
                  <a:latin typeface="Source Sans Pro"/>
                  <a:ea typeface="Source Sans Pro"/>
                  <a:cs typeface="Source Sans Pro"/>
                  <a:sym typeface="Source Sans Pro"/>
                </a:rPr>
                <a:t>p,</a:t>
              </a:r>
              <a:r>
                <a:rPr lang="en-US" sz="3999" strike="noStrike" u="none">
                  <a:solidFill>
                    <a:srgbClr val="FFFFFF"/>
                  </a:solidFill>
                  <a:latin typeface="Source Sans Pro"/>
                  <a:ea typeface="Source Sans Pro"/>
                  <a:cs typeface="Source Sans Pro"/>
                  <a:sym typeface="Source Sans Pro"/>
                </a:rPr>
                <a:t> ka</a:t>
              </a:r>
              <a:r>
                <a:rPr lang="en-US" sz="3999" strike="noStrike" u="none">
                  <a:solidFill>
                    <a:srgbClr val="FFFFFF"/>
                  </a:solidFill>
                  <a:latin typeface="Source Sans Pro"/>
                  <a:ea typeface="Source Sans Pro"/>
                  <a:cs typeface="Source Sans Pro"/>
                  <a:sym typeface="Source Sans Pro"/>
                </a:rPr>
                <a:t>d</a:t>
              </a:r>
              <a:r>
                <a:rPr lang="en-US" sz="3999" strike="noStrike" u="none">
                  <a:solidFill>
                    <a:srgbClr val="FFFFFF"/>
                  </a:solidFill>
                  <a:latin typeface="Source Sans Pro"/>
                  <a:ea typeface="Source Sans Pro"/>
                  <a:cs typeface="Source Sans Pro"/>
                  <a:sym typeface="Source Sans Pro"/>
                </a:rPr>
                <a:t> </a:t>
              </a:r>
              <a:r>
                <a:rPr lang="en-US" sz="3999" strike="noStrike" u="none">
                  <a:solidFill>
                    <a:srgbClr val="FFFFFF"/>
                  </a:solidFill>
                  <a:latin typeface="Source Sans Pro"/>
                  <a:ea typeface="Source Sans Pro"/>
                  <a:cs typeface="Source Sans Pro"/>
                  <a:sym typeface="Source Sans Pro"/>
                </a:rPr>
                <a:t>k</a:t>
              </a:r>
              <a:r>
                <a:rPr lang="en-US" sz="3999" strike="noStrike" u="none">
                  <a:solidFill>
                    <a:srgbClr val="FFFFFF"/>
                  </a:solidFill>
                  <a:latin typeface="Source Sans Pro"/>
                  <a:ea typeface="Source Sans Pro"/>
                  <a:cs typeface="Source Sans Pro"/>
                  <a:sym typeface="Source Sans Pro"/>
                </a:rPr>
                <a:t>iekvienas sluoksni</a:t>
              </a:r>
              <a:r>
                <a:rPr lang="en-US" sz="3999" strike="noStrike" u="none">
                  <a:solidFill>
                    <a:srgbClr val="FFFFFF"/>
                  </a:solidFill>
                  <a:latin typeface="Source Sans Pro"/>
                  <a:ea typeface="Source Sans Pro"/>
                  <a:cs typeface="Source Sans Pro"/>
                  <a:sym typeface="Source Sans Pro"/>
                </a:rPr>
                <a:t>s</a:t>
              </a:r>
              <a:r>
                <a:rPr lang="en-US" sz="3999" strike="noStrike" u="none">
                  <a:solidFill>
                    <a:srgbClr val="FFFFFF"/>
                  </a:solidFill>
                  <a:latin typeface="Source Sans Pro"/>
                  <a:ea typeface="Source Sans Pro"/>
                  <a:cs typeface="Source Sans Pro"/>
                  <a:sym typeface="Source Sans Pro"/>
                </a:rPr>
                <a:t> a</a:t>
              </a:r>
              <a:r>
                <a:rPr lang="en-US" sz="3999" strike="noStrike" u="none">
                  <a:solidFill>
                    <a:srgbClr val="FFFFFF"/>
                  </a:solidFill>
                  <a:latin typeface="Source Sans Pro"/>
                  <a:ea typeface="Source Sans Pro"/>
                  <a:cs typeface="Source Sans Pro"/>
                  <a:sym typeface="Source Sans Pro"/>
                </a:rPr>
                <a:t>t</a:t>
              </a:r>
              <a:r>
                <a:rPr lang="en-US" sz="3999" strike="noStrike" u="none">
                  <a:solidFill>
                    <a:srgbClr val="FFFFFF"/>
                  </a:solidFill>
                  <a:latin typeface="Source Sans Pro"/>
                  <a:ea typeface="Source Sans Pro"/>
                  <a:cs typeface="Source Sans Pro"/>
                  <a:sym typeface="Source Sans Pro"/>
                </a:rPr>
                <a:t>i</a:t>
              </a:r>
              <a:r>
                <a:rPr lang="en-US" sz="3999" strike="noStrike" u="none">
                  <a:solidFill>
                    <a:srgbClr val="FFFFFF"/>
                  </a:solidFill>
                  <a:latin typeface="Source Sans Pro"/>
                  <a:ea typeface="Source Sans Pro"/>
                  <a:cs typeface="Source Sans Pro"/>
                  <a:sym typeface="Source Sans Pro"/>
                </a:rPr>
                <a:t>tiktų</a:t>
              </a:r>
              <a:r>
                <a:rPr lang="en-US" sz="3999" strike="noStrike" u="none">
                  <a:solidFill>
                    <a:srgbClr val="FFFFFF"/>
                  </a:solidFill>
                  <a:latin typeface="Source Sans Pro"/>
                  <a:ea typeface="Source Sans Pro"/>
                  <a:cs typeface="Source Sans Pro"/>
                  <a:sym typeface="Source Sans Pro"/>
                </a:rPr>
                <a:t> </a:t>
              </a:r>
              <a:r>
                <a:rPr lang="en-US" sz="3999" strike="noStrike" u="none">
                  <a:solidFill>
                    <a:srgbClr val="FFFFFF"/>
                  </a:solidFill>
                  <a:latin typeface="Source Sans Pro"/>
                  <a:ea typeface="Source Sans Pro"/>
                  <a:cs typeface="Source Sans Pro"/>
                  <a:sym typeface="Source Sans Pro"/>
                </a:rPr>
                <a:t>ploną o</a:t>
              </a:r>
              <a:r>
                <a:rPr lang="en-US" sz="3999" strike="noStrike" u="none">
                  <a:solidFill>
                    <a:srgbClr val="FFFFFF"/>
                  </a:solidFill>
                  <a:latin typeface="Source Sans Pro"/>
                  <a:ea typeface="Source Sans Pro"/>
                  <a:cs typeface="Source Sans Pro"/>
                  <a:sym typeface="Source Sans Pro"/>
                </a:rPr>
                <a:t>b</a:t>
              </a:r>
              <a:r>
                <a:rPr lang="en-US" sz="3999" strike="noStrike" u="none">
                  <a:solidFill>
                    <a:srgbClr val="FFFFFF"/>
                  </a:solidFill>
                  <a:latin typeface="Source Sans Pro"/>
                  <a:ea typeface="Source Sans Pro"/>
                  <a:cs typeface="Source Sans Pro"/>
                  <a:sym typeface="Source Sans Pro"/>
                </a:rPr>
                <a:t>jek</a:t>
              </a:r>
              <a:r>
                <a:rPr lang="en-US" sz="3999" strike="noStrike" u="none">
                  <a:solidFill>
                    <a:srgbClr val="FFFFFF"/>
                  </a:solidFill>
                  <a:latin typeface="Source Sans Pro"/>
                  <a:ea typeface="Source Sans Pro"/>
                  <a:cs typeface="Source Sans Pro"/>
                  <a:sym typeface="Source Sans Pro"/>
                </a:rPr>
                <a:t>t</a:t>
              </a:r>
              <a:r>
                <a:rPr lang="en-US" sz="3999" strike="noStrike" u="none">
                  <a:solidFill>
                    <a:srgbClr val="FFFFFF"/>
                  </a:solidFill>
                  <a:latin typeface="Source Sans Pro"/>
                  <a:ea typeface="Source Sans Pro"/>
                  <a:cs typeface="Source Sans Pro"/>
                  <a:sym typeface="Source Sans Pro"/>
                </a:rPr>
                <a:t>o</a:t>
              </a:r>
              <a:r>
                <a:rPr lang="en-US" sz="3999" strike="noStrike" u="none">
                  <a:solidFill>
                    <a:srgbClr val="FFFFFF"/>
                  </a:solidFill>
                  <a:latin typeface="Source Sans Pro"/>
                  <a:ea typeface="Source Sans Pro"/>
                  <a:cs typeface="Source Sans Pro"/>
                  <a:sym typeface="Source Sans Pro"/>
                </a:rPr>
                <a:t> </a:t>
              </a:r>
              <a:r>
                <a:rPr lang="en-US" sz="3999" strike="noStrike" u="none">
                  <a:solidFill>
                    <a:srgbClr val="FFFFFF"/>
                  </a:solidFill>
                  <a:latin typeface="Source Sans Pro"/>
                  <a:ea typeface="Source Sans Pro"/>
                  <a:cs typeface="Source Sans Pro"/>
                  <a:sym typeface="Source Sans Pro"/>
                </a:rPr>
                <a:t>sk</a:t>
              </a:r>
              <a:r>
                <a:rPr lang="en-US" sz="3999" strike="noStrike" u="none">
                  <a:solidFill>
                    <a:srgbClr val="FFFFFF"/>
                  </a:solidFill>
                  <a:latin typeface="Source Sans Pro"/>
                  <a:ea typeface="Source Sans Pro"/>
                  <a:cs typeface="Source Sans Pro"/>
                  <a:sym typeface="Source Sans Pro"/>
                </a:rPr>
                <a:t>ers</a:t>
              </a:r>
              <a:r>
                <a:rPr lang="en-US" sz="3999" strike="noStrike" u="none">
                  <a:solidFill>
                    <a:srgbClr val="FFFFFF"/>
                  </a:solidFill>
                  <a:latin typeface="Source Sans Pro"/>
                  <a:ea typeface="Source Sans Pro"/>
                  <a:cs typeface="Source Sans Pro"/>
                  <a:sym typeface="Source Sans Pro"/>
                </a:rPr>
                <a:t>pjūvį,</a:t>
              </a:r>
              <a:r>
                <a:rPr lang="en-US" sz="3999" strike="noStrike" u="none">
                  <a:solidFill>
                    <a:srgbClr val="FFFFFF"/>
                  </a:solidFill>
                  <a:latin typeface="Source Sans Pro"/>
                  <a:ea typeface="Source Sans Pro"/>
                  <a:cs typeface="Source Sans Pro"/>
                  <a:sym typeface="Source Sans Pro"/>
                </a:rPr>
                <a:t> </a:t>
              </a:r>
              <a:r>
                <a:rPr lang="en-US" sz="3999" strike="noStrike" u="none">
                  <a:solidFill>
                    <a:srgbClr val="FFFFFF"/>
                  </a:solidFill>
                  <a:latin typeface="Source Sans Pro"/>
                  <a:ea typeface="Source Sans Pro"/>
                  <a:cs typeface="Source Sans Pro"/>
                  <a:sym typeface="Source Sans Pro"/>
                </a:rPr>
                <a:t>o vis</a:t>
              </a:r>
              <a:r>
                <a:rPr lang="en-US" sz="3999" strike="noStrike" u="none">
                  <a:solidFill>
                    <a:srgbClr val="FFFFFF"/>
                  </a:solidFill>
                  <a:latin typeface="Source Sans Pro"/>
                  <a:ea typeface="Source Sans Pro"/>
                  <a:cs typeface="Source Sans Pro"/>
                  <a:sym typeface="Source Sans Pro"/>
                </a:rPr>
                <a:t>i </a:t>
              </a:r>
              <a:r>
                <a:rPr lang="en-US" sz="3999" strike="noStrike" u="none">
                  <a:solidFill>
                    <a:srgbClr val="FFFFFF"/>
                  </a:solidFill>
                  <a:latin typeface="Source Sans Pro"/>
                  <a:ea typeface="Source Sans Pro"/>
                  <a:cs typeface="Source Sans Pro"/>
                  <a:sym typeface="Source Sans Pro"/>
                </a:rPr>
                <a:t>s</a:t>
              </a:r>
              <a:r>
                <a:rPr lang="en-US" sz="3999" strike="noStrike" u="none">
                  <a:solidFill>
                    <a:srgbClr val="FFFFFF"/>
                  </a:solidFill>
                  <a:latin typeface="Source Sans Pro"/>
                  <a:ea typeface="Source Sans Pro"/>
                  <a:cs typeface="Source Sans Pro"/>
                  <a:sym typeface="Source Sans Pro"/>
                </a:rPr>
                <a:t>l</a:t>
              </a:r>
              <a:r>
                <a:rPr lang="en-US" sz="3999" strike="noStrike" u="none">
                  <a:solidFill>
                    <a:srgbClr val="FFFFFF"/>
                  </a:solidFill>
                  <a:latin typeface="Source Sans Pro"/>
                  <a:ea typeface="Source Sans Pro"/>
                  <a:cs typeface="Source Sans Pro"/>
                  <a:sym typeface="Source Sans Pro"/>
                </a:rPr>
                <a:t>u</a:t>
              </a:r>
              <a:r>
                <a:rPr lang="en-US" sz="3999" strike="noStrike" u="none">
                  <a:solidFill>
                    <a:srgbClr val="FFFFFF"/>
                  </a:solidFill>
                  <a:latin typeface="Source Sans Pro"/>
                  <a:ea typeface="Source Sans Pro"/>
                  <a:cs typeface="Source Sans Pro"/>
                  <a:sym typeface="Source Sans Pro"/>
                </a:rPr>
                <a:t>o</a:t>
              </a:r>
              <a:r>
                <a:rPr lang="en-US" sz="3999" strike="noStrike" u="none">
                  <a:solidFill>
                    <a:srgbClr val="FFFFFF"/>
                  </a:solidFill>
                  <a:latin typeface="Source Sans Pro"/>
                  <a:ea typeface="Source Sans Pro"/>
                  <a:cs typeface="Source Sans Pro"/>
                  <a:sym typeface="Source Sans Pro"/>
                </a:rPr>
                <a:t>ks</a:t>
              </a:r>
              <a:r>
                <a:rPr lang="en-US" sz="3999" strike="noStrike" u="none">
                  <a:solidFill>
                    <a:srgbClr val="FFFFFF"/>
                  </a:solidFill>
                  <a:latin typeface="Source Sans Pro"/>
                  <a:ea typeface="Source Sans Pro"/>
                  <a:cs typeface="Source Sans Pro"/>
                  <a:sym typeface="Source Sans Pro"/>
                </a:rPr>
                <a:t>n</a:t>
              </a:r>
              <a:r>
                <a:rPr lang="en-US" sz="3999" strike="noStrike" u="none">
                  <a:solidFill>
                    <a:srgbClr val="FFFFFF"/>
                  </a:solidFill>
                  <a:latin typeface="Source Sans Pro"/>
                  <a:ea typeface="Source Sans Pro"/>
                  <a:cs typeface="Source Sans Pro"/>
                  <a:sym typeface="Source Sans Pro"/>
                </a:rPr>
                <a:t>i</a:t>
              </a:r>
              <a:r>
                <a:rPr lang="en-US" sz="3999" strike="noStrike" u="none">
                  <a:solidFill>
                    <a:srgbClr val="FFFFFF"/>
                  </a:solidFill>
                  <a:latin typeface="Source Sans Pro"/>
                  <a:ea typeface="Source Sans Pro"/>
                  <a:cs typeface="Source Sans Pro"/>
                  <a:sym typeface="Source Sans Pro"/>
                </a:rPr>
                <a:t>ai </a:t>
              </a:r>
              <a:r>
                <a:rPr lang="en-US" sz="3999" strike="noStrike" u="none">
                  <a:solidFill>
                    <a:srgbClr val="FFFFFF"/>
                  </a:solidFill>
                  <a:latin typeface="Source Sans Pro"/>
                  <a:ea typeface="Source Sans Pro"/>
                  <a:cs typeface="Source Sans Pro"/>
                  <a:sym typeface="Source Sans Pro"/>
                </a:rPr>
                <a:t>kartu </a:t>
              </a:r>
              <a:r>
                <a:rPr lang="en-US" sz="3999" strike="noStrike" u="none">
                  <a:solidFill>
                    <a:srgbClr val="FFFFFF"/>
                  </a:solidFill>
                  <a:latin typeface="Source Sans Pro"/>
                  <a:ea typeface="Source Sans Pro"/>
                  <a:cs typeface="Source Sans Pro"/>
                  <a:sym typeface="Source Sans Pro"/>
                </a:rPr>
                <a:t>su</a:t>
              </a:r>
              <a:r>
                <a:rPr lang="en-US" sz="3999" strike="noStrike" u="none">
                  <a:solidFill>
                    <a:srgbClr val="FFFFFF"/>
                  </a:solidFill>
                  <a:latin typeface="Source Sans Pro"/>
                  <a:ea typeface="Source Sans Pro"/>
                  <a:cs typeface="Source Sans Pro"/>
                  <a:sym typeface="Source Sans Pro"/>
                </a:rPr>
                <a:t>daro g</a:t>
              </a:r>
              <a:r>
                <a:rPr lang="en-US" sz="3999" strike="noStrike" u="none">
                  <a:solidFill>
                    <a:srgbClr val="FFFFFF"/>
                  </a:solidFill>
                  <a:latin typeface="Source Sans Pro"/>
                  <a:ea typeface="Source Sans Pro"/>
                  <a:cs typeface="Source Sans Pro"/>
                  <a:sym typeface="Source Sans Pro"/>
                </a:rPr>
                <a:t>a</a:t>
              </a:r>
              <a:r>
                <a:rPr lang="en-US" sz="3999" strike="noStrike" u="none">
                  <a:solidFill>
                    <a:srgbClr val="FFFFFF"/>
                  </a:solidFill>
                  <a:latin typeface="Source Sans Pro"/>
                  <a:ea typeface="Source Sans Pro"/>
                  <a:cs typeface="Source Sans Pro"/>
                  <a:sym typeface="Source Sans Pro"/>
                </a:rPr>
                <a:t>l</a:t>
              </a:r>
              <a:r>
                <a:rPr lang="en-US" sz="3999" strike="noStrike" u="none">
                  <a:solidFill>
                    <a:srgbClr val="FFFFFF"/>
                  </a:solidFill>
                  <a:latin typeface="Source Sans Pro"/>
                  <a:ea typeface="Source Sans Pro"/>
                  <a:cs typeface="Source Sans Pro"/>
                  <a:sym typeface="Source Sans Pro"/>
                </a:rPr>
                <a:t>ut</a:t>
              </a:r>
              <a:r>
                <a:rPr lang="en-US" sz="3999" strike="noStrike" u="none">
                  <a:solidFill>
                    <a:srgbClr val="FFFFFF"/>
                  </a:solidFill>
                  <a:latin typeface="Source Sans Pro"/>
                  <a:ea typeface="Source Sans Pro"/>
                  <a:cs typeface="Source Sans Pro"/>
                  <a:sym typeface="Source Sans Pro"/>
                </a:rPr>
                <a:t>inį </a:t>
              </a:r>
              <a:r>
                <a:rPr lang="en-US" sz="3999" strike="noStrike" u="none">
                  <a:solidFill>
                    <a:srgbClr val="FFFFFF"/>
                  </a:solidFill>
                  <a:latin typeface="Source Sans Pro"/>
                  <a:ea typeface="Source Sans Pro"/>
                  <a:cs typeface="Source Sans Pro"/>
                  <a:sym typeface="Source Sans Pro"/>
                </a:rPr>
                <a:t>t</a:t>
              </a:r>
              <a:r>
                <a:rPr lang="en-US" sz="3999" strike="noStrike" u="none">
                  <a:solidFill>
                    <a:srgbClr val="FFFFFF"/>
                  </a:solidFill>
                  <a:latin typeface="Source Sans Pro"/>
                  <a:ea typeface="Source Sans Pro"/>
                  <a:cs typeface="Source Sans Pro"/>
                  <a:sym typeface="Source Sans Pro"/>
                </a:rPr>
                <a:t>rim</a:t>
              </a:r>
              <a:r>
                <a:rPr lang="en-US" sz="3999" strike="noStrike" u="none">
                  <a:solidFill>
                    <a:srgbClr val="FFFFFF"/>
                  </a:solidFill>
                  <a:latin typeface="Source Sans Pro"/>
                  <a:ea typeface="Source Sans Pro"/>
                  <a:cs typeface="Source Sans Pro"/>
                  <a:sym typeface="Source Sans Pro"/>
                </a:rPr>
                <a:t>a</a:t>
              </a:r>
              <a:r>
                <a:rPr lang="en-US" sz="3999" strike="noStrike" u="none">
                  <a:solidFill>
                    <a:srgbClr val="FFFFFF"/>
                  </a:solidFill>
                  <a:latin typeface="Source Sans Pro"/>
                  <a:ea typeface="Source Sans Pro"/>
                  <a:cs typeface="Source Sans Pro"/>
                  <a:sym typeface="Source Sans Pro"/>
                </a:rPr>
                <a:t>tį</a:t>
              </a:r>
              <a:r>
                <a:rPr lang="en-US" sz="3999" strike="noStrike" u="none">
                  <a:solidFill>
                    <a:srgbClr val="FFFFFF"/>
                  </a:solidFill>
                  <a:latin typeface="Source Sans Pro"/>
                  <a:ea typeface="Source Sans Pro"/>
                  <a:cs typeface="Source Sans Pro"/>
                  <a:sym typeface="Source Sans Pro"/>
                </a:rPr>
                <a:t> objekt</a:t>
              </a:r>
              <a:r>
                <a:rPr lang="en-US" sz="3999" strike="noStrike" u="none">
                  <a:solidFill>
                    <a:srgbClr val="FFFFFF"/>
                  </a:solidFill>
                  <a:latin typeface="Source Sans Pro"/>
                  <a:ea typeface="Source Sans Pro"/>
                  <a:cs typeface="Source Sans Pro"/>
                  <a:sym typeface="Source Sans Pro"/>
                </a:rPr>
                <a:t>ą</a:t>
              </a:r>
              <a:r>
                <a:rPr lang="en-US" sz="3999" strike="noStrike" u="none">
                  <a:solidFill>
                    <a:srgbClr val="FFFFFF"/>
                  </a:solidFill>
                  <a:latin typeface="Source Sans Pro"/>
                  <a:ea typeface="Source Sans Pro"/>
                  <a:cs typeface="Source Sans Pro"/>
                  <a:sym typeface="Source Sans Pro"/>
                </a:rPr>
                <a:t>.</a:t>
              </a:r>
            </a:p>
          </p:txBody>
        </p:sp>
      </p:grpSp>
      <p:sp>
        <p:nvSpPr>
          <p:cNvPr name="Freeform 7" id="7"/>
          <p:cNvSpPr/>
          <p:nvPr/>
        </p:nvSpPr>
        <p:spPr>
          <a:xfrm flipH="false" flipV="false" rot="0">
            <a:off x="9452924" y="5074453"/>
            <a:ext cx="1198397" cy="1026204"/>
          </a:xfrm>
          <a:custGeom>
            <a:avLst/>
            <a:gdLst/>
            <a:ahLst/>
            <a:cxnLst/>
            <a:rect r="r" b="b" t="t" l="l"/>
            <a:pathLst>
              <a:path h="1026204" w="1198397">
                <a:moveTo>
                  <a:pt x="0" y="0"/>
                </a:moveTo>
                <a:lnTo>
                  <a:pt x="1198398" y="0"/>
                </a:lnTo>
                <a:lnTo>
                  <a:pt x="1198398" y="1026205"/>
                </a:lnTo>
                <a:lnTo>
                  <a:pt x="0" y="1026205"/>
                </a:lnTo>
                <a:lnTo>
                  <a:pt x="0" y="0"/>
                </a:lnTo>
                <a:close/>
              </a:path>
            </a:pathLst>
          </a:custGeom>
          <a:blipFill>
            <a:blip r:embed="rId5"/>
            <a:stretch>
              <a:fillRect l="0" t="0" r="0" b="0"/>
            </a:stretch>
          </a:blipFill>
        </p:spPr>
      </p:sp>
      <p:sp>
        <p:nvSpPr>
          <p:cNvPr name="Freeform 8" id="8"/>
          <p:cNvSpPr/>
          <p:nvPr/>
        </p:nvSpPr>
        <p:spPr>
          <a:xfrm flipH="false" flipV="false" rot="5537280">
            <a:off x="14444872" y="1587703"/>
            <a:ext cx="1198397" cy="1026204"/>
          </a:xfrm>
          <a:custGeom>
            <a:avLst/>
            <a:gdLst/>
            <a:ahLst/>
            <a:cxnLst/>
            <a:rect r="r" b="b" t="t" l="l"/>
            <a:pathLst>
              <a:path h="1026204" w="1198397">
                <a:moveTo>
                  <a:pt x="0" y="0"/>
                </a:moveTo>
                <a:lnTo>
                  <a:pt x="1198397" y="0"/>
                </a:lnTo>
                <a:lnTo>
                  <a:pt x="1198397" y="1026205"/>
                </a:lnTo>
                <a:lnTo>
                  <a:pt x="0" y="1026205"/>
                </a:lnTo>
                <a:lnTo>
                  <a:pt x="0" y="0"/>
                </a:lnTo>
                <a:close/>
              </a:path>
            </a:pathLst>
          </a:custGeom>
          <a:blipFill>
            <a:blip r:embed="rId5"/>
            <a:stretch>
              <a:fillRect l="0" t="0" r="0" b="0"/>
            </a:stretch>
          </a:blipFill>
        </p:spPr>
      </p:sp>
      <p:pic>
        <p:nvPicPr>
          <p:cNvPr name="Picture 9" id="9" descr="Mašina su gaubliu ant jos  Aprašymas sugeneruotas automatiškai">
            <a:hlinkClick action="ppaction://media"/>
          </p:cNvPr>
          <p:cNvPicPr>
            <a:picLocks noChangeAspect="true"/>
          </p:cNvPicPr>
          <p:nvPr>
            <a:videoFile r:link="rId7"/>
            <p:extLst>
              <p:ext uri="{DAA4B4D4-6D71-4841-9C94-3DE7FCFB9230}">
                <p14:media xmlns:p14="http://schemas.microsoft.com/office/powerpoint/2010/main" r:embed="rId8"/>
              </p:ext>
            </p:extLst>
          </p:nvPr>
        </p:nvPicPr>
        <p:blipFill>
          <a:blip r:embed="rId6"/>
          <a:srcRect l="0" t="0" r="0" b="0"/>
          <a:stretch>
            <a:fillRect/>
          </a:stretch>
        </p:blipFill>
        <p:spPr>
          <a:xfrm flipH="false" flipV="false" rot="0">
            <a:off x="10708834" y="3605384"/>
            <a:ext cx="7045138" cy="3961619"/>
          </a:xfrm>
          <a:prstGeom prst="rect">
            <a:avLst/>
          </a:prstGeom>
        </p:spPr>
      </p:pic>
    </p:spTree>
  </p:cSld>
  <p:clrMapOvr>
    <a:masterClrMapping/>
  </p:clrMapOvr>
  <p:timing>
    <p:tnLst>
      <p:par>
        <p:cTn dur="indefinite" restart="never" nodeType="tmRoot">
          <p:childTnLst>
            <p:video>
              <p:cMediaNode vol="100000">
                <p:cTn fill="hold" display="false">
                  <p:stCondLst>
                    <p:cond delay="indefinite"/>
                  </p:stCondLst>
                </p:cTn>
                <p:tgtEl>
                  <p:spTgt spid="9"/>
                </p:tgtEl>
              </p:cMediaNode>
            </p:video>
          </p:childTnLst>
        </p:cTn>
      </p:par>
    </p:tnLst>
  </p:timing>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4662221"/>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Kokius 3D spausdinimo tipus žinote?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3D spausdinimo tipai</a:t>
            </a:r>
          </a:p>
        </p:txBody>
      </p:sp>
      <p:grpSp>
        <p:nvGrpSpPr>
          <p:cNvPr name="Group 6" id="6"/>
          <p:cNvGrpSpPr/>
          <p:nvPr/>
        </p:nvGrpSpPr>
        <p:grpSpPr>
          <a:xfrm rot="0">
            <a:off x="3338436" y="6358852"/>
            <a:ext cx="4350601" cy="2638552"/>
            <a:chOff x="0" y="0"/>
            <a:chExt cx="5800801" cy="3518069"/>
          </a:xfrm>
        </p:grpSpPr>
        <p:sp>
          <p:nvSpPr>
            <p:cNvPr name="Freeform 7" id="7"/>
            <p:cNvSpPr/>
            <p:nvPr/>
          </p:nvSpPr>
          <p:spPr>
            <a:xfrm flipH="false" flipV="false" rot="0">
              <a:off x="0" y="0"/>
              <a:ext cx="5800800" cy="3518071"/>
            </a:xfrm>
            <a:custGeom>
              <a:avLst/>
              <a:gdLst/>
              <a:ahLst/>
              <a:cxnLst/>
              <a:rect r="r" b="b" t="t" l="l"/>
              <a:pathLst>
                <a:path h="3518071" w="5800800">
                  <a:moveTo>
                    <a:pt x="0" y="0"/>
                  </a:moveTo>
                  <a:lnTo>
                    <a:pt x="5800800" y="0"/>
                  </a:lnTo>
                  <a:lnTo>
                    <a:pt x="5800800" y="3518071"/>
                  </a:lnTo>
                  <a:lnTo>
                    <a:pt x="0" y="3518071"/>
                  </a:lnTo>
                  <a:close/>
                </a:path>
              </a:pathLst>
            </a:custGeom>
            <a:solidFill>
              <a:srgbClr val="000000">
                <a:alpha val="0"/>
              </a:srgbClr>
            </a:solidFill>
            <a:ln w="12700">
              <a:solidFill>
                <a:srgbClr val="000000"/>
              </a:solidFill>
            </a:ln>
          </p:spPr>
        </p:sp>
        <p:sp>
          <p:nvSpPr>
            <p:cNvPr name="TextBox 8" id="8"/>
            <p:cNvSpPr txBox="true"/>
            <p:nvPr/>
          </p:nvSpPr>
          <p:spPr>
            <a:xfrm>
              <a:off x="0" y="0"/>
              <a:ext cx="5800801" cy="3518069"/>
            </a:xfrm>
            <a:prstGeom prst="rect">
              <a:avLst/>
            </a:prstGeom>
          </p:spPr>
          <p:txBody>
            <a:bodyPr anchor="ctr" rtlCol="false" tIns="0" lIns="0" bIns="0" rIns="0"/>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Lydyto nusodinimo modeliavimas (FDM)</a:t>
              </a:r>
            </a:p>
          </p:txBody>
        </p:sp>
      </p:grpSp>
      <p:grpSp>
        <p:nvGrpSpPr>
          <p:cNvPr name="Group 9" id="9"/>
          <p:cNvGrpSpPr/>
          <p:nvPr/>
        </p:nvGrpSpPr>
        <p:grpSpPr>
          <a:xfrm rot="0">
            <a:off x="9144000" y="6138948"/>
            <a:ext cx="5300520" cy="1438402"/>
            <a:chOff x="0" y="0"/>
            <a:chExt cx="7067360" cy="1917869"/>
          </a:xfrm>
        </p:grpSpPr>
        <p:sp>
          <p:nvSpPr>
            <p:cNvPr name="Freeform 10" id="10"/>
            <p:cNvSpPr/>
            <p:nvPr/>
          </p:nvSpPr>
          <p:spPr>
            <a:xfrm flipH="false" flipV="false" rot="0">
              <a:off x="0" y="0"/>
              <a:ext cx="7067357" cy="1917871"/>
            </a:xfrm>
            <a:custGeom>
              <a:avLst/>
              <a:gdLst/>
              <a:ahLst/>
              <a:cxnLst/>
              <a:rect r="r" b="b" t="t" l="l"/>
              <a:pathLst>
                <a:path h="1917871" w="7067357">
                  <a:moveTo>
                    <a:pt x="0" y="0"/>
                  </a:moveTo>
                  <a:lnTo>
                    <a:pt x="7067357" y="0"/>
                  </a:lnTo>
                  <a:lnTo>
                    <a:pt x="7067357" y="1917871"/>
                  </a:lnTo>
                  <a:lnTo>
                    <a:pt x="0" y="1917871"/>
                  </a:lnTo>
                  <a:close/>
                </a:path>
              </a:pathLst>
            </a:custGeom>
            <a:solidFill>
              <a:srgbClr val="000000">
                <a:alpha val="0"/>
              </a:srgbClr>
            </a:solidFill>
            <a:ln w="12700">
              <a:solidFill>
                <a:srgbClr val="000000"/>
              </a:solidFill>
            </a:ln>
          </p:spPr>
        </p:sp>
        <p:sp>
          <p:nvSpPr>
            <p:cNvPr name="TextBox 11" id="11"/>
            <p:cNvSpPr txBox="true"/>
            <p:nvPr/>
          </p:nvSpPr>
          <p:spPr>
            <a:xfrm>
              <a:off x="0" y="0"/>
              <a:ext cx="7067360" cy="1917869"/>
            </a:xfrm>
            <a:prstGeom prst="rect">
              <a:avLst/>
            </a:prstGeom>
          </p:spPr>
          <p:txBody>
            <a:bodyPr anchor="ctr" rtlCol="false" tIns="0" lIns="0" bIns="0" rIns="0"/>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Stereolitografija (SLA)</a:t>
              </a:r>
            </a:p>
          </p:txBody>
        </p:sp>
      </p:grpSp>
      <p:grpSp>
        <p:nvGrpSpPr>
          <p:cNvPr name="Group 12" id="12"/>
          <p:cNvGrpSpPr/>
          <p:nvPr/>
        </p:nvGrpSpPr>
        <p:grpSpPr>
          <a:xfrm rot="0">
            <a:off x="5040201" y="3918623"/>
            <a:ext cx="1364866" cy="1392555"/>
            <a:chOff x="0" y="0"/>
            <a:chExt cx="1819821" cy="1856740"/>
          </a:xfrm>
        </p:grpSpPr>
        <p:sp>
          <p:nvSpPr>
            <p:cNvPr name="Freeform 13" id="13"/>
            <p:cNvSpPr/>
            <p:nvPr/>
          </p:nvSpPr>
          <p:spPr>
            <a:xfrm flipH="false" flipV="false" rot="0">
              <a:off x="12700" y="12700"/>
              <a:ext cx="1794383" cy="1831340"/>
            </a:xfrm>
            <a:custGeom>
              <a:avLst/>
              <a:gdLst/>
              <a:ahLst/>
              <a:cxnLst/>
              <a:rect r="r" b="b" t="t" l="l"/>
              <a:pathLst>
                <a:path h="1831340" w="1794383">
                  <a:moveTo>
                    <a:pt x="0" y="0"/>
                  </a:moveTo>
                  <a:lnTo>
                    <a:pt x="1794383" y="0"/>
                  </a:lnTo>
                  <a:lnTo>
                    <a:pt x="1794383" y="1831340"/>
                  </a:lnTo>
                  <a:lnTo>
                    <a:pt x="0" y="1831340"/>
                  </a:lnTo>
                  <a:close/>
                </a:path>
              </a:pathLst>
            </a:custGeom>
            <a:solidFill>
              <a:srgbClr val="C108C5"/>
            </a:solidFill>
            <a:ln w="12700">
              <a:solidFill>
                <a:srgbClr val="000000"/>
              </a:solidFill>
            </a:ln>
          </p:spPr>
        </p:sp>
        <p:sp>
          <p:nvSpPr>
            <p:cNvPr name="Freeform 14" id="14"/>
            <p:cNvSpPr/>
            <p:nvPr/>
          </p:nvSpPr>
          <p:spPr>
            <a:xfrm flipH="false" flipV="false" rot="0">
              <a:off x="0" y="0"/>
              <a:ext cx="1819783" cy="1856740"/>
            </a:xfrm>
            <a:custGeom>
              <a:avLst/>
              <a:gdLst/>
              <a:ahLst/>
              <a:cxnLst/>
              <a:rect r="r" b="b" t="t" l="l"/>
              <a:pathLst>
                <a:path h="1856740" w="1819783">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a:ln w="12700">
              <a:solidFill>
                <a:srgbClr val="000000"/>
              </a:solidFill>
            </a:ln>
          </p:spPr>
        </p:sp>
      </p:grpSp>
      <p:grpSp>
        <p:nvGrpSpPr>
          <p:cNvPr name="Group 15" id="15"/>
          <p:cNvGrpSpPr/>
          <p:nvPr/>
        </p:nvGrpSpPr>
        <p:grpSpPr>
          <a:xfrm rot="0">
            <a:off x="4688681" y="3918623"/>
            <a:ext cx="324831" cy="1392555"/>
            <a:chOff x="0" y="0"/>
            <a:chExt cx="433108" cy="1856740"/>
          </a:xfrm>
        </p:grpSpPr>
        <p:sp>
          <p:nvSpPr>
            <p:cNvPr name="Freeform 16" id="16"/>
            <p:cNvSpPr/>
            <p:nvPr/>
          </p:nvSpPr>
          <p:spPr>
            <a:xfrm flipH="false" flipV="false" rot="0">
              <a:off x="12700" y="12700"/>
              <a:ext cx="407670" cy="1831340"/>
            </a:xfrm>
            <a:custGeom>
              <a:avLst/>
              <a:gdLst/>
              <a:ahLst/>
              <a:cxnLst/>
              <a:rect r="r" b="b" t="t" l="l"/>
              <a:pathLst>
                <a:path h="1831340" w="407670">
                  <a:moveTo>
                    <a:pt x="0" y="0"/>
                  </a:moveTo>
                  <a:lnTo>
                    <a:pt x="407670" y="0"/>
                  </a:lnTo>
                  <a:lnTo>
                    <a:pt x="407670" y="1831340"/>
                  </a:lnTo>
                  <a:lnTo>
                    <a:pt x="0" y="1831340"/>
                  </a:lnTo>
                  <a:close/>
                </a:path>
              </a:pathLst>
            </a:custGeom>
            <a:solidFill>
              <a:srgbClr val="1485A3"/>
            </a:solidFill>
            <a:ln w="12700">
              <a:solidFill>
                <a:srgbClr val="000000"/>
              </a:solidFill>
            </a:ln>
          </p:spPr>
        </p:sp>
        <p:sp>
          <p:nvSpPr>
            <p:cNvPr name="Freeform 17" id="17"/>
            <p:cNvSpPr/>
            <p:nvPr/>
          </p:nvSpPr>
          <p:spPr>
            <a:xfrm flipH="false" flipV="false" rot="0">
              <a:off x="0" y="0"/>
              <a:ext cx="433070" cy="1856740"/>
            </a:xfrm>
            <a:custGeom>
              <a:avLst/>
              <a:gdLst/>
              <a:ahLst/>
              <a:cxnLst/>
              <a:rect r="r" b="b" t="t" l="l"/>
              <a:pathLst>
                <a:path h="1856740" w="43307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11210030" y="3918623"/>
            <a:ext cx="1364866" cy="1392555"/>
            <a:chOff x="0" y="0"/>
            <a:chExt cx="1819821" cy="1856740"/>
          </a:xfrm>
        </p:grpSpPr>
        <p:sp>
          <p:nvSpPr>
            <p:cNvPr name="Freeform 19" id="19"/>
            <p:cNvSpPr/>
            <p:nvPr/>
          </p:nvSpPr>
          <p:spPr>
            <a:xfrm flipH="false" flipV="false" rot="0">
              <a:off x="12700" y="12700"/>
              <a:ext cx="1794383" cy="1831340"/>
            </a:xfrm>
            <a:custGeom>
              <a:avLst/>
              <a:gdLst/>
              <a:ahLst/>
              <a:cxnLst/>
              <a:rect r="r" b="b" t="t" l="l"/>
              <a:pathLst>
                <a:path h="1831340" w="1794383">
                  <a:moveTo>
                    <a:pt x="0" y="0"/>
                  </a:moveTo>
                  <a:lnTo>
                    <a:pt x="1794383" y="0"/>
                  </a:lnTo>
                  <a:lnTo>
                    <a:pt x="1794383" y="1831340"/>
                  </a:lnTo>
                  <a:lnTo>
                    <a:pt x="0" y="1831340"/>
                  </a:lnTo>
                  <a:close/>
                </a:path>
              </a:pathLst>
            </a:custGeom>
            <a:solidFill>
              <a:srgbClr val="C108C5"/>
            </a:solidFill>
            <a:ln w="12700">
              <a:solidFill>
                <a:srgbClr val="000000"/>
              </a:solidFill>
            </a:ln>
          </p:spPr>
        </p:sp>
        <p:sp>
          <p:nvSpPr>
            <p:cNvPr name="Freeform 20" id="20"/>
            <p:cNvSpPr/>
            <p:nvPr/>
          </p:nvSpPr>
          <p:spPr>
            <a:xfrm flipH="false" flipV="false" rot="0">
              <a:off x="0" y="0"/>
              <a:ext cx="1819783" cy="1856740"/>
            </a:xfrm>
            <a:custGeom>
              <a:avLst/>
              <a:gdLst/>
              <a:ahLst/>
              <a:cxnLst/>
              <a:rect r="r" b="b" t="t" l="l"/>
              <a:pathLst>
                <a:path h="1856740" w="1819783">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a:ln w="12700">
              <a:solidFill>
                <a:srgbClr val="000000"/>
              </a:solidFill>
            </a:ln>
          </p:spPr>
        </p:sp>
      </p:grpSp>
      <p:grpSp>
        <p:nvGrpSpPr>
          <p:cNvPr name="Group 21" id="21"/>
          <p:cNvGrpSpPr/>
          <p:nvPr/>
        </p:nvGrpSpPr>
        <p:grpSpPr>
          <a:xfrm rot="0">
            <a:off x="10858510" y="3918623"/>
            <a:ext cx="324831" cy="1392555"/>
            <a:chOff x="0" y="0"/>
            <a:chExt cx="433108" cy="1856740"/>
          </a:xfrm>
        </p:grpSpPr>
        <p:sp>
          <p:nvSpPr>
            <p:cNvPr name="Freeform 22" id="22"/>
            <p:cNvSpPr/>
            <p:nvPr/>
          </p:nvSpPr>
          <p:spPr>
            <a:xfrm flipH="false" flipV="false" rot="0">
              <a:off x="12700" y="12700"/>
              <a:ext cx="407670" cy="1831340"/>
            </a:xfrm>
            <a:custGeom>
              <a:avLst/>
              <a:gdLst/>
              <a:ahLst/>
              <a:cxnLst/>
              <a:rect r="r" b="b" t="t" l="l"/>
              <a:pathLst>
                <a:path h="1831340" w="407670">
                  <a:moveTo>
                    <a:pt x="0" y="0"/>
                  </a:moveTo>
                  <a:lnTo>
                    <a:pt x="407670" y="0"/>
                  </a:lnTo>
                  <a:lnTo>
                    <a:pt x="407670" y="1831340"/>
                  </a:lnTo>
                  <a:lnTo>
                    <a:pt x="0" y="1831340"/>
                  </a:lnTo>
                  <a:close/>
                </a:path>
              </a:pathLst>
            </a:custGeom>
            <a:solidFill>
              <a:srgbClr val="1485A3"/>
            </a:solidFill>
            <a:ln w="12700">
              <a:solidFill>
                <a:srgbClr val="000000"/>
              </a:solidFill>
            </a:ln>
          </p:spPr>
        </p:sp>
        <p:sp>
          <p:nvSpPr>
            <p:cNvPr name="Freeform 23" id="23"/>
            <p:cNvSpPr/>
            <p:nvPr/>
          </p:nvSpPr>
          <p:spPr>
            <a:xfrm flipH="false" flipV="false" rot="0">
              <a:off x="0" y="0"/>
              <a:ext cx="433070" cy="1856740"/>
            </a:xfrm>
            <a:custGeom>
              <a:avLst/>
              <a:gdLst/>
              <a:ahLst/>
              <a:cxnLst/>
              <a:rect r="r" b="b" t="t" l="l"/>
              <a:pathLst>
                <a:path h="1856740" w="43307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a:ln w="12700">
              <a:solidFill>
                <a:srgbClr val="000000"/>
              </a:solidFill>
            </a:ln>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Lydyto nusodinimo modeliavimas (FDM)</a:t>
            </a:r>
          </a:p>
        </p:txBody>
      </p:sp>
      <p:grpSp>
        <p:nvGrpSpPr>
          <p:cNvPr name="Group 6" id="6"/>
          <p:cNvGrpSpPr/>
          <p:nvPr/>
        </p:nvGrpSpPr>
        <p:grpSpPr>
          <a:xfrm rot="0">
            <a:off x="1439999" y="1864434"/>
            <a:ext cx="14942115" cy="3279066"/>
            <a:chOff x="0" y="0"/>
            <a:chExt cx="19922820" cy="4372088"/>
          </a:xfrm>
        </p:grpSpPr>
        <p:sp>
          <p:nvSpPr>
            <p:cNvPr name="Freeform 7" id="7"/>
            <p:cNvSpPr/>
            <p:nvPr/>
          </p:nvSpPr>
          <p:spPr>
            <a:xfrm flipH="false" flipV="false" rot="0">
              <a:off x="0" y="0"/>
              <a:ext cx="19922818" cy="4372087"/>
            </a:xfrm>
            <a:custGeom>
              <a:avLst/>
              <a:gdLst/>
              <a:ahLst/>
              <a:cxnLst/>
              <a:rect r="r" b="b" t="t" l="l"/>
              <a:pathLst>
                <a:path h="4372087" w="19922818">
                  <a:moveTo>
                    <a:pt x="0" y="0"/>
                  </a:moveTo>
                  <a:lnTo>
                    <a:pt x="19922818" y="0"/>
                  </a:lnTo>
                  <a:lnTo>
                    <a:pt x="19922818" y="4372087"/>
                  </a:lnTo>
                  <a:lnTo>
                    <a:pt x="0" y="4372087"/>
                  </a:lnTo>
                  <a:close/>
                </a:path>
              </a:pathLst>
            </a:custGeom>
            <a:solidFill>
              <a:srgbClr val="000000">
                <a:alpha val="0"/>
              </a:srgbClr>
            </a:solidFill>
            <a:ln w="12700">
              <a:solidFill>
                <a:srgbClr val="000000"/>
              </a:solidFill>
            </a:ln>
          </p:spPr>
        </p:sp>
        <p:sp>
          <p:nvSpPr>
            <p:cNvPr name="TextBox 8" id="8"/>
            <p:cNvSpPr txBox="true"/>
            <p:nvPr/>
          </p:nvSpPr>
          <p:spPr>
            <a:xfrm>
              <a:off x="0" y="-9525"/>
              <a:ext cx="19922820" cy="4381613"/>
            </a:xfrm>
            <a:prstGeom prst="rect">
              <a:avLst/>
            </a:prstGeom>
          </p:spPr>
          <p:txBody>
            <a:bodyPr anchor="ctr" rtlCol="false" tIns="0" lIns="0" bIns="0" rIns="0"/>
            <a:lstStyle/>
            <a:p>
              <a:pPr algn="ctr" marL="0" indent="0" lvl="0">
                <a:lnSpc>
                  <a:spcPts val="4320"/>
                </a:lnSpc>
                <a:spcBef>
                  <a:spcPct val="0"/>
                </a:spcBef>
              </a:pPr>
            </a:p>
            <a:p>
              <a:pPr algn="ctr">
                <a:lnSpc>
                  <a:spcPts val="4320"/>
                </a:lnSpc>
                <a:spcBef>
                  <a:spcPct val="0"/>
                </a:spcBef>
              </a:pP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FDM</a:t>
              </a:r>
              <a:r>
                <a:rPr lang="en-US" sz="3600" strike="noStrike" u="none">
                  <a:solidFill>
                    <a:srgbClr val="FFFFFF"/>
                  </a:solidFill>
                  <a:latin typeface="Source Sans Pro"/>
                  <a:ea typeface="Source Sans Pro"/>
                  <a:cs typeface="Source Sans Pro"/>
                  <a:sym typeface="Source Sans Pro"/>
                </a:rPr>
                <a:t> – tai 3D spausdinimo</a:t>
              </a:r>
              <a:r>
                <a:rPr lang="en-US" sz="3600" strike="noStrike" u="none">
                  <a:solidFill>
                    <a:srgbClr val="FFFFFF"/>
                  </a:solidFill>
                  <a:latin typeface="Source Sans Pro"/>
                  <a:ea typeface="Source Sans Pro"/>
                  <a:cs typeface="Source Sans Pro"/>
                  <a:sym typeface="Source Sans Pro"/>
                </a:rPr>
                <a:t> technologija</a:t>
              </a:r>
              <a:r>
                <a:rPr lang="en-US" sz="3600" strike="noStrike" u="none">
                  <a:solidFill>
                    <a:srgbClr val="FFFFFF"/>
                  </a:solidFill>
                  <a:latin typeface="Source Sans Pro"/>
                  <a:ea typeface="Source Sans Pro"/>
                  <a:cs typeface="Source Sans Pro"/>
                  <a:sym typeface="Source Sans Pro"/>
                </a:rPr>
                <a:t>, kai objektas kuriamas lydytą plastiko giją (pvz., PLA, ABS)</a:t>
              </a:r>
              <a:r>
                <a:rPr lang="en-US" sz="3600" strike="noStrike" u="none">
                  <a:solidFill>
                    <a:srgbClr val="FFFFFF"/>
                  </a:solidFill>
                  <a:latin typeface="Source Sans Pro"/>
                  <a:ea typeface="Source Sans Pro"/>
                  <a:cs typeface="Source Sans Pro"/>
                  <a:sym typeface="Source Sans Pro"/>
                </a:rPr>
                <a:t> sluoksnis po sluoksnio </a:t>
              </a:r>
              <a:r>
                <a:rPr lang="en-US" sz="3600" strike="noStrike" u="none">
                  <a:solidFill>
                    <a:srgbClr val="FFFFFF"/>
                  </a:solidFill>
                  <a:latin typeface="Source Sans Pro"/>
                  <a:ea typeface="Source Sans Pro"/>
                  <a:cs typeface="Source Sans Pro"/>
                  <a:sym typeface="Source Sans Pro"/>
                </a:rPr>
                <a:t>išsp</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udž</a:t>
              </a:r>
              <a:r>
                <a:rPr lang="en-US" sz="3600" strike="noStrike" u="none">
                  <a:solidFill>
                    <a:srgbClr val="FFFFFF"/>
                  </a:solidFill>
                  <a:latin typeface="Source Sans Pro"/>
                  <a:ea typeface="Source Sans Pro"/>
                  <a:cs typeface="Source Sans Pro"/>
                  <a:sym typeface="Source Sans Pro"/>
                </a:rPr>
                <a:t>ia</a:t>
              </a:r>
              <a:r>
                <a:rPr lang="en-US" sz="3600" strike="noStrike" u="none">
                  <a:solidFill>
                    <a:srgbClr val="FFFFFF"/>
                  </a:solidFill>
                  <a:latin typeface="Source Sans Pro"/>
                  <a:ea typeface="Source Sans Pro"/>
                  <a:cs typeface="Source Sans Pro"/>
                  <a:sym typeface="Source Sans Pro"/>
                </a:rPr>
                <a:t>nt</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p</a:t>
              </a:r>
              <a:r>
                <a:rPr lang="en-US" sz="3600" strike="noStrike" u="none">
                  <a:solidFill>
                    <a:srgbClr val="FFFFFF"/>
                  </a:solidFill>
                  <a:latin typeface="Source Sans Pro"/>
                  <a:ea typeface="Source Sans Pro"/>
                  <a:cs typeface="Source Sans Pro"/>
                  <a:sym typeface="Source Sans Pro"/>
                </a:rPr>
                <a:t>e</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 k</a:t>
              </a:r>
              <a:r>
                <a:rPr lang="en-US" sz="3600" strike="noStrike" u="none">
                  <a:solidFill>
                    <a:srgbClr val="FFFFFF"/>
                  </a:solidFill>
                  <a:latin typeface="Source Sans Pro"/>
                  <a:ea typeface="Source Sans Pro"/>
                  <a:cs typeface="Source Sans Pro"/>
                  <a:sym typeface="Source Sans Pro"/>
                </a:rPr>
                <a:t>ai</a:t>
              </a:r>
              <a:r>
                <a:rPr lang="en-US" sz="3600" strike="noStrike" u="none">
                  <a:solidFill>
                    <a:srgbClr val="FFFFFF"/>
                  </a:solidFill>
                  <a:latin typeface="Source Sans Pro"/>
                  <a:ea typeface="Source Sans Pro"/>
                  <a:cs typeface="Source Sans Pro"/>
                  <a:sym typeface="Source Sans Pro"/>
                </a:rPr>
                <a:t>ti</a:t>
              </a:r>
              <a:r>
                <a:rPr lang="en-US" sz="3600" strike="noStrike" u="none">
                  <a:solidFill>
                    <a:srgbClr val="FFFFFF"/>
                  </a:solidFill>
                  <a:latin typeface="Source Sans Pro"/>
                  <a:ea typeface="Source Sans Pro"/>
                  <a:cs typeface="Source Sans Pro"/>
                  <a:sym typeface="Source Sans Pro"/>
                </a:rPr>
                <a:t>n</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mą</a:t>
              </a:r>
              <a:r>
                <a:rPr lang="en-US" sz="3600" strike="noStrike" u="none">
                  <a:solidFill>
                    <a:srgbClr val="FFFFFF"/>
                  </a:solidFill>
                  <a:latin typeface="Source Sans Pro"/>
                  <a:ea typeface="Source Sans Pro"/>
                  <a:cs typeface="Source Sans Pro"/>
                  <a:sym typeface="Source Sans Pro"/>
                </a:rPr>
                <a:t> a</a:t>
              </a:r>
              <a:r>
                <a:rPr lang="en-US" sz="3600" strike="noStrike" u="none">
                  <a:solidFill>
                    <a:srgbClr val="FFFFFF"/>
                  </a:solidFill>
                  <a:latin typeface="Source Sans Pro"/>
                  <a:ea typeface="Source Sans Pro"/>
                  <a:cs typeface="Source Sans Pro"/>
                  <a:sym typeface="Source Sans Pro"/>
                </a:rPr>
                <a:t>ntg</a:t>
              </a:r>
              <a:r>
                <a:rPr lang="en-US" sz="3600" strike="noStrike" u="none">
                  <a:solidFill>
                    <a:srgbClr val="FFFFFF"/>
                  </a:solidFill>
                  <a:latin typeface="Source Sans Pro"/>
                  <a:ea typeface="Source Sans Pro"/>
                  <a:cs typeface="Source Sans Pro"/>
                  <a:sym typeface="Source Sans Pro"/>
                </a:rPr>
                <a:t>al</a:t>
              </a:r>
              <a:r>
                <a:rPr lang="en-US" sz="3600" strike="noStrike" u="none">
                  <a:solidFill>
                    <a:srgbClr val="FFFFFF"/>
                  </a:solidFill>
                  <a:latin typeface="Source Sans Pro"/>
                  <a:ea typeface="Source Sans Pro"/>
                  <a:cs typeface="Source Sans Pro"/>
                  <a:sym typeface="Source Sans Pro"/>
                </a:rPr>
                <a:t>į.</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M</a:t>
              </a:r>
              <a:r>
                <a:rPr lang="en-US" sz="3600" strike="noStrike" u="none">
                  <a:solidFill>
                    <a:srgbClr val="FFFFFF"/>
                  </a:solidFill>
                  <a:latin typeface="Source Sans Pro"/>
                  <a:ea typeface="Source Sans Pro"/>
                  <a:cs typeface="Source Sans Pro"/>
                  <a:sym typeface="Source Sans Pro"/>
                </a:rPr>
                <a:t>edžiag</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 at</a:t>
              </a:r>
              <a:r>
                <a:rPr lang="en-US" sz="3600" strike="noStrike" u="none">
                  <a:solidFill>
                    <a:srgbClr val="FFFFFF"/>
                  </a:solidFill>
                  <a:latin typeface="Source Sans Pro"/>
                  <a:ea typeface="Source Sans Pro"/>
                  <a:cs typeface="Source Sans Pro"/>
                  <a:sym typeface="Source Sans Pro"/>
                </a:rPr>
                <a:t>vė</a:t>
              </a:r>
              <a:r>
                <a:rPr lang="en-US" sz="3600" strike="noStrike" u="none">
                  <a:solidFill>
                    <a:srgbClr val="FFFFFF"/>
                  </a:solidFill>
                  <a:latin typeface="Source Sans Pro"/>
                  <a:ea typeface="Source Sans Pro"/>
                  <a:cs typeface="Source Sans Pro"/>
                  <a:sym typeface="Source Sans Pro"/>
                </a:rPr>
                <a:t>sta i</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 s</a:t>
              </a:r>
              <a:r>
                <a:rPr lang="en-US" sz="3600" strike="noStrike" u="none">
                  <a:solidFill>
                    <a:srgbClr val="FFFFFF"/>
                  </a:solidFill>
                  <a:latin typeface="Source Sans Pro"/>
                  <a:ea typeface="Source Sans Pro"/>
                  <a:cs typeface="Source Sans Pro"/>
                  <a:sym typeface="Source Sans Pro"/>
                </a:rPr>
                <a:t>uk</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etėj</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a:t>
              </a:r>
              <a:r>
                <a:rPr lang="en-US" sz="3600" strike="noStrike" u="none">
                  <a:solidFill>
                    <a:srgbClr val="FFFFFF"/>
                  </a:solidFill>
                  <a:latin typeface="Source Sans Pro"/>
                  <a:ea typeface="Source Sans Pro"/>
                  <a:cs typeface="Source Sans Pro"/>
                  <a:sym typeface="Source Sans Pro"/>
                </a:rPr>
                <a:t> ta</a:t>
              </a:r>
              <a:r>
                <a:rPr lang="en-US" sz="3600" strike="noStrike" u="none">
                  <a:solidFill>
                    <a:srgbClr val="FFFFFF"/>
                  </a:solidFill>
                  <a:latin typeface="Source Sans Pro"/>
                  <a:ea typeface="Source Sans Pro"/>
                  <a:cs typeface="Source Sans Pro"/>
                  <a:sym typeface="Source Sans Pro"/>
                </a:rPr>
                <a:t>ip</a:t>
              </a:r>
              <a:r>
                <a:rPr lang="en-US" sz="3600" strike="noStrike" u="none">
                  <a:solidFill>
                    <a:srgbClr val="FFFFFF"/>
                  </a:solidFill>
                  <a:latin typeface="Source Sans Pro"/>
                  <a:ea typeface="Source Sans Pro"/>
                  <a:cs typeface="Source Sans Pro"/>
                  <a:sym typeface="Source Sans Pro"/>
                </a:rPr>
                <a:t> formuodam</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g</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lu</a:t>
              </a:r>
              <a:r>
                <a:rPr lang="en-US" sz="3600" strike="noStrike" u="none">
                  <a:solidFill>
                    <a:srgbClr val="FFFFFF"/>
                  </a:solidFill>
                  <a:latin typeface="Source Sans Pro"/>
                  <a:ea typeface="Source Sans Pro"/>
                  <a:cs typeface="Source Sans Pro"/>
                  <a:sym typeface="Source Sans Pro"/>
                </a:rPr>
                <a:t>tin</a:t>
              </a:r>
              <a:r>
                <a:rPr lang="en-US" sz="3600" strike="noStrike" u="none">
                  <a:solidFill>
                    <a:srgbClr val="FFFFFF"/>
                  </a:solidFill>
                  <a:latin typeface="Source Sans Pro"/>
                  <a:ea typeface="Source Sans Pro"/>
                  <a:cs typeface="Source Sans Pro"/>
                  <a:sym typeface="Source Sans Pro"/>
                </a:rPr>
                <a:t>į</a:t>
              </a:r>
              <a:r>
                <a:rPr lang="en-US" sz="3600" strike="noStrike" u="none">
                  <a:solidFill>
                    <a:srgbClr val="FFFFFF"/>
                  </a:solidFill>
                  <a:latin typeface="Source Sans Pro"/>
                  <a:ea typeface="Source Sans Pro"/>
                  <a:cs typeface="Source Sans Pro"/>
                  <a:sym typeface="Source Sans Pro"/>
                </a:rPr>
                <a:t> o</a:t>
              </a:r>
              <a:r>
                <a:rPr lang="en-US" sz="3600" strike="noStrike" u="none">
                  <a:solidFill>
                    <a:srgbClr val="FFFFFF"/>
                  </a:solidFill>
                  <a:latin typeface="Source Sans Pro"/>
                  <a:ea typeface="Source Sans Pro"/>
                  <a:cs typeface="Source Sans Pro"/>
                  <a:sym typeface="Source Sans Pro"/>
                </a:rPr>
                <a:t>bj</a:t>
              </a:r>
              <a:r>
                <a:rPr lang="en-US" sz="3600" strike="noStrike" u="none">
                  <a:solidFill>
                    <a:srgbClr val="FFFFFF"/>
                  </a:solidFill>
                  <a:latin typeface="Source Sans Pro"/>
                  <a:ea typeface="Source Sans Pro"/>
                  <a:cs typeface="Source Sans Pro"/>
                  <a:sym typeface="Source Sans Pro"/>
                </a:rPr>
                <a:t>ek</a:t>
              </a:r>
              <a:r>
                <a:rPr lang="en-US" sz="3600" strike="noStrike" u="none">
                  <a:solidFill>
                    <a:srgbClr val="FFFFFF"/>
                  </a:solidFill>
                  <a:latin typeface="Source Sans Pro"/>
                  <a:ea typeface="Source Sans Pro"/>
                  <a:cs typeface="Source Sans Pro"/>
                  <a:sym typeface="Source Sans Pro"/>
                </a:rPr>
                <a:t>tą</a:t>
              </a:r>
              <a:r>
                <a:rPr lang="en-US" sz="3600" strike="noStrike" u="none">
                  <a:solidFill>
                    <a:srgbClr val="FFFFFF"/>
                  </a:solidFill>
                  <a:latin typeface="Source Sans Pro"/>
                  <a:ea typeface="Source Sans Pro"/>
                  <a:cs typeface="Source Sans Pro"/>
                  <a:sym typeface="Source Sans Pro"/>
                </a:rPr>
                <a:t>.</a:t>
              </a:r>
            </a:p>
          </p:txBody>
        </p:sp>
      </p:grpSp>
      <p:sp>
        <p:nvSpPr>
          <p:cNvPr name="Freeform 9" id="9" descr="Kelios pilkos kvadratinės figūros  Aprašymas automatiškai sugeneruotas su vidutiniu patikimumu"/>
          <p:cNvSpPr/>
          <p:nvPr/>
        </p:nvSpPr>
        <p:spPr>
          <a:xfrm flipH="false" flipV="false" rot="0">
            <a:off x="6140834" y="6117888"/>
            <a:ext cx="10241280" cy="3279067"/>
          </a:xfrm>
          <a:custGeom>
            <a:avLst/>
            <a:gdLst/>
            <a:ahLst/>
            <a:cxnLst/>
            <a:rect r="r" b="b" t="t" l="l"/>
            <a:pathLst>
              <a:path h="3279067" w="10241280">
                <a:moveTo>
                  <a:pt x="0" y="0"/>
                </a:moveTo>
                <a:lnTo>
                  <a:pt x="10241280" y="0"/>
                </a:lnTo>
                <a:lnTo>
                  <a:pt x="10241280" y="3279067"/>
                </a:lnTo>
                <a:lnTo>
                  <a:pt x="0" y="3279067"/>
                </a:lnTo>
                <a:lnTo>
                  <a:pt x="0" y="0"/>
                </a:lnTo>
                <a:close/>
              </a:path>
            </a:pathLst>
          </a:custGeom>
          <a:blipFill>
            <a:blip r:embed="rId6"/>
            <a:stretch>
              <a:fillRect l="-25455" t="-108951" r="-23355" b="-100895"/>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Stereolitografija (SLA)</a:t>
            </a:r>
          </a:p>
        </p:txBody>
      </p:sp>
      <p:sp>
        <p:nvSpPr>
          <p:cNvPr name="Freeform 6" id="6" descr="Stambus planas su mašina  Aprašymas generuojamas automatiškai"/>
          <p:cNvSpPr/>
          <p:nvPr/>
        </p:nvSpPr>
        <p:spPr>
          <a:xfrm flipH="false" flipV="false" rot="0">
            <a:off x="9978228" y="5615492"/>
            <a:ext cx="7255516" cy="4081234"/>
          </a:xfrm>
          <a:custGeom>
            <a:avLst/>
            <a:gdLst/>
            <a:ahLst/>
            <a:cxnLst/>
            <a:rect r="r" b="b" t="t" l="l"/>
            <a:pathLst>
              <a:path h="4081234" w="7255516">
                <a:moveTo>
                  <a:pt x="0" y="0"/>
                </a:moveTo>
                <a:lnTo>
                  <a:pt x="7255516" y="0"/>
                </a:lnTo>
                <a:lnTo>
                  <a:pt x="7255516" y="4081234"/>
                </a:lnTo>
                <a:lnTo>
                  <a:pt x="0" y="4081234"/>
                </a:lnTo>
                <a:lnTo>
                  <a:pt x="0" y="0"/>
                </a:lnTo>
                <a:close/>
              </a:path>
            </a:pathLst>
          </a:custGeom>
          <a:blipFill>
            <a:blip r:embed="rId6"/>
            <a:stretch>
              <a:fillRect l="0" t="0" r="0" b="0"/>
            </a:stretch>
          </a:blipFill>
        </p:spPr>
      </p:sp>
      <p:grpSp>
        <p:nvGrpSpPr>
          <p:cNvPr name="Group 7" id="7"/>
          <p:cNvGrpSpPr/>
          <p:nvPr/>
        </p:nvGrpSpPr>
        <p:grpSpPr>
          <a:xfrm rot="0">
            <a:off x="1823847" y="2931562"/>
            <a:ext cx="14972605" cy="1776908"/>
            <a:chOff x="0" y="0"/>
            <a:chExt cx="19963473" cy="2369210"/>
          </a:xfrm>
        </p:grpSpPr>
        <p:sp>
          <p:nvSpPr>
            <p:cNvPr name="Freeform 8" id="8"/>
            <p:cNvSpPr/>
            <p:nvPr/>
          </p:nvSpPr>
          <p:spPr>
            <a:xfrm flipH="false" flipV="false" rot="0">
              <a:off x="0" y="0"/>
              <a:ext cx="19963467" cy="2369213"/>
            </a:xfrm>
            <a:custGeom>
              <a:avLst/>
              <a:gdLst/>
              <a:ahLst/>
              <a:cxnLst/>
              <a:rect r="r" b="b" t="t" l="l"/>
              <a:pathLst>
                <a:path h="2369213" w="19963467">
                  <a:moveTo>
                    <a:pt x="0" y="0"/>
                  </a:moveTo>
                  <a:lnTo>
                    <a:pt x="19963467" y="0"/>
                  </a:lnTo>
                  <a:lnTo>
                    <a:pt x="19963467" y="2369213"/>
                  </a:lnTo>
                  <a:lnTo>
                    <a:pt x="0" y="2369213"/>
                  </a:lnTo>
                  <a:close/>
                </a:path>
              </a:pathLst>
            </a:custGeom>
            <a:solidFill>
              <a:srgbClr val="000000">
                <a:alpha val="0"/>
              </a:srgbClr>
            </a:solidFill>
            <a:ln w="12700">
              <a:solidFill>
                <a:srgbClr val="000000"/>
              </a:solidFill>
            </a:ln>
          </p:spPr>
        </p:sp>
        <p:sp>
          <p:nvSpPr>
            <p:cNvPr name="TextBox 9" id="9"/>
            <p:cNvSpPr txBox="true"/>
            <p:nvPr/>
          </p:nvSpPr>
          <p:spPr>
            <a:xfrm>
              <a:off x="0" y="-9525"/>
              <a:ext cx="19963473" cy="2378735"/>
            </a:xfrm>
            <a:prstGeom prst="rect">
              <a:avLst/>
            </a:prstGeom>
          </p:spPr>
          <p:txBody>
            <a:bodyPr anchor="ctr" rtlCol="false" tIns="0" lIns="0" bIns="0" rIns="0"/>
            <a:lstStyle/>
            <a:p>
              <a:pPr algn="just" marL="0" indent="0" lvl="0">
                <a:lnSpc>
                  <a:spcPts val="4320"/>
                </a:lnSpc>
                <a:spcBef>
                  <a:spcPct val="0"/>
                </a:spcBef>
              </a:pPr>
              <a:r>
                <a:rPr lang="en-US" sz="3600">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LA</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a:t>
              </a:r>
              <a:r>
                <a:rPr lang="en-US" sz="3600" strike="noStrike" u="none">
                  <a:solidFill>
                    <a:srgbClr val="FFFFFF"/>
                  </a:solidFill>
                  <a:latin typeface="Source Sans Pro"/>
                  <a:ea typeface="Source Sans Pro"/>
                  <a:cs typeface="Source Sans Pro"/>
                  <a:sym typeface="Source Sans Pro"/>
                </a:rPr>
                <a:t> tai 3D spausdinimo te</a:t>
              </a:r>
              <a:r>
                <a:rPr lang="en-US" sz="3600" strike="noStrike" u="none">
                  <a:solidFill>
                    <a:srgbClr val="FFFFFF"/>
                  </a:solidFill>
                  <a:latin typeface="Source Sans Pro"/>
                  <a:ea typeface="Source Sans Pro"/>
                  <a:cs typeface="Source Sans Pro"/>
                  <a:sym typeface="Source Sans Pro"/>
                </a:rPr>
                <a:t>chnolog</a:t>
              </a:r>
              <a:r>
                <a:rPr lang="en-US" sz="3600" strike="noStrike" u="none">
                  <a:solidFill>
                    <a:srgbClr val="FFFFFF"/>
                  </a:solidFill>
                  <a:latin typeface="Source Sans Pro"/>
                  <a:ea typeface="Source Sans Pro"/>
                  <a:cs typeface="Source Sans Pro"/>
                  <a:sym typeface="Source Sans Pro"/>
                </a:rPr>
                <a:t>ija</a:t>
              </a:r>
              <a:r>
                <a:rPr lang="en-US" sz="3600" strike="noStrike" u="none">
                  <a:solidFill>
                    <a:srgbClr val="FFFFFF"/>
                  </a:solidFill>
                  <a:latin typeface="Source Sans Pro"/>
                  <a:ea typeface="Source Sans Pro"/>
                  <a:cs typeface="Source Sans Pro"/>
                  <a:sym typeface="Source Sans Pro"/>
                </a:rPr>
                <a:t>,</a:t>
              </a:r>
              <a:r>
                <a:rPr lang="en-US" sz="3600" strike="noStrike" u="none">
                  <a:solidFill>
                    <a:srgbClr val="FFFFFF"/>
                  </a:solidFill>
                  <a:latin typeface="Source Sans Pro"/>
                  <a:ea typeface="Source Sans Pro"/>
                  <a:cs typeface="Source Sans Pro"/>
                  <a:sym typeface="Source Sans Pro"/>
                </a:rPr>
                <a:t> kai </a:t>
              </a:r>
              <a:r>
                <a:rPr lang="en-US" sz="3600" strike="noStrike" u="none">
                  <a:solidFill>
                    <a:srgbClr val="FFFFFF"/>
                  </a:solidFill>
                  <a:latin typeface="Source Sans Pro"/>
                  <a:ea typeface="Source Sans Pro"/>
                  <a:cs typeface="Source Sans Pro"/>
                  <a:sym typeface="Source Sans Pro"/>
                </a:rPr>
                <a:t>o</a:t>
              </a:r>
              <a:r>
                <a:rPr lang="en-US" sz="3600" strike="noStrike" u="none">
                  <a:solidFill>
                    <a:srgbClr val="FFFFFF"/>
                  </a:solidFill>
                  <a:latin typeface="Source Sans Pro"/>
                  <a:ea typeface="Source Sans Pro"/>
                  <a:cs typeface="Source Sans Pro"/>
                  <a:sym typeface="Source Sans Pro"/>
                </a:rPr>
                <a:t>b</a:t>
              </a:r>
              <a:r>
                <a:rPr lang="en-US" sz="3600" strike="noStrike" u="none">
                  <a:solidFill>
                    <a:srgbClr val="FFFFFF"/>
                  </a:solidFill>
                  <a:latin typeface="Source Sans Pro"/>
                  <a:ea typeface="Source Sans Pro"/>
                  <a:cs typeface="Source Sans Pro"/>
                  <a:sym typeface="Source Sans Pro"/>
                </a:rPr>
                <a:t>j</a:t>
              </a:r>
              <a:r>
                <a:rPr lang="en-US" sz="3600" strike="noStrike" u="none">
                  <a:solidFill>
                    <a:srgbClr val="FFFFFF"/>
                  </a:solidFill>
                  <a:latin typeface="Source Sans Pro"/>
                  <a:ea typeface="Source Sans Pro"/>
                  <a:cs typeface="Source Sans Pro"/>
                  <a:sym typeface="Source Sans Pro"/>
                </a:rPr>
                <a:t>ek</a:t>
              </a:r>
              <a:r>
                <a:rPr lang="en-US" sz="3600" strike="noStrike" u="none">
                  <a:solidFill>
                    <a:srgbClr val="FFFFFF"/>
                  </a:solidFill>
                  <a:latin typeface="Source Sans Pro"/>
                  <a:ea typeface="Source Sans Pro"/>
                  <a:cs typeface="Source Sans Pro"/>
                  <a:sym typeface="Source Sans Pro"/>
                </a:rPr>
                <a:t>t</a:t>
              </a:r>
              <a:r>
                <a:rPr lang="en-US" sz="3600" strike="noStrike" u="none">
                  <a:solidFill>
                    <a:srgbClr val="FFFFFF"/>
                  </a:solidFill>
                  <a:latin typeface="Source Sans Pro"/>
                  <a:ea typeface="Source Sans Pro"/>
                  <a:cs typeface="Source Sans Pro"/>
                  <a:sym typeface="Source Sans Pro"/>
                </a:rPr>
                <a:t>as </a:t>
              </a:r>
              <a:r>
                <a:rPr lang="en-US" sz="3600" strike="noStrike" u="none">
                  <a:solidFill>
                    <a:srgbClr val="FFFFFF"/>
                  </a:solidFill>
                  <a:latin typeface="Source Sans Pro"/>
                  <a:ea typeface="Source Sans Pro"/>
                  <a:cs typeface="Source Sans Pro"/>
                  <a:sym typeface="Source Sans Pro"/>
                </a:rPr>
                <a:t>fo</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muoj</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m</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 sk</a:t>
              </a:r>
              <a:r>
                <a:rPr lang="en-US" sz="3600" strike="noStrike" u="none">
                  <a:solidFill>
                    <a:srgbClr val="FFFFFF"/>
                  </a:solidFill>
                  <a:latin typeface="Source Sans Pro"/>
                  <a:ea typeface="Source Sans Pro"/>
                  <a:cs typeface="Source Sans Pro"/>
                  <a:sym typeface="Source Sans Pro"/>
                </a:rPr>
                <a:t>ys</a:t>
              </a:r>
              <a:r>
                <a:rPr lang="en-US" sz="3600" strike="noStrike" u="none">
                  <a:solidFill>
                    <a:srgbClr val="FFFFFF"/>
                  </a:solidFill>
                  <a:latin typeface="Source Sans Pro"/>
                  <a:ea typeface="Source Sans Pro"/>
                  <a:cs typeface="Source Sans Pro"/>
                  <a:sym typeface="Source Sans Pro"/>
                </a:rPr>
                <a:t>tą </a:t>
              </a:r>
              <a:r>
                <a:rPr lang="en-US" sz="3600" strike="noStrike" u="none">
                  <a:solidFill>
                    <a:srgbClr val="FFFFFF"/>
                  </a:solidFill>
                  <a:latin typeface="Source Sans Pro"/>
                  <a:ea typeface="Source Sans Pro"/>
                  <a:cs typeface="Source Sans Pro"/>
                  <a:sym typeface="Source Sans Pro"/>
                </a:rPr>
                <a:t>foto</a:t>
              </a:r>
              <a:r>
                <a:rPr lang="en-US" sz="3600" strike="noStrike" u="none">
                  <a:solidFill>
                    <a:srgbClr val="FFFFFF"/>
                  </a:solidFill>
                  <a:latin typeface="Source Sans Pro"/>
                  <a:ea typeface="Source Sans Pro"/>
                  <a:cs typeface="Source Sans Pro"/>
                  <a:sym typeface="Source Sans Pro"/>
                </a:rPr>
                <a:t>polimeri</a:t>
              </a:r>
              <a:r>
                <a:rPr lang="en-US" sz="3600" strike="noStrike" u="none">
                  <a:solidFill>
                    <a:srgbClr val="FFFFFF"/>
                  </a:solidFill>
                  <a:latin typeface="Source Sans Pro"/>
                  <a:ea typeface="Source Sans Pro"/>
                  <a:cs typeface="Source Sans Pro"/>
                  <a:sym typeface="Source Sans Pro"/>
                </a:rPr>
                <a:t>nę</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dervą</a:t>
              </a:r>
              <a:r>
                <a:rPr lang="en-US" sz="3600" strike="noStrike" u="none">
                  <a:solidFill>
                    <a:srgbClr val="FFFFFF"/>
                  </a:solidFill>
                  <a:latin typeface="Source Sans Pro"/>
                  <a:ea typeface="Source Sans Pro"/>
                  <a:cs typeface="Source Sans Pro"/>
                  <a:sym typeface="Source Sans Pro"/>
                </a:rPr>
                <a:t> kietin</a:t>
              </a:r>
              <a:r>
                <a:rPr lang="en-US" sz="3600" strike="noStrike" u="none">
                  <a:solidFill>
                    <a:srgbClr val="FFFFFF"/>
                  </a:solidFill>
                  <a:latin typeface="Source Sans Pro"/>
                  <a:ea typeface="Source Sans Pro"/>
                  <a:cs typeface="Source Sans Pro"/>
                  <a:sym typeface="Source Sans Pro"/>
                </a:rPr>
                <a:t>an</a:t>
              </a:r>
              <a:r>
                <a:rPr lang="en-US" sz="3600" strike="noStrike" u="none">
                  <a:solidFill>
                    <a:srgbClr val="FFFFFF"/>
                  </a:solidFill>
                  <a:latin typeface="Source Sans Pro"/>
                  <a:ea typeface="Source Sans Pro"/>
                  <a:cs typeface="Source Sans Pro"/>
                  <a:sym typeface="Source Sans Pro"/>
                </a:rPr>
                <a:t>t UV </a:t>
              </a:r>
              <a:r>
                <a:rPr lang="en-US" sz="3600" strike="noStrike" u="none">
                  <a:solidFill>
                    <a:srgbClr val="FFFFFF"/>
                  </a:solidFill>
                  <a:latin typeface="Source Sans Pro"/>
                  <a:ea typeface="Source Sans Pro"/>
                  <a:cs typeface="Source Sans Pro"/>
                  <a:sym typeface="Source Sans Pro"/>
                </a:rPr>
                <a:t>lazeriu arba </a:t>
              </a:r>
              <a:r>
                <a:rPr lang="en-US" sz="3600" strike="noStrike" u="none">
                  <a:solidFill>
                    <a:srgbClr val="FFFFFF"/>
                  </a:solidFill>
                  <a:latin typeface="Source Sans Pro"/>
                  <a:ea typeface="Source Sans Pro"/>
                  <a:cs typeface="Source Sans Pro"/>
                  <a:sym typeface="Source Sans Pro"/>
                </a:rPr>
                <a:t>šviesa</a:t>
              </a:r>
              <a:r>
                <a:rPr lang="en-US" sz="3600" strike="noStrike" u="none">
                  <a:solidFill>
                    <a:srgbClr val="FFFFFF"/>
                  </a:solidFill>
                  <a:latin typeface="Source Sans Pro"/>
                  <a:ea typeface="Source Sans Pro"/>
                  <a:cs typeface="Source Sans Pro"/>
                  <a:sym typeface="Source Sans Pro"/>
                </a:rPr>
                <a:t>.</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K</a:t>
              </a:r>
              <a:r>
                <a:rPr lang="en-US" sz="3600" strike="noStrike" u="none">
                  <a:solidFill>
                    <a:srgbClr val="FFFFFF"/>
                  </a:solidFill>
                  <a:latin typeface="Source Sans Pro"/>
                  <a:ea typeface="Source Sans Pro"/>
                  <a:cs typeface="Source Sans Pro"/>
                  <a:sym typeface="Source Sans Pro"/>
                </a:rPr>
                <a:t>ie</a:t>
              </a:r>
              <a:r>
                <a:rPr lang="en-US" sz="3600" strike="noStrike" u="none">
                  <a:solidFill>
                    <a:srgbClr val="FFFFFF"/>
                  </a:solidFill>
                  <a:latin typeface="Source Sans Pro"/>
                  <a:ea typeface="Source Sans Pro"/>
                  <a:cs typeface="Source Sans Pro"/>
                  <a:sym typeface="Source Sans Pro"/>
                </a:rPr>
                <a:t>kv</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e</a:t>
              </a:r>
              <a:r>
                <a:rPr lang="en-US" sz="3600" strike="noStrike" u="none">
                  <a:solidFill>
                    <a:srgbClr val="FFFFFF"/>
                  </a:solidFill>
                  <a:latin typeface="Source Sans Pro"/>
                  <a:ea typeface="Source Sans Pro"/>
                  <a:cs typeface="Source Sans Pro"/>
                  <a:sym typeface="Source Sans Pro"/>
                </a:rPr>
                <a:t>na</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 sluoksnis suk</a:t>
              </a:r>
              <a:r>
                <a:rPr lang="en-US" sz="3600" strike="noStrike" u="none">
                  <a:solidFill>
                    <a:srgbClr val="FFFFFF"/>
                  </a:solidFill>
                  <a:latin typeface="Source Sans Pro"/>
                  <a:ea typeface="Source Sans Pro"/>
                  <a:cs typeface="Source Sans Pro"/>
                  <a:sym typeface="Source Sans Pro"/>
                </a:rPr>
                <a:t>ieti</a:t>
              </a:r>
              <a:r>
                <a:rPr lang="en-US" sz="3600" strike="noStrike" u="none">
                  <a:solidFill>
                    <a:srgbClr val="FFFFFF"/>
                  </a:solidFill>
                  <a:latin typeface="Source Sans Pro"/>
                  <a:ea typeface="Source Sans Pro"/>
                  <a:cs typeface="Source Sans Pro"/>
                  <a:sym typeface="Source Sans Pro"/>
                </a:rPr>
                <a:t>n</a:t>
              </a:r>
              <a:r>
                <a:rPr lang="en-US" sz="3600" strike="noStrike" u="none">
                  <a:solidFill>
                    <a:srgbClr val="FFFFFF"/>
                  </a:solidFill>
                  <a:latin typeface="Source Sans Pro"/>
                  <a:ea typeface="Source Sans Pro"/>
                  <a:cs typeface="Source Sans Pro"/>
                  <a:sym typeface="Source Sans Pro"/>
                </a:rPr>
                <a:t>amas laba</a:t>
              </a:r>
              <a:r>
                <a:rPr lang="en-US" sz="3600" strike="noStrike" u="none">
                  <a:solidFill>
                    <a:srgbClr val="FFFFFF"/>
                  </a:solidFill>
                  <a:latin typeface="Source Sans Pro"/>
                  <a:ea typeface="Source Sans Pro"/>
                  <a:cs typeface="Source Sans Pro"/>
                  <a:sym typeface="Source Sans Pro"/>
                </a:rPr>
                <a:t>i </a:t>
              </a:r>
              <a:r>
                <a:rPr lang="en-US" sz="3600" strike="noStrike" u="none">
                  <a:solidFill>
                    <a:srgbClr val="FFFFFF"/>
                  </a:solidFill>
                  <a:latin typeface="Source Sans Pro"/>
                  <a:ea typeface="Source Sans Pro"/>
                  <a:cs typeface="Source Sans Pro"/>
                  <a:sym typeface="Source Sans Pro"/>
                </a:rPr>
                <a:t>ti</a:t>
              </a:r>
              <a:r>
                <a:rPr lang="en-US" sz="3600" strike="noStrike" u="none">
                  <a:solidFill>
                    <a:srgbClr val="FFFFFF"/>
                  </a:solidFill>
                  <a:latin typeface="Source Sans Pro"/>
                  <a:ea typeface="Source Sans Pro"/>
                  <a:cs typeface="Source Sans Pro"/>
                  <a:sym typeface="Source Sans Pro"/>
                </a:rPr>
                <a:t>k</a:t>
              </a:r>
              <a:r>
                <a:rPr lang="en-US" sz="3600" strike="noStrike" u="none">
                  <a:solidFill>
                    <a:srgbClr val="FFFFFF"/>
                  </a:solidFill>
                  <a:latin typeface="Source Sans Pro"/>
                  <a:ea typeface="Source Sans Pro"/>
                  <a:cs typeface="Source Sans Pro"/>
                  <a:sym typeface="Source Sans Pro"/>
                </a:rPr>
                <a:t>sliai, t</a:t>
              </a:r>
              <a:r>
                <a:rPr lang="en-US" sz="3600" strike="noStrike" u="none">
                  <a:solidFill>
                    <a:srgbClr val="FFFFFF"/>
                  </a:solidFill>
                  <a:latin typeface="Source Sans Pro"/>
                  <a:ea typeface="Source Sans Pro"/>
                  <a:cs typeface="Source Sans Pro"/>
                  <a:sym typeface="Source Sans Pro"/>
                </a:rPr>
                <a:t>o</a:t>
              </a:r>
              <a:r>
                <a:rPr lang="en-US" sz="3600" strike="noStrike" u="none">
                  <a:solidFill>
                    <a:srgbClr val="FFFFFF"/>
                  </a:solidFill>
                  <a:latin typeface="Source Sans Pro"/>
                  <a:ea typeface="Source Sans Pro"/>
                  <a:cs typeface="Source Sans Pro"/>
                  <a:sym typeface="Source Sans Pro"/>
                </a:rPr>
                <a:t>dė</a:t>
              </a:r>
              <a:r>
                <a:rPr lang="en-US" sz="3600" strike="noStrike" u="none">
                  <a:solidFill>
                    <a:srgbClr val="FFFFFF"/>
                  </a:solidFill>
                  <a:latin typeface="Source Sans Pro"/>
                  <a:ea typeface="Source Sans Pro"/>
                  <a:cs typeface="Source Sans Pro"/>
                  <a:sym typeface="Source Sans Pro"/>
                </a:rPr>
                <a:t>l gau</a:t>
              </a:r>
              <a:r>
                <a:rPr lang="en-US" sz="3600" strike="noStrike" u="none">
                  <a:solidFill>
                    <a:srgbClr val="FFFFFF"/>
                  </a:solidFill>
                  <a:latin typeface="Source Sans Pro"/>
                  <a:ea typeface="Source Sans Pro"/>
                  <a:cs typeface="Source Sans Pro"/>
                  <a:sym typeface="Source Sans Pro"/>
                </a:rPr>
                <a:t>nami i</a:t>
              </a:r>
              <a:r>
                <a:rPr lang="en-US" sz="3600" strike="noStrike" u="none">
                  <a:solidFill>
                    <a:srgbClr val="FFFFFF"/>
                  </a:solidFill>
                  <a:latin typeface="Source Sans Pro"/>
                  <a:ea typeface="Source Sans Pro"/>
                  <a:cs typeface="Source Sans Pro"/>
                  <a:sym typeface="Source Sans Pro"/>
                </a:rPr>
                <a:t>tin</a:t>
              </a:r>
              <a:r>
                <a:rPr lang="en-US" sz="3600" strike="noStrike" u="none">
                  <a:solidFill>
                    <a:srgbClr val="FFFFFF"/>
                  </a:solidFill>
                  <a:latin typeface="Source Sans Pro"/>
                  <a:ea typeface="Source Sans Pro"/>
                  <a:cs typeface="Source Sans Pro"/>
                  <a:sym typeface="Source Sans Pro"/>
                </a:rPr>
                <a:t> detalūs </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r lygū</a:t>
              </a:r>
              <a:r>
                <a:rPr lang="en-US" sz="3600" strike="noStrike" u="none">
                  <a:solidFill>
                    <a:srgbClr val="FFFFFF"/>
                  </a:solidFill>
                  <a:latin typeface="Source Sans Pro"/>
                  <a:ea typeface="Source Sans Pro"/>
                  <a:cs typeface="Source Sans Pro"/>
                  <a:sym typeface="Source Sans Pro"/>
                </a:rPr>
                <a:t>s objektai.</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749123" y="4035638"/>
            <a:ext cx="15225151" cy="180022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Kodėl mokyklos dažniausiai naudoja FDM spausdinimą, o ne SLA?</a:t>
            </a:r>
          </a:p>
          <a:p>
            <a:pPr algn="ctr" marL="0" indent="0" lvl="0">
              <a:lnSpc>
                <a:spcPts val="4799"/>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grpSp>
        <p:nvGrpSpPr>
          <p:cNvPr name="Group 5" id="5"/>
          <p:cNvGrpSpPr/>
          <p:nvPr/>
        </p:nvGrpSpPr>
        <p:grpSpPr>
          <a:xfrm rot="0">
            <a:off x="6540903" y="1976590"/>
            <a:ext cx="5206203" cy="1279588"/>
            <a:chOff x="0" y="0"/>
            <a:chExt cx="6941604" cy="1706118"/>
          </a:xfrm>
        </p:grpSpPr>
        <p:sp>
          <p:nvSpPr>
            <p:cNvPr name="Freeform 6" id="6"/>
            <p:cNvSpPr/>
            <p:nvPr/>
          </p:nvSpPr>
          <p:spPr>
            <a:xfrm flipH="false" flipV="false" rot="0">
              <a:off x="50800" y="50800"/>
              <a:ext cx="6839966" cy="1604518"/>
            </a:xfrm>
            <a:custGeom>
              <a:avLst/>
              <a:gdLst/>
              <a:ahLst/>
              <a:cxnLst/>
              <a:rect r="r" b="b" t="t" l="l"/>
              <a:pathLst>
                <a:path h="1604518" w="6839966">
                  <a:moveTo>
                    <a:pt x="0" y="0"/>
                  </a:moveTo>
                  <a:lnTo>
                    <a:pt x="6839966" y="0"/>
                  </a:lnTo>
                  <a:lnTo>
                    <a:pt x="6839966" y="1604518"/>
                  </a:lnTo>
                  <a:lnTo>
                    <a:pt x="0" y="1604518"/>
                  </a:lnTo>
                  <a:close/>
                </a:path>
              </a:pathLst>
            </a:custGeom>
            <a:solidFill>
              <a:srgbClr val="3DE3B3"/>
            </a:solidFill>
            <a:ln w="12700">
              <a:solidFill>
                <a:srgbClr val="000000"/>
              </a:solidFill>
            </a:ln>
          </p:spPr>
        </p:sp>
        <p:sp>
          <p:nvSpPr>
            <p:cNvPr name="Freeform 7" id="7"/>
            <p:cNvSpPr/>
            <p:nvPr/>
          </p:nvSpPr>
          <p:spPr>
            <a:xfrm flipH="false" flipV="false" rot="0">
              <a:off x="0" y="0"/>
              <a:ext cx="6941566" cy="1706118"/>
            </a:xfrm>
            <a:custGeom>
              <a:avLst/>
              <a:gdLst/>
              <a:ahLst/>
              <a:cxnLst/>
              <a:rect r="r" b="b" t="t" l="l"/>
              <a:pathLst>
                <a:path h="1706118" w="6941566">
                  <a:moveTo>
                    <a:pt x="50800" y="0"/>
                  </a:moveTo>
                  <a:lnTo>
                    <a:pt x="6890766" y="0"/>
                  </a:lnTo>
                  <a:cubicBezTo>
                    <a:pt x="6918833" y="0"/>
                    <a:pt x="6941566" y="22733"/>
                    <a:pt x="6941566" y="50800"/>
                  </a:cubicBezTo>
                  <a:lnTo>
                    <a:pt x="6941566" y="1655318"/>
                  </a:lnTo>
                  <a:cubicBezTo>
                    <a:pt x="6941566" y="1683385"/>
                    <a:pt x="6918833" y="1706118"/>
                    <a:pt x="6890766" y="1706118"/>
                  </a:cubicBezTo>
                  <a:lnTo>
                    <a:pt x="50800" y="1706118"/>
                  </a:lnTo>
                  <a:cubicBezTo>
                    <a:pt x="22733" y="1706118"/>
                    <a:pt x="0" y="1683385"/>
                    <a:pt x="0" y="1655318"/>
                  </a:cubicBezTo>
                  <a:lnTo>
                    <a:pt x="0" y="50800"/>
                  </a:lnTo>
                  <a:cubicBezTo>
                    <a:pt x="0" y="22733"/>
                    <a:pt x="22733" y="0"/>
                    <a:pt x="50800" y="0"/>
                  </a:cubicBezTo>
                  <a:moveTo>
                    <a:pt x="50800" y="101600"/>
                  </a:moveTo>
                  <a:lnTo>
                    <a:pt x="50800" y="50800"/>
                  </a:lnTo>
                  <a:lnTo>
                    <a:pt x="101600" y="50800"/>
                  </a:lnTo>
                  <a:lnTo>
                    <a:pt x="101600" y="1655318"/>
                  </a:lnTo>
                  <a:lnTo>
                    <a:pt x="50800" y="1655318"/>
                  </a:lnTo>
                  <a:lnTo>
                    <a:pt x="50800" y="1604518"/>
                  </a:lnTo>
                  <a:lnTo>
                    <a:pt x="6890766" y="1604518"/>
                  </a:lnTo>
                  <a:lnTo>
                    <a:pt x="6890766" y="1655318"/>
                  </a:lnTo>
                  <a:lnTo>
                    <a:pt x="6839966" y="1655318"/>
                  </a:lnTo>
                  <a:lnTo>
                    <a:pt x="6839966" y="50800"/>
                  </a:lnTo>
                  <a:lnTo>
                    <a:pt x="6890766" y="50800"/>
                  </a:lnTo>
                  <a:lnTo>
                    <a:pt x="6890766" y="101600"/>
                  </a:lnTo>
                  <a:lnTo>
                    <a:pt x="50800" y="101600"/>
                  </a:lnTo>
                  <a:close/>
                </a:path>
              </a:pathLst>
            </a:custGeom>
            <a:solidFill>
              <a:srgbClr val="000000"/>
            </a:solidFill>
            <a:ln w="12700">
              <a:solidFill>
                <a:srgbClr val="000000"/>
              </a:solidFill>
            </a:ln>
          </p:spPr>
        </p:sp>
      </p:grpSp>
      <p:grpSp>
        <p:nvGrpSpPr>
          <p:cNvPr name="Group 8" id="8"/>
          <p:cNvGrpSpPr/>
          <p:nvPr/>
        </p:nvGrpSpPr>
        <p:grpSpPr>
          <a:xfrm rot="0">
            <a:off x="6540903" y="1976590"/>
            <a:ext cx="5206203" cy="1279588"/>
            <a:chOff x="0" y="0"/>
            <a:chExt cx="6941604" cy="1706117"/>
          </a:xfrm>
        </p:grpSpPr>
        <p:sp>
          <p:nvSpPr>
            <p:cNvPr name="Freeform 9" id="9"/>
            <p:cNvSpPr/>
            <p:nvPr/>
          </p:nvSpPr>
          <p:spPr>
            <a:xfrm flipH="false" flipV="false" rot="0">
              <a:off x="0" y="0"/>
              <a:ext cx="6941600" cy="1706117"/>
            </a:xfrm>
            <a:custGeom>
              <a:avLst/>
              <a:gdLst/>
              <a:ahLst/>
              <a:cxnLst/>
              <a:rect r="r" b="b" t="t" l="l"/>
              <a:pathLst>
                <a:path h="1706117" w="6941600">
                  <a:moveTo>
                    <a:pt x="0" y="0"/>
                  </a:moveTo>
                  <a:lnTo>
                    <a:pt x="6941600" y="0"/>
                  </a:lnTo>
                  <a:lnTo>
                    <a:pt x="6941600" y="1706117"/>
                  </a:lnTo>
                  <a:lnTo>
                    <a:pt x="0" y="1706117"/>
                  </a:lnTo>
                  <a:close/>
                </a:path>
              </a:pathLst>
            </a:custGeom>
            <a:solidFill>
              <a:srgbClr val="000000">
                <a:alpha val="0"/>
              </a:srgbClr>
            </a:solidFill>
            <a:ln w="12700">
              <a:solidFill>
                <a:srgbClr val="000000"/>
              </a:solidFill>
            </a:ln>
          </p:spPr>
        </p:sp>
        <p:sp>
          <p:nvSpPr>
            <p:cNvPr name="TextBox 10" id="10"/>
            <p:cNvSpPr txBox="true"/>
            <p:nvPr/>
          </p:nvSpPr>
          <p:spPr>
            <a:xfrm>
              <a:off x="0" y="57150"/>
              <a:ext cx="6941604" cy="1648967"/>
            </a:xfrm>
            <a:prstGeom prst="rect">
              <a:avLst/>
            </a:prstGeom>
          </p:spPr>
          <p:txBody>
            <a:bodyPr anchor="ctr" rtlCol="false" tIns="0" lIns="0" bIns="0" rIns="0"/>
            <a:lstStyle/>
            <a:p>
              <a:pPr algn="ctr" marL="0" indent="0" lvl="0">
                <a:lnSpc>
                  <a:spcPts val="6048"/>
                </a:lnSpc>
                <a:spcBef>
                  <a:spcPct val="0"/>
                </a:spcBef>
              </a:pPr>
              <a:r>
                <a:rPr lang="en-US" b="true" sz="5600" strike="noStrike" u="none">
                  <a:solidFill>
                    <a:srgbClr val="000000"/>
                  </a:solidFill>
                  <a:latin typeface="Exo 2 Bold"/>
                  <a:ea typeface="Exo 2 Bold"/>
                  <a:cs typeface="Exo 2 Bold"/>
                  <a:sym typeface="Exo 2 Bold"/>
                </a:rPr>
                <a:t>Ekonomiška</a:t>
              </a:r>
            </a:p>
          </p:txBody>
        </p:sp>
      </p:grpSp>
      <p:grpSp>
        <p:nvGrpSpPr>
          <p:cNvPr name="Group 11" id="11"/>
          <p:cNvGrpSpPr/>
          <p:nvPr/>
        </p:nvGrpSpPr>
        <p:grpSpPr>
          <a:xfrm rot="0">
            <a:off x="4515898" y="3240148"/>
            <a:ext cx="9256204" cy="1279588"/>
            <a:chOff x="0" y="0"/>
            <a:chExt cx="12341606" cy="1706118"/>
          </a:xfrm>
        </p:grpSpPr>
        <p:sp>
          <p:nvSpPr>
            <p:cNvPr name="Freeform 12" id="12"/>
            <p:cNvSpPr/>
            <p:nvPr/>
          </p:nvSpPr>
          <p:spPr>
            <a:xfrm flipH="false" flipV="false" rot="0">
              <a:off x="50800" y="50800"/>
              <a:ext cx="12240006" cy="1604518"/>
            </a:xfrm>
            <a:custGeom>
              <a:avLst/>
              <a:gdLst/>
              <a:ahLst/>
              <a:cxnLst/>
              <a:rect r="r" b="b" t="t" l="l"/>
              <a:pathLst>
                <a:path h="1604518" w="12240006">
                  <a:moveTo>
                    <a:pt x="0" y="0"/>
                  </a:moveTo>
                  <a:lnTo>
                    <a:pt x="12240006" y="0"/>
                  </a:lnTo>
                  <a:lnTo>
                    <a:pt x="12240006" y="1604518"/>
                  </a:lnTo>
                  <a:lnTo>
                    <a:pt x="0" y="1604518"/>
                  </a:lnTo>
                  <a:close/>
                </a:path>
              </a:pathLst>
            </a:custGeom>
            <a:solidFill>
              <a:srgbClr val="3DE3B3"/>
            </a:solidFill>
            <a:ln w="12700">
              <a:solidFill>
                <a:srgbClr val="000000"/>
              </a:solidFill>
            </a:ln>
          </p:spPr>
        </p:sp>
        <p:sp>
          <p:nvSpPr>
            <p:cNvPr name="Freeform 13" id="13"/>
            <p:cNvSpPr/>
            <p:nvPr/>
          </p:nvSpPr>
          <p:spPr>
            <a:xfrm flipH="false" flipV="false" rot="0">
              <a:off x="0" y="0"/>
              <a:ext cx="12341606" cy="1706118"/>
            </a:xfrm>
            <a:custGeom>
              <a:avLst/>
              <a:gdLst/>
              <a:ahLst/>
              <a:cxnLst/>
              <a:rect r="r" b="b" t="t" l="l"/>
              <a:pathLst>
                <a:path h="1706118" w="12341606">
                  <a:moveTo>
                    <a:pt x="50800" y="0"/>
                  </a:moveTo>
                  <a:lnTo>
                    <a:pt x="12290806" y="0"/>
                  </a:lnTo>
                  <a:cubicBezTo>
                    <a:pt x="12318874" y="0"/>
                    <a:pt x="12341606" y="22733"/>
                    <a:pt x="12341606" y="50800"/>
                  </a:cubicBezTo>
                  <a:lnTo>
                    <a:pt x="12341606" y="1655318"/>
                  </a:lnTo>
                  <a:cubicBezTo>
                    <a:pt x="12341606" y="1683385"/>
                    <a:pt x="12318874" y="1706118"/>
                    <a:pt x="12290806" y="1706118"/>
                  </a:cubicBezTo>
                  <a:lnTo>
                    <a:pt x="50800" y="1706118"/>
                  </a:lnTo>
                  <a:cubicBezTo>
                    <a:pt x="22733" y="1706118"/>
                    <a:pt x="0" y="1683385"/>
                    <a:pt x="0" y="1655318"/>
                  </a:cubicBezTo>
                  <a:lnTo>
                    <a:pt x="0" y="50800"/>
                  </a:lnTo>
                  <a:cubicBezTo>
                    <a:pt x="0" y="22733"/>
                    <a:pt x="22733" y="0"/>
                    <a:pt x="50800" y="0"/>
                  </a:cubicBezTo>
                  <a:moveTo>
                    <a:pt x="50800" y="101600"/>
                  </a:moveTo>
                  <a:lnTo>
                    <a:pt x="50800" y="50800"/>
                  </a:lnTo>
                  <a:lnTo>
                    <a:pt x="101600" y="50800"/>
                  </a:lnTo>
                  <a:lnTo>
                    <a:pt x="101600" y="1655318"/>
                  </a:lnTo>
                  <a:lnTo>
                    <a:pt x="50800" y="1655318"/>
                  </a:lnTo>
                  <a:lnTo>
                    <a:pt x="50800" y="1604518"/>
                  </a:lnTo>
                  <a:lnTo>
                    <a:pt x="12290806" y="1604518"/>
                  </a:lnTo>
                  <a:lnTo>
                    <a:pt x="12290806" y="1655318"/>
                  </a:lnTo>
                  <a:lnTo>
                    <a:pt x="12240006" y="1655318"/>
                  </a:lnTo>
                  <a:lnTo>
                    <a:pt x="12240006" y="50800"/>
                  </a:lnTo>
                  <a:lnTo>
                    <a:pt x="12290806" y="50800"/>
                  </a:lnTo>
                  <a:lnTo>
                    <a:pt x="12290806" y="101600"/>
                  </a:lnTo>
                  <a:lnTo>
                    <a:pt x="50800" y="101600"/>
                  </a:lnTo>
                  <a:close/>
                </a:path>
              </a:pathLst>
            </a:custGeom>
            <a:solidFill>
              <a:srgbClr val="000000"/>
            </a:solidFill>
            <a:ln w="12700">
              <a:solidFill>
                <a:srgbClr val="000000"/>
              </a:solidFill>
            </a:ln>
          </p:spPr>
        </p:sp>
      </p:grpSp>
      <p:grpSp>
        <p:nvGrpSpPr>
          <p:cNvPr name="Group 14" id="14"/>
          <p:cNvGrpSpPr/>
          <p:nvPr/>
        </p:nvGrpSpPr>
        <p:grpSpPr>
          <a:xfrm rot="0">
            <a:off x="4515898" y="3240148"/>
            <a:ext cx="9256204" cy="1279588"/>
            <a:chOff x="0" y="0"/>
            <a:chExt cx="12341606" cy="1706117"/>
          </a:xfrm>
        </p:grpSpPr>
        <p:sp>
          <p:nvSpPr>
            <p:cNvPr name="Freeform 15" id="15"/>
            <p:cNvSpPr/>
            <p:nvPr/>
          </p:nvSpPr>
          <p:spPr>
            <a:xfrm flipH="false" flipV="false" rot="0">
              <a:off x="0" y="0"/>
              <a:ext cx="12341600" cy="1706117"/>
            </a:xfrm>
            <a:custGeom>
              <a:avLst/>
              <a:gdLst/>
              <a:ahLst/>
              <a:cxnLst/>
              <a:rect r="r" b="b" t="t" l="l"/>
              <a:pathLst>
                <a:path h="1706117" w="12341600">
                  <a:moveTo>
                    <a:pt x="0" y="0"/>
                  </a:moveTo>
                  <a:lnTo>
                    <a:pt x="12341600" y="0"/>
                  </a:lnTo>
                  <a:lnTo>
                    <a:pt x="12341600" y="1706117"/>
                  </a:lnTo>
                  <a:lnTo>
                    <a:pt x="0" y="1706117"/>
                  </a:lnTo>
                  <a:close/>
                </a:path>
              </a:pathLst>
            </a:custGeom>
            <a:solidFill>
              <a:srgbClr val="000000">
                <a:alpha val="0"/>
              </a:srgbClr>
            </a:solidFill>
            <a:ln w="12700">
              <a:solidFill>
                <a:srgbClr val="000000"/>
              </a:solidFill>
            </a:ln>
          </p:spPr>
        </p:sp>
        <p:sp>
          <p:nvSpPr>
            <p:cNvPr name="TextBox 16" id="16"/>
            <p:cNvSpPr txBox="true"/>
            <p:nvPr/>
          </p:nvSpPr>
          <p:spPr>
            <a:xfrm>
              <a:off x="0" y="57150"/>
              <a:ext cx="12341606" cy="1648967"/>
            </a:xfrm>
            <a:prstGeom prst="rect">
              <a:avLst/>
            </a:prstGeom>
          </p:spPr>
          <p:txBody>
            <a:bodyPr anchor="ctr" rtlCol="false" tIns="0" lIns="0" bIns="0" rIns="0"/>
            <a:lstStyle/>
            <a:p>
              <a:pPr algn="ctr" marL="0" indent="0" lvl="0">
                <a:lnSpc>
                  <a:spcPts val="6048"/>
                </a:lnSpc>
                <a:spcBef>
                  <a:spcPct val="0"/>
                </a:spcBef>
              </a:pPr>
              <a:r>
                <a:rPr lang="en-US" b="true" sz="5600">
                  <a:solidFill>
                    <a:srgbClr val="000000"/>
                  </a:solidFill>
                  <a:latin typeface="Exo 2 Bold"/>
                  <a:ea typeface="Exo 2 Bold"/>
                  <a:cs typeface="Exo 2 Bold"/>
                  <a:sym typeface="Exo 2 Bold"/>
                </a:rPr>
                <a:t>Paprasta naudoti</a:t>
              </a:r>
            </a:p>
          </p:txBody>
        </p:sp>
      </p:grpSp>
      <p:grpSp>
        <p:nvGrpSpPr>
          <p:cNvPr name="Group 17" id="17"/>
          <p:cNvGrpSpPr/>
          <p:nvPr/>
        </p:nvGrpSpPr>
        <p:grpSpPr>
          <a:xfrm rot="0">
            <a:off x="5018479" y="4487675"/>
            <a:ext cx="8753623" cy="1279588"/>
            <a:chOff x="0" y="0"/>
            <a:chExt cx="11671498" cy="1706118"/>
          </a:xfrm>
        </p:grpSpPr>
        <p:sp>
          <p:nvSpPr>
            <p:cNvPr name="Freeform 18" id="18"/>
            <p:cNvSpPr/>
            <p:nvPr/>
          </p:nvSpPr>
          <p:spPr>
            <a:xfrm flipH="false" flipV="false" rot="0">
              <a:off x="71767" y="50800"/>
              <a:ext cx="11527964" cy="1604518"/>
            </a:xfrm>
            <a:custGeom>
              <a:avLst/>
              <a:gdLst/>
              <a:ahLst/>
              <a:cxnLst/>
              <a:rect r="r" b="b" t="t" l="l"/>
              <a:pathLst>
                <a:path h="1604518" w="11527964">
                  <a:moveTo>
                    <a:pt x="0" y="0"/>
                  </a:moveTo>
                  <a:lnTo>
                    <a:pt x="11527964" y="0"/>
                  </a:lnTo>
                  <a:lnTo>
                    <a:pt x="11527964" y="1604518"/>
                  </a:lnTo>
                  <a:lnTo>
                    <a:pt x="0" y="1604518"/>
                  </a:lnTo>
                  <a:close/>
                </a:path>
              </a:pathLst>
            </a:custGeom>
            <a:solidFill>
              <a:srgbClr val="3DE3B3"/>
            </a:solidFill>
            <a:ln w="12700">
              <a:solidFill>
                <a:srgbClr val="000000"/>
              </a:solidFill>
            </a:ln>
          </p:spPr>
        </p:sp>
        <p:sp>
          <p:nvSpPr>
            <p:cNvPr name="Freeform 19" id="19"/>
            <p:cNvSpPr/>
            <p:nvPr/>
          </p:nvSpPr>
          <p:spPr>
            <a:xfrm flipH="false" flipV="false" rot="0">
              <a:off x="0" y="0"/>
              <a:ext cx="11671498" cy="1706118"/>
            </a:xfrm>
            <a:custGeom>
              <a:avLst/>
              <a:gdLst/>
              <a:ahLst/>
              <a:cxnLst/>
              <a:rect r="r" b="b" t="t" l="l"/>
              <a:pathLst>
                <a:path h="1706118" w="11671498">
                  <a:moveTo>
                    <a:pt x="71767" y="0"/>
                  </a:moveTo>
                  <a:lnTo>
                    <a:pt x="11599731" y="0"/>
                  </a:lnTo>
                  <a:cubicBezTo>
                    <a:pt x="11639383" y="0"/>
                    <a:pt x="11671498" y="22733"/>
                    <a:pt x="11671498" y="50800"/>
                  </a:cubicBezTo>
                  <a:lnTo>
                    <a:pt x="11671498" y="1655318"/>
                  </a:lnTo>
                  <a:cubicBezTo>
                    <a:pt x="11671498" y="1683385"/>
                    <a:pt x="11639383" y="1706118"/>
                    <a:pt x="11599731" y="1706118"/>
                  </a:cubicBezTo>
                  <a:lnTo>
                    <a:pt x="71767" y="1706118"/>
                  </a:lnTo>
                  <a:cubicBezTo>
                    <a:pt x="32116" y="1706118"/>
                    <a:pt x="0" y="1683385"/>
                    <a:pt x="0" y="1655318"/>
                  </a:cubicBezTo>
                  <a:lnTo>
                    <a:pt x="0" y="50800"/>
                  </a:lnTo>
                  <a:cubicBezTo>
                    <a:pt x="0" y="22733"/>
                    <a:pt x="32116" y="0"/>
                    <a:pt x="71767" y="0"/>
                  </a:cubicBezTo>
                  <a:moveTo>
                    <a:pt x="71767" y="101600"/>
                  </a:moveTo>
                  <a:lnTo>
                    <a:pt x="71767" y="50800"/>
                  </a:lnTo>
                  <a:lnTo>
                    <a:pt x="143534" y="50800"/>
                  </a:lnTo>
                  <a:lnTo>
                    <a:pt x="143534" y="1655318"/>
                  </a:lnTo>
                  <a:lnTo>
                    <a:pt x="71767" y="1655318"/>
                  </a:lnTo>
                  <a:lnTo>
                    <a:pt x="71767" y="1604518"/>
                  </a:lnTo>
                  <a:lnTo>
                    <a:pt x="11599731" y="1604518"/>
                  </a:lnTo>
                  <a:lnTo>
                    <a:pt x="11599731" y="1655318"/>
                  </a:lnTo>
                  <a:lnTo>
                    <a:pt x="11527964" y="1655318"/>
                  </a:lnTo>
                  <a:lnTo>
                    <a:pt x="11527964" y="50800"/>
                  </a:lnTo>
                  <a:lnTo>
                    <a:pt x="11599731" y="50800"/>
                  </a:lnTo>
                  <a:lnTo>
                    <a:pt x="11599731" y="101600"/>
                  </a:lnTo>
                  <a:lnTo>
                    <a:pt x="71767" y="101600"/>
                  </a:lnTo>
                  <a:close/>
                </a:path>
              </a:pathLst>
            </a:custGeom>
            <a:solidFill>
              <a:srgbClr val="000000"/>
            </a:solidFill>
            <a:ln w="12700">
              <a:solidFill>
                <a:srgbClr val="000000"/>
              </a:solidFill>
            </a:ln>
          </p:spPr>
        </p:sp>
      </p:grpSp>
      <p:grpSp>
        <p:nvGrpSpPr>
          <p:cNvPr name="Group 20" id="20"/>
          <p:cNvGrpSpPr/>
          <p:nvPr/>
        </p:nvGrpSpPr>
        <p:grpSpPr>
          <a:xfrm rot="0">
            <a:off x="5825534" y="4487675"/>
            <a:ext cx="7139514" cy="1279588"/>
            <a:chOff x="0" y="0"/>
            <a:chExt cx="9519352" cy="1706117"/>
          </a:xfrm>
        </p:grpSpPr>
        <p:sp>
          <p:nvSpPr>
            <p:cNvPr name="Freeform 21" id="21"/>
            <p:cNvSpPr/>
            <p:nvPr/>
          </p:nvSpPr>
          <p:spPr>
            <a:xfrm flipH="false" flipV="false" rot="0">
              <a:off x="0" y="0"/>
              <a:ext cx="9519348" cy="1706117"/>
            </a:xfrm>
            <a:custGeom>
              <a:avLst/>
              <a:gdLst/>
              <a:ahLst/>
              <a:cxnLst/>
              <a:rect r="r" b="b" t="t" l="l"/>
              <a:pathLst>
                <a:path h="1706117" w="9519348">
                  <a:moveTo>
                    <a:pt x="0" y="0"/>
                  </a:moveTo>
                  <a:lnTo>
                    <a:pt x="9519348" y="0"/>
                  </a:lnTo>
                  <a:lnTo>
                    <a:pt x="9519348" y="1706117"/>
                  </a:lnTo>
                  <a:lnTo>
                    <a:pt x="0" y="1706117"/>
                  </a:lnTo>
                  <a:close/>
                </a:path>
              </a:pathLst>
            </a:custGeom>
            <a:solidFill>
              <a:srgbClr val="000000">
                <a:alpha val="0"/>
              </a:srgbClr>
            </a:solidFill>
            <a:ln w="12700">
              <a:solidFill>
                <a:srgbClr val="000000"/>
              </a:solidFill>
            </a:ln>
          </p:spPr>
        </p:sp>
        <p:sp>
          <p:nvSpPr>
            <p:cNvPr name="TextBox 22" id="22"/>
            <p:cNvSpPr txBox="true"/>
            <p:nvPr/>
          </p:nvSpPr>
          <p:spPr>
            <a:xfrm>
              <a:off x="0" y="57150"/>
              <a:ext cx="9519352" cy="1648967"/>
            </a:xfrm>
            <a:prstGeom prst="rect">
              <a:avLst/>
            </a:prstGeom>
          </p:spPr>
          <p:txBody>
            <a:bodyPr anchor="ctr" rtlCol="false" tIns="0" lIns="0" bIns="0" rIns="0"/>
            <a:lstStyle/>
            <a:p>
              <a:pPr algn="ctr" marL="0" indent="0" lvl="0">
                <a:lnSpc>
                  <a:spcPts val="6048"/>
                </a:lnSpc>
                <a:spcBef>
                  <a:spcPct val="0"/>
                </a:spcBef>
              </a:pPr>
              <a:r>
                <a:rPr lang="en-US" b="true" sz="5600" strike="noStrike" u="none">
                  <a:solidFill>
                    <a:srgbClr val="000000"/>
                  </a:solidFill>
                  <a:latin typeface="Exo 2 Bold"/>
                  <a:ea typeface="Exo 2 Bold"/>
                  <a:cs typeface="Exo 2 Bold"/>
                  <a:sym typeface="Exo 2 Bold"/>
                </a:rPr>
                <a:t>Medžiagų parinktys</a:t>
              </a:r>
            </a:p>
          </p:txBody>
        </p:sp>
      </p:grpSp>
      <p:grpSp>
        <p:nvGrpSpPr>
          <p:cNvPr name="Group 23" id="23"/>
          <p:cNvGrpSpPr/>
          <p:nvPr/>
        </p:nvGrpSpPr>
        <p:grpSpPr>
          <a:xfrm rot="0">
            <a:off x="5235902" y="5767264"/>
            <a:ext cx="7816196" cy="1279588"/>
            <a:chOff x="0" y="0"/>
            <a:chExt cx="10421595" cy="1706118"/>
          </a:xfrm>
        </p:grpSpPr>
        <p:sp>
          <p:nvSpPr>
            <p:cNvPr name="Freeform 24" id="24"/>
            <p:cNvSpPr/>
            <p:nvPr/>
          </p:nvSpPr>
          <p:spPr>
            <a:xfrm flipH="false" flipV="false" rot="0">
              <a:off x="50800" y="50800"/>
              <a:ext cx="10320020" cy="1604518"/>
            </a:xfrm>
            <a:custGeom>
              <a:avLst/>
              <a:gdLst/>
              <a:ahLst/>
              <a:cxnLst/>
              <a:rect r="r" b="b" t="t" l="l"/>
              <a:pathLst>
                <a:path h="1604518" w="10320020">
                  <a:moveTo>
                    <a:pt x="0" y="0"/>
                  </a:moveTo>
                  <a:lnTo>
                    <a:pt x="10320020" y="0"/>
                  </a:lnTo>
                  <a:lnTo>
                    <a:pt x="10320020" y="1604518"/>
                  </a:lnTo>
                  <a:lnTo>
                    <a:pt x="0" y="1604518"/>
                  </a:lnTo>
                  <a:close/>
                </a:path>
              </a:pathLst>
            </a:custGeom>
            <a:solidFill>
              <a:srgbClr val="3DE3B3"/>
            </a:solidFill>
            <a:ln w="12700">
              <a:solidFill>
                <a:srgbClr val="000000"/>
              </a:solidFill>
            </a:ln>
          </p:spPr>
        </p:sp>
        <p:sp>
          <p:nvSpPr>
            <p:cNvPr name="Freeform 25" id="25"/>
            <p:cNvSpPr/>
            <p:nvPr/>
          </p:nvSpPr>
          <p:spPr>
            <a:xfrm flipH="false" flipV="false" rot="0">
              <a:off x="0" y="0"/>
              <a:ext cx="10421620" cy="1706118"/>
            </a:xfrm>
            <a:custGeom>
              <a:avLst/>
              <a:gdLst/>
              <a:ahLst/>
              <a:cxnLst/>
              <a:rect r="r" b="b" t="t" l="l"/>
              <a:pathLst>
                <a:path h="1706118" w="10421620">
                  <a:moveTo>
                    <a:pt x="50800" y="0"/>
                  </a:moveTo>
                  <a:lnTo>
                    <a:pt x="10370820" y="0"/>
                  </a:lnTo>
                  <a:cubicBezTo>
                    <a:pt x="10398887" y="0"/>
                    <a:pt x="10421620" y="22733"/>
                    <a:pt x="10421620" y="50800"/>
                  </a:cubicBezTo>
                  <a:lnTo>
                    <a:pt x="10421620" y="1655318"/>
                  </a:lnTo>
                  <a:cubicBezTo>
                    <a:pt x="10421620" y="1683385"/>
                    <a:pt x="10398887" y="1706118"/>
                    <a:pt x="10370820" y="1706118"/>
                  </a:cubicBezTo>
                  <a:lnTo>
                    <a:pt x="50800" y="1706118"/>
                  </a:lnTo>
                  <a:cubicBezTo>
                    <a:pt x="22733" y="1706118"/>
                    <a:pt x="0" y="1683385"/>
                    <a:pt x="0" y="1655318"/>
                  </a:cubicBezTo>
                  <a:lnTo>
                    <a:pt x="0" y="50800"/>
                  </a:lnTo>
                  <a:cubicBezTo>
                    <a:pt x="0" y="22733"/>
                    <a:pt x="22733" y="0"/>
                    <a:pt x="50800" y="0"/>
                  </a:cubicBezTo>
                  <a:moveTo>
                    <a:pt x="50800" y="101600"/>
                  </a:moveTo>
                  <a:lnTo>
                    <a:pt x="50800" y="50800"/>
                  </a:lnTo>
                  <a:lnTo>
                    <a:pt x="101600" y="50800"/>
                  </a:lnTo>
                  <a:lnTo>
                    <a:pt x="101600" y="1655318"/>
                  </a:lnTo>
                  <a:lnTo>
                    <a:pt x="50800" y="1655318"/>
                  </a:lnTo>
                  <a:lnTo>
                    <a:pt x="50800" y="1604518"/>
                  </a:lnTo>
                  <a:lnTo>
                    <a:pt x="10370820" y="1604518"/>
                  </a:lnTo>
                  <a:lnTo>
                    <a:pt x="10370820" y="1655318"/>
                  </a:lnTo>
                  <a:lnTo>
                    <a:pt x="10320020" y="1655318"/>
                  </a:lnTo>
                  <a:lnTo>
                    <a:pt x="10320020" y="50800"/>
                  </a:lnTo>
                  <a:lnTo>
                    <a:pt x="10370820" y="50800"/>
                  </a:lnTo>
                  <a:lnTo>
                    <a:pt x="10370820" y="101600"/>
                  </a:lnTo>
                  <a:lnTo>
                    <a:pt x="50800" y="101600"/>
                  </a:lnTo>
                  <a:close/>
                </a:path>
              </a:pathLst>
            </a:custGeom>
            <a:solidFill>
              <a:srgbClr val="000000"/>
            </a:solidFill>
            <a:ln w="12700">
              <a:solidFill>
                <a:srgbClr val="000000"/>
              </a:solidFill>
            </a:ln>
          </p:spPr>
        </p:sp>
      </p:grpSp>
      <p:grpSp>
        <p:nvGrpSpPr>
          <p:cNvPr name="Group 26" id="26"/>
          <p:cNvGrpSpPr/>
          <p:nvPr/>
        </p:nvGrpSpPr>
        <p:grpSpPr>
          <a:xfrm rot="0">
            <a:off x="5235907" y="5806809"/>
            <a:ext cx="7816196" cy="1279588"/>
            <a:chOff x="0" y="0"/>
            <a:chExt cx="10421595" cy="1706117"/>
          </a:xfrm>
        </p:grpSpPr>
        <p:sp>
          <p:nvSpPr>
            <p:cNvPr name="Freeform 27" id="27"/>
            <p:cNvSpPr/>
            <p:nvPr/>
          </p:nvSpPr>
          <p:spPr>
            <a:xfrm flipH="false" flipV="false" rot="0">
              <a:off x="0" y="0"/>
              <a:ext cx="10421600" cy="1706117"/>
            </a:xfrm>
            <a:custGeom>
              <a:avLst/>
              <a:gdLst/>
              <a:ahLst/>
              <a:cxnLst/>
              <a:rect r="r" b="b" t="t" l="l"/>
              <a:pathLst>
                <a:path h="1706117" w="10421600">
                  <a:moveTo>
                    <a:pt x="0" y="0"/>
                  </a:moveTo>
                  <a:lnTo>
                    <a:pt x="10421600" y="0"/>
                  </a:lnTo>
                  <a:lnTo>
                    <a:pt x="10421600" y="1706117"/>
                  </a:lnTo>
                  <a:lnTo>
                    <a:pt x="0" y="1706117"/>
                  </a:lnTo>
                  <a:close/>
                </a:path>
              </a:pathLst>
            </a:custGeom>
            <a:solidFill>
              <a:srgbClr val="000000">
                <a:alpha val="0"/>
              </a:srgbClr>
            </a:solidFill>
            <a:ln w="12700">
              <a:solidFill>
                <a:srgbClr val="000000"/>
              </a:solidFill>
            </a:ln>
          </p:spPr>
        </p:sp>
        <p:sp>
          <p:nvSpPr>
            <p:cNvPr name="TextBox 28" id="28"/>
            <p:cNvSpPr txBox="true"/>
            <p:nvPr/>
          </p:nvSpPr>
          <p:spPr>
            <a:xfrm>
              <a:off x="0" y="57150"/>
              <a:ext cx="10421595" cy="1648967"/>
            </a:xfrm>
            <a:prstGeom prst="rect">
              <a:avLst/>
            </a:prstGeom>
          </p:spPr>
          <p:txBody>
            <a:bodyPr anchor="ctr" rtlCol="false" tIns="0" lIns="0" bIns="0" rIns="0"/>
            <a:lstStyle/>
            <a:p>
              <a:pPr algn="ctr" marL="0" indent="0" lvl="0">
                <a:lnSpc>
                  <a:spcPts val="6048"/>
                </a:lnSpc>
                <a:spcBef>
                  <a:spcPct val="0"/>
                </a:spcBef>
              </a:pPr>
              <a:r>
                <a:rPr lang="en-US" b="true" sz="5600">
                  <a:solidFill>
                    <a:srgbClr val="000000"/>
                  </a:solidFill>
                  <a:latin typeface="Exo 2 Bold"/>
                  <a:ea typeface="Exo 2 Bold"/>
                  <a:cs typeface="Exo 2 Bold"/>
                  <a:sym typeface="Exo 2 Bold"/>
                </a:rPr>
                <a:t>Saugus</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1531429" y="971950"/>
            <a:ext cx="15225151" cy="1704975"/>
          </a:xfrm>
          <a:prstGeom prst="rect">
            <a:avLst/>
          </a:prstGeom>
        </p:spPr>
        <p:txBody>
          <a:bodyPr anchor="t" rtlCol="false" tIns="0" lIns="0" bIns="0" rIns="0">
            <a:spAutoFit/>
          </a:bodyPr>
          <a:lstStyle/>
          <a:p>
            <a:pPr algn="ctr" marL="0" indent="0" lvl="0">
              <a:lnSpc>
                <a:spcPts val="6720"/>
              </a:lnSpc>
              <a:spcBef>
                <a:spcPct val="0"/>
              </a:spcBef>
            </a:pPr>
            <a:r>
              <a:rPr lang="en-US" b="true" sz="5600" strike="noStrike" u="none">
                <a:solidFill>
                  <a:srgbClr val="FFFFFF"/>
                </a:solidFill>
                <a:latin typeface="Exo 2 Bold"/>
                <a:ea typeface="Exo 2 Bold"/>
                <a:cs typeface="Exo 2 Bold"/>
                <a:sym typeface="Exo 2 Bold"/>
              </a:rPr>
              <a:t>Svarbiausi aspektai prieš perkant 3D spausdintuvą</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b="true" sz="2799" strike="noStrike" u="none">
                  <a:solidFill>
                    <a:srgbClr val="000000"/>
                  </a:solidFill>
                  <a:latin typeface="Source Sans Pro Bold"/>
                  <a:ea typeface="Source Sans Pro Bold"/>
                  <a:cs typeface="Source Sans Pro Bold"/>
                  <a:sym typeface="Source Sans Pro Bold"/>
                </a:rPr>
                <a:t>Spausdinimo plotis ir aukštis</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sp>
        <p:nvSpPr>
          <p:cNvPr name="TextBox 27" id="27"/>
          <p:cNvSpPr txBox="true"/>
          <p:nvPr/>
        </p:nvSpPr>
        <p:spPr>
          <a:xfrm rot="0">
            <a:off x="1818332" y="3847890"/>
            <a:ext cx="14414439" cy="1457325"/>
          </a:xfrm>
          <a:prstGeom prst="rect">
            <a:avLst/>
          </a:prstGeom>
        </p:spPr>
        <p:txBody>
          <a:bodyPr anchor="t" rtlCol="false" tIns="0" lIns="0" bIns="0" rIns="0">
            <a:spAutoFit/>
          </a:bodyPr>
          <a:lstStyle/>
          <a:p>
            <a:pPr algn="l" marL="0" indent="0" lvl="0">
              <a:lnSpc>
                <a:spcPts val="3840"/>
              </a:lnSpc>
              <a:spcBef>
                <a:spcPct val="0"/>
              </a:spcBef>
            </a:pPr>
            <a:r>
              <a:rPr lang="en-US" sz="3200" strike="noStrike" u="none">
                <a:solidFill>
                  <a:srgbClr val="FFFFFF"/>
                </a:solidFill>
                <a:latin typeface="Source Sans Pro"/>
                <a:ea typeface="Source Sans Pro"/>
                <a:cs typeface="Source Sans Pro"/>
                <a:sym typeface="Source Sans Pro"/>
              </a:rPr>
              <a:t>Patikrinkite maksimalius </a:t>
            </a:r>
            <a:r>
              <a:rPr lang="en-US" sz="3200" strike="noStrike" u="none">
                <a:solidFill>
                  <a:srgbClr val="FFFFFF"/>
                </a:solidFill>
                <a:latin typeface="Source Sans Pro"/>
                <a:ea typeface="Source Sans Pro"/>
                <a:cs typeface="Source Sans Pro"/>
                <a:sym typeface="Source Sans Pro"/>
              </a:rPr>
              <a:t>3D spausdintuvo </a:t>
            </a:r>
            <a:r>
              <a:rPr lang="en-US" sz="3200" strike="noStrike" u="none">
                <a:solidFill>
                  <a:srgbClr val="FFFFFF"/>
                </a:solidFill>
                <a:latin typeface="Source Sans Pro"/>
                <a:ea typeface="Source Sans Pro"/>
                <a:cs typeface="Source Sans Pro"/>
                <a:sym typeface="Source Sans Pro"/>
              </a:rPr>
              <a:t>spausdinimo matmenis tiek horizontalia</a:t>
            </a:r>
            <a:r>
              <a:rPr lang="en-US" sz="3200" strike="noStrike" u="none">
                <a:solidFill>
                  <a:srgbClr val="FFFFFF"/>
                </a:solidFill>
                <a:latin typeface="Source Sans Pro"/>
                <a:ea typeface="Source Sans Pro"/>
                <a:cs typeface="Source Sans Pro"/>
                <a:sym typeface="Source Sans Pro"/>
              </a:rPr>
              <a:t> kryptim</a:t>
            </a:r>
            <a:r>
              <a:rPr lang="en-US" sz="3200" strike="noStrike" u="none">
                <a:solidFill>
                  <a:srgbClr val="FFFFFF"/>
                </a:solidFill>
                <a:latin typeface="Source Sans Pro"/>
                <a:ea typeface="Source Sans Pro"/>
                <a:cs typeface="Source Sans Pro"/>
                <a:sym typeface="Source Sans Pro"/>
              </a:rPr>
              <a:t>i (plot</a:t>
            </a:r>
            <a:r>
              <a:rPr lang="en-US" sz="3200" strike="noStrike" u="none">
                <a:solidFill>
                  <a:srgbClr val="FFFFFF"/>
                </a:solidFill>
                <a:latin typeface="Source Sans Pro"/>
                <a:ea typeface="Source Sans Pro"/>
                <a:cs typeface="Source Sans Pro"/>
                <a:sym typeface="Source Sans Pro"/>
              </a:rPr>
              <a:t>į</a:t>
            </a:r>
            <a:r>
              <a:rPr lang="en-US" sz="3200" strike="noStrike" u="none">
                <a:solidFill>
                  <a:srgbClr val="FFFFFF"/>
                </a:solidFill>
                <a:latin typeface="Source Sans Pro"/>
                <a:ea typeface="Source Sans Pro"/>
                <a:cs typeface="Source Sans Pro"/>
                <a:sym typeface="Source Sans Pro"/>
              </a:rPr>
              <a:t>), tiek vertikalia</a:t>
            </a:r>
            <a:r>
              <a:rPr lang="en-US" sz="3200" strike="noStrike" u="none">
                <a:solidFill>
                  <a:srgbClr val="FFFFFF"/>
                </a:solidFill>
                <a:latin typeface="Source Sans Pro"/>
                <a:ea typeface="Source Sans Pro"/>
                <a:cs typeface="Source Sans Pro"/>
                <a:sym typeface="Source Sans Pro"/>
              </a:rPr>
              <a:t> kryptim</a:t>
            </a:r>
            <a:r>
              <a:rPr lang="en-US" sz="3200" strike="noStrike" u="none">
                <a:solidFill>
                  <a:srgbClr val="FFFFFF"/>
                </a:solidFill>
                <a:latin typeface="Source Sans Pro"/>
                <a:ea typeface="Source Sans Pro"/>
                <a:cs typeface="Source Sans Pro"/>
                <a:sym typeface="Source Sans Pro"/>
              </a:rPr>
              <a:t>i (aukšt</a:t>
            </a:r>
            <a:r>
              <a:rPr lang="en-US" sz="3200" strike="noStrike" u="none">
                <a:solidFill>
                  <a:srgbClr val="FFFFFF"/>
                </a:solidFill>
                <a:latin typeface="Source Sans Pro"/>
                <a:ea typeface="Source Sans Pro"/>
                <a:cs typeface="Source Sans Pro"/>
                <a:sym typeface="Source Sans Pro"/>
              </a:rPr>
              <a:t>į</a:t>
            </a:r>
            <a:r>
              <a:rPr lang="en-US" sz="3200" strike="noStrike" u="none">
                <a:solidFill>
                  <a:srgbClr val="FFFFFF"/>
                </a:solidFill>
                <a:latin typeface="Source Sans Pro"/>
                <a:ea typeface="Source Sans Pro"/>
                <a:cs typeface="Source Sans Pro"/>
                <a:sym typeface="Source Sans Pro"/>
              </a:rPr>
              <a:t>). Tai </a:t>
            </a:r>
            <a:r>
              <a:rPr lang="en-US" sz="3200" strike="noStrike" u="none">
                <a:solidFill>
                  <a:srgbClr val="FFFFFF"/>
                </a:solidFill>
                <a:latin typeface="Source Sans Pro"/>
                <a:ea typeface="Source Sans Pro"/>
                <a:cs typeface="Source Sans Pro"/>
                <a:sym typeface="Source Sans Pro"/>
              </a:rPr>
              <a:t>yp</a:t>
            </a:r>
            <a:r>
              <a:rPr lang="en-US" sz="3200" strike="noStrike" u="none">
                <a:solidFill>
                  <a:srgbClr val="FFFFFF"/>
                </a:solidFill>
                <a:latin typeface="Source Sans Pro"/>
                <a:ea typeface="Source Sans Pro"/>
                <a:cs typeface="Source Sans Pro"/>
                <a:sym typeface="Source Sans Pro"/>
              </a:rPr>
              <a:t>a</a:t>
            </a:r>
            <a:r>
              <a:rPr lang="en-US" sz="3200" strike="noStrike" u="none">
                <a:solidFill>
                  <a:srgbClr val="FFFFFF"/>
                </a:solidFill>
                <a:latin typeface="Source Sans Pro"/>
                <a:ea typeface="Source Sans Pro"/>
                <a:cs typeface="Source Sans Pro"/>
                <a:sym typeface="Source Sans Pro"/>
              </a:rPr>
              <a:t>č</a:t>
            </a:r>
            <a:r>
              <a:rPr lang="en-US" sz="3200" strike="noStrike" u="none">
                <a:solidFill>
                  <a:srgbClr val="FFFFFF"/>
                </a:solidFill>
                <a:latin typeface="Source Sans Pro"/>
                <a:ea typeface="Source Sans Pro"/>
                <a:cs typeface="Source Sans Pro"/>
                <a:sym typeface="Source Sans Pro"/>
              </a:rPr>
              <a:t> svarbu planuoja</a:t>
            </a:r>
            <a:r>
              <a:rPr lang="en-US" sz="3200" strike="noStrike" u="none">
                <a:solidFill>
                  <a:srgbClr val="FFFFFF"/>
                </a:solidFill>
                <a:latin typeface="Source Sans Pro"/>
                <a:ea typeface="Source Sans Pro"/>
                <a:cs typeface="Source Sans Pro"/>
                <a:sym typeface="Source Sans Pro"/>
              </a:rPr>
              <a:t>n</a:t>
            </a:r>
            <a:r>
              <a:rPr lang="en-US" sz="3200" strike="noStrike" u="none">
                <a:solidFill>
                  <a:srgbClr val="FFFFFF"/>
                </a:solidFill>
                <a:latin typeface="Source Sans Pro"/>
                <a:ea typeface="Source Sans Pro"/>
                <a:cs typeface="Source Sans Pro"/>
                <a:sym typeface="Source Sans Pro"/>
              </a:rPr>
              <a:t>t spausdinti dide</a:t>
            </a:r>
            <a:r>
              <a:rPr lang="en-US" sz="3200" strike="noStrike" u="none">
                <a:solidFill>
                  <a:srgbClr val="FFFFFF"/>
                </a:solidFill>
                <a:latin typeface="Source Sans Pro"/>
                <a:ea typeface="Source Sans Pro"/>
                <a:cs typeface="Source Sans Pro"/>
                <a:sym typeface="Source Sans Pro"/>
              </a:rPr>
              <a:t>sn</a:t>
            </a:r>
            <a:r>
              <a:rPr lang="en-US" sz="3200" strike="noStrike" u="none">
                <a:solidFill>
                  <a:srgbClr val="FFFFFF"/>
                </a:solidFill>
                <a:latin typeface="Source Sans Pro"/>
                <a:ea typeface="Source Sans Pro"/>
                <a:cs typeface="Source Sans Pro"/>
                <a:sym typeface="Source Sans Pro"/>
              </a:rPr>
              <a:t>ius arba aukštus objektus.</a:t>
            </a:r>
          </a:p>
        </p:txBody>
      </p:sp>
      <p:sp>
        <p:nvSpPr>
          <p:cNvPr name="Freeform 28" id="28"/>
          <p:cNvSpPr/>
          <p:nvPr/>
        </p:nvSpPr>
        <p:spPr>
          <a:xfrm flipH="false" flipV="false" rot="0">
            <a:off x="10283076" y="5163150"/>
            <a:ext cx="6102591" cy="4299556"/>
          </a:xfrm>
          <a:custGeom>
            <a:avLst/>
            <a:gdLst/>
            <a:ahLst/>
            <a:cxnLst/>
            <a:rect r="r" b="b" t="t" l="l"/>
            <a:pathLst>
              <a:path h="4299556" w="6102591">
                <a:moveTo>
                  <a:pt x="0" y="0"/>
                </a:moveTo>
                <a:lnTo>
                  <a:pt x="6102591" y="0"/>
                </a:lnTo>
                <a:lnTo>
                  <a:pt x="6102591" y="4299556"/>
                </a:lnTo>
                <a:lnTo>
                  <a:pt x="0" y="4299556"/>
                </a:lnTo>
                <a:lnTo>
                  <a:pt x="0" y="0"/>
                </a:lnTo>
                <a:close/>
              </a:path>
            </a:pathLst>
          </a:custGeom>
          <a:blipFill>
            <a:blip r:embed="rId6"/>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1531429" y="971950"/>
            <a:ext cx="15225151" cy="1704975"/>
          </a:xfrm>
          <a:prstGeom prst="rect">
            <a:avLst/>
          </a:prstGeom>
        </p:spPr>
        <p:txBody>
          <a:bodyPr anchor="t" rtlCol="false" tIns="0" lIns="0" bIns="0" rIns="0">
            <a:spAutoFit/>
          </a:bodyPr>
          <a:lstStyle/>
          <a:p>
            <a:pPr algn="ctr" marL="0" indent="0" lvl="0">
              <a:lnSpc>
                <a:spcPts val="6720"/>
              </a:lnSpc>
              <a:spcBef>
                <a:spcPct val="0"/>
              </a:spcBef>
            </a:pPr>
            <a:r>
              <a:rPr lang="en-US" b="true" sz="5600" strike="noStrike" u="none">
                <a:solidFill>
                  <a:srgbClr val="FFFFFF"/>
                </a:solidFill>
                <a:latin typeface="Exo 2 Bold"/>
                <a:ea typeface="Exo 2 Bold"/>
                <a:cs typeface="Exo 2 Bold"/>
                <a:sym typeface="Exo 2 Bold"/>
              </a:rPr>
              <a:t>Svarbiausi </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s</a:t>
            </a:r>
            <a:r>
              <a:rPr lang="en-US" b="true" sz="5600" strike="noStrike" u="none">
                <a:solidFill>
                  <a:srgbClr val="FFFFFF"/>
                </a:solidFill>
                <a:latin typeface="Exo 2 Bold"/>
                <a:ea typeface="Exo 2 Bold"/>
                <a:cs typeface="Exo 2 Bold"/>
                <a:sym typeface="Exo 2 Bold"/>
              </a:rPr>
              <a:t>pekt</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i</a:t>
            </a:r>
            <a:r>
              <a:rPr lang="en-US" b="true" sz="5600" strike="noStrike" u="none">
                <a:solidFill>
                  <a:srgbClr val="FFFFFF"/>
                </a:solidFill>
                <a:latin typeface="Exo 2 Bold"/>
                <a:ea typeface="Exo 2 Bold"/>
                <a:cs typeface="Exo 2 Bold"/>
                <a:sym typeface="Exo 2 Bold"/>
              </a:rPr>
              <a:t> prieš perkant 3D spausdintuvą</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b="true" sz="2799" strike="noStrike" u="none">
                  <a:solidFill>
                    <a:srgbClr val="000000"/>
                  </a:solidFill>
                  <a:latin typeface="Source Sans Pro Bold"/>
                  <a:ea typeface="Source Sans Pro Bold"/>
                  <a:cs typeface="Source Sans Pro Bold"/>
                  <a:sym typeface="Source Sans Pro Bold"/>
                </a:rPr>
                <a:t>Medžiagų suderinamumas</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2</a:t>
              </a:r>
            </a:p>
          </p:txBody>
        </p:sp>
      </p:grpSp>
      <p:sp>
        <p:nvSpPr>
          <p:cNvPr name="TextBox 27" id="27"/>
          <p:cNvSpPr txBox="true"/>
          <p:nvPr/>
        </p:nvSpPr>
        <p:spPr>
          <a:xfrm rot="0">
            <a:off x="1818332" y="3527222"/>
            <a:ext cx="11018520" cy="1457325"/>
          </a:xfrm>
          <a:prstGeom prst="rect">
            <a:avLst/>
          </a:prstGeom>
        </p:spPr>
        <p:txBody>
          <a:bodyPr anchor="t" rtlCol="false" tIns="0" lIns="0" bIns="0" rIns="0">
            <a:spAutoFit/>
          </a:bodyPr>
          <a:lstStyle/>
          <a:p>
            <a:pPr algn="l" marL="0" indent="0" lvl="0">
              <a:lnSpc>
                <a:spcPts val="3840"/>
              </a:lnSpc>
              <a:spcBef>
                <a:spcPct val="0"/>
              </a:spcBef>
            </a:pPr>
            <a:r>
              <a:rPr lang="en-US" sz="3200">
                <a:solidFill>
                  <a:srgbClr val="FFFFFF"/>
                </a:solidFill>
                <a:latin typeface="Source Sans Pro"/>
                <a:ea typeface="Source Sans Pro"/>
                <a:cs typeface="Source Sans Pro"/>
                <a:sym typeface="Source Sans Pro"/>
              </a:rPr>
              <a:t>Pasidomėkite</a:t>
            </a:r>
            <a:r>
              <a:rPr lang="en-US" sz="3200" strike="noStrike" u="none">
                <a:solidFill>
                  <a:srgbClr val="FFFFFF"/>
                </a:solidFill>
                <a:latin typeface="Source Sans Pro"/>
                <a:ea typeface="Source Sans Pro"/>
                <a:cs typeface="Source Sans Pro"/>
                <a:sym typeface="Source Sans Pro"/>
              </a:rPr>
              <a:t>, kokias medžiagas </a:t>
            </a:r>
            <a:r>
              <a:rPr lang="en-US" sz="3200" strike="noStrike" u="none">
                <a:solidFill>
                  <a:srgbClr val="FFFFFF"/>
                </a:solidFill>
                <a:latin typeface="Source Sans Pro"/>
                <a:ea typeface="Source Sans Pro"/>
                <a:cs typeface="Source Sans Pro"/>
                <a:sym typeface="Source Sans Pro"/>
              </a:rPr>
              <a:t>p</a:t>
            </a:r>
            <a:r>
              <a:rPr lang="en-US" sz="3200" strike="noStrike" u="none">
                <a:solidFill>
                  <a:srgbClr val="FFFFFF"/>
                </a:solidFill>
                <a:latin typeface="Source Sans Pro"/>
                <a:ea typeface="Source Sans Pro"/>
                <a:cs typeface="Source Sans Pro"/>
                <a:sym typeface="Source Sans Pro"/>
              </a:rPr>
              <a:t>al</a:t>
            </a:r>
            <a:r>
              <a:rPr lang="en-US" sz="3200" strike="noStrike" u="none">
                <a:solidFill>
                  <a:srgbClr val="FFFFFF"/>
                </a:solidFill>
                <a:latin typeface="Source Sans Pro"/>
                <a:ea typeface="Source Sans Pro"/>
                <a:cs typeface="Source Sans Pro"/>
                <a:sym typeface="Source Sans Pro"/>
              </a:rPr>
              <a:t>a</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k</a:t>
            </a:r>
            <a:r>
              <a:rPr lang="en-US" sz="3200" strike="noStrike" u="none">
                <a:solidFill>
                  <a:srgbClr val="FFFFFF"/>
                </a:solidFill>
                <a:latin typeface="Source Sans Pro"/>
                <a:ea typeface="Source Sans Pro"/>
                <a:cs typeface="Source Sans Pro"/>
                <a:sym typeface="Source Sans Pro"/>
              </a:rPr>
              <a:t>o 3D spausdintuvas. </a:t>
            </a:r>
            <a:r>
              <a:rPr lang="en-US" sz="3200" strike="noStrike" u="none">
                <a:solidFill>
                  <a:srgbClr val="FFFFFF"/>
                </a:solidFill>
                <a:latin typeface="Source Sans Pro"/>
                <a:ea typeface="Source Sans Pro"/>
                <a:cs typeface="Source Sans Pro"/>
                <a:sym typeface="Source Sans Pro"/>
              </a:rPr>
              <a:t>Pl</a:t>
            </a:r>
            <a:r>
              <a:rPr lang="en-US" sz="3200" strike="noStrike" u="none">
                <a:solidFill>
                  <a:srgbClr val="FFFFFF"/>
                </a:solidFill>
                <a:latin typeface="Source Sans Pro"/>
                <a:ea typeface="Source Sans Pro"/>
                <a:cs typeface="Source Sans Pro"/>
                <a:sym typeface="Source Sans Pro"/>
              </a:rPr>
              <a:t>at</a:t>
            </a:r>
            <a:r>
              <a:rPr lang="en-US" sz="3200" strike="noStrike" u="none">
                <a:solidFill>
                  <a:srgbClr val="FFFFFF"/>
                </a:solidFill>
                <a:latin typeface="Source Sans Pro"/>
                <a:ea typeface="Source Sans Pro"/>
                <a:cs typeface="Source Sans Pro"/>
                <a:sym typeface="Source Sans Pro"/>
              </a:rPr>
              <a:t>e</a:t>
            </a:r>
            <a:r>
              <a:rPr lang="en-US" sz="3200" strike="noStrike" u="none">
                <a:solidFill>
                  <a:srgbClr val="FFFFFF"/>
                </a:solidFill>
                <a:latin typeface="Source Sans Pro"/>
                <a:ea typeface="Source Sans Pro"/>
                <a:cs typeface="Source Sans Pro"/>
                <a:sym typeface="Source Sans Pro"/>
              </a:rPr>
              <a:t>snis medžiagų pasirinkim</a:t>
            </a:r>
            <a:r>
              <a:rPr lang="en-US" sz="3200" strike="noStrike" u="none">
                <a:solidFill>
                  <a:srgbClr val="FFFFFF"/>
                </a:solidFill>
                <a:latin typeface="Source Sans Pro"/>
                <a:ea typeface="Source Sans Pro"/>
                <a:cs typeface="Source Sans Pro"/>
                <a:sym typeface="Source Sans Pro"/>
              </a:rPr>
              <a:t>as</a:t>
            </a:r>
            <a:r>
              <a:rPr lang="en-US" sz="3200" strike="noStrike" u="none">
                <a:solidFill>
                  <a:srgbClr val="FFFFFF"/>
                </a:solidFill>
                <a:latin typeface="Source Sans Pro"/>
                <a:ea typeface="Source Sans Pro"/>
                <a:cs typeface="Source Sans Pro"/>
                <a:sym typeface="Source Sans Pro"/>
              </a:rPr>
              <a:t> </a:t>
            </a:r>
            <a:r>
              <a:rPr lang="en-US" sz="3200" strike="noStrike" u="none">
                <a:solidFill>
                  <a:srgbClr val="FFFFFF"/>
                </a:solidFill>
                <a:latin typeface="Source Sans Pro"/>
                <a:ea typeface="Source Sans Pro"/>
                <a:cs typeface="Source Sans Pro"/>
                <a:sym typeface="Source Sans Pro"/>
              </a:rPr>
              <a:t>sut</a:t>
            </a:r>
            <a:r>
              <a:rPr lang="en-US" sz="3200" strike="noStrike" u="none">
                <a:solidFill>
                  <a:srgbClr val="FFFFFF"/>
                </a:solidFill>
                <a:latin typeface="Source Sans Pro"/>
                <a:ea typeface="Source Sans Pro"/>
                <a:cs typeface="Source Sans Pro"/>
                <a:sym typeface="Source Sans Pro"/>
              </a:rPr>
              <a:t>ei</a:t>
            </a:r>
            <a:r>
              <a:rPr lang="en-US" sz="3200" strike="noStrike" u="none">
                <a:solidFill>
                  <a:srgbClr val="FFFFFF"/>
                </a:solidFill>
                <a:latin typeface="Source Sans Pro"/>
                <a:ea typeface="Source Sans Pro"/>
                <a:cs typeface="Source Sans Pro"/>
                <a:sym typeface="Source Sans Pro"/>
              </a:rPr>
              <a:t>k</a:t>
            </a:r>
            <a:r>
              <a:rPr lang="en-US" sz="3200" strike="noStrike" u="none">
                <a:solidFill>
                  <a:srgbClr val="FFFFFF"/>
                </a:solidFill>
                <a:latin typeface="Source Sans Pro"/>
                <a:ea typeface="Source Sans Pro"/>
                <a:cs typeface="Source Sans Pro"/>
                <a:sym typeface="Source Sans Pro"/>
              </a:rPr>
              <a:t>ia </a:t>
            </a:r>
            <a:r>
              <a:rPr lang="en-US" sz="3200" strike="noStrike" u="none">
                <a:solidFill>
                  <a:srgbClr val="FFFFFF"/>
                </a:solidFill>
                <a:latin typeface="Source Sans Pro"/>
                <a:ea typeface="Source Sans Pro"/>
                <a:cs typeface="Source Sans Pro"/>
                <a:sym typeface="Source Sans Pro"/>
              </a:rPr>
              <a:t>galimybę </a:t>
            </a:r>
            <a:r>
              <a:rPr lang="en-US" sz="3200" strike="noStrike" u="none">
                <a:solidFill>
                  <a:srgbClr val="FFFFFF"/>
                </a:solidFill>
                <a:latin typeface="Source Sans Pro"/>
                <a:ea typeface="Source Sans Pro"/>
                <a:cs typeface="Source Sans Pro"/>
                <a:sym typeface="Source Sans Pro"/>
              </a:rPr>
              <a:t>kurti įvair</a:t>
            </a:r>
            <a:r>
              <a:rPr lang="en-US" sz="3200" strike="noStrike" u="none">
                <a:solidFill>
                  <a:srgbClr val="FFFFFF"/>
                </a:solidFill>
                <a:latin typeface="Source Sans Pro"/>
                <a:ea typeface="Source Sans Pro"/>
                <a:cs typeface="Source Sans Pro"/>
                <a:sym typeface="Source Sans Pro"/>
              </a:rPr>
              <a:t>esn</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us</a:t>
            </a:r>
            <a:r>
              <a:rPr lang="en-US" sz="3200" strike="noStrike" u="none">
                <a:solidFill>
                  <a:srgbClr val="FFFFFF"/>
                </a:solidFill>
                <a:latin typeface="Source Sans Pro"/>
                <a:ea typeface="Source Sans Pro"/>
                <a:cs typeface="Source Sans Pro"/>
                <a:sym typeface="Source Sans Pro"/>
              </a:rPr>
              <a:t> </a:t>
            </a:r>
            <a:r>
              <a:rPr lang="en-US" sz="3200" strike="noStrike" u="none">
                <a:solidFill>
                  <a:srgbClr val="FFFFFF"/>
                </a:solidFill>
                <a:latin typeface="Source Sans Pro"/>
                <a:ea typeface="Source Sans Pro"/>
                <a:cs typeface="Source Sans Pro"/>
                <a:sym typeface="Source Sans Pro"/>
              </a:rPr>
              <a:t>ir skir</a:t>
            </a:r>
            <a:r>
              <a:rPr lang="en-US" sz="3200" strike="noStrike" u="none">
                <a:solidFill>
                  <a:srgbClr val="FFFFFF"/>
                </a:solidFill>
                <a:latin typeface="Source Sans Pro"/>
                <a:ea typeface="Source Sans Pro"/>
                <a:cs typeface="Source Sans Pro"/>
                <a:sym typeface="Source Sans Pro"/>
              </a:rPr>
              <a:t>ti</a:t>
            </a:r>
            <a:r>
              <a:rPr lang="en-US" sz="3200" strike="noStrike" u="none">
                <a:solidFill>
                  <a:srgbClr val="FFFFFF"/>
                </a:solidFill>
                <a:latin typeface="Source Sans Pro"/>
                <a:ea typeface="Source Sans Pro"/>
                <a:cs typeface="Source Sans Pro"/>
                <a:sym typeface="Source Sans Pro"/>
              </a:rPr>
              <a:t>ngos </a:t>
            </a:r>
            <a:r>
              <a:rPr lang="en-US" sz="3200" strike="noStrike" u="none">
                <a:solidFill>
                  <a:srgbClr val="FFFFFF"/>
                </a:solidFill>
                <a:latin typeface="Source Sans Pro"/>
                <a:ea typeface="Source Sans Pro"/>
                <a:cs typeface="Source Sans Pro"/>
                <a:sym typeface="Source Sans Pro"/>
              </a:rPr>
              <a:t>p</a:t>
            </a:r>
            <a:r>
              <a:rPr lang="en-US" sz="3200" strike="noStrike" u="none">
                <a:solidFill>
                  <a:srgbClr val="FFFFFF"/>
                </a:solidFill>
                <a:latin typeface="Source Sans Pro"/>
                <a:ea typeface="Source Sans Pro"/>
                <a:cs typeface="Source Sans Pro"/>
                <a:sym typeface="Source Sans Pro"/>
              </a:rPr>
              <a:t>askirties</a:t>
            </a:r>
            <a:r>
              <a:rPr lang="en-US" sz="3200" strike="noStrike" u="none">
                <a:solidFill>
                  <a:srgbClr val="FFFFFF"/>
                </a:solidFill>
                <a:latin typeface="Source Sans Pro"/>
                <a:ea typeface="Source Sans Pro"/>
                <a:cs typeface="Source Sans Pro"/>
                <a:sym typeface="Source Sans Pro"/>
              </a:rPr>
              <a:t> objektus.</a:t>
            </a:r>
          </a:p>
        </p:txBody>
      </p:sp>
      <p:sp>
        <p:nvSpPr>
          <p:cNvPr name="Freeform 28" id="28"/>
          <p:cNvSpPr/>
          <p:nvPr/>
        </p:nvSpPr>
        <p:spPr>
          <a:xfrm flipH="false" flipV="false" rot="0">
            <a:off x="8981627" y="4974936"/>
            <a:ext cx="7579481" cy="4645485"/>
          </a:xfrm>
          <a:custGeom>
            <a:avLst/>
            <a:gdLst/>
            <a:ahLst/>
            <a:cxnLst/>
            <a:rect r="r" b="b" t="t" l="l"/>
            <a:pathLst>
              <a:path h="4645485" w="7579481">
                <a:moveTo>
                  <a:pt x="0" y="0"/>
                </a:moveTo>
                <a:lnTo>
                  <a:pt x="7579481" y="0"/>
                </a:lnTo>
                <a:lnTo>
                  <a:pt x="7579481" y="4645485"/>
                </a:lnTo>
                <a:lnTo>
                  <a:pt x="0" y="4645485"/>
                </a:lnTo>
                <a:lnTo>
                  <a:pt x="0" y="0"/>
                </a:lnTo>
                <a:close/>
              </a:path>
            </a:pathLst>
          </a:custGeom>
          <a:blipFill>
            <a:blip r:embed="rId6"/>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1531429" y="971950"/>
            <a:ext cx="15225151" cy="1704975"/>
          </a:xfrm>
          <a:prstGeom prst="rect">
            <a:avLst/>
          </a:prstGeom>
        </p:spPr>
        <p:txBody>
          <a:bodyPr anchor="t" rtlCol="false" tIns="0" lIns="0" bIns="0" rIns="0">
            <a:spAutoFit/>
          </a:bodyPr>
          <a:lstStyle/>
          <a:p>
            <a:pPr algn="ctr" marL="0" indent="0" lvl="0">
              <a:lnSpc>
                <a:spcPts val="6720"/>
              </a:lnSpc>
              <a:spcBef>
                <a:spcPct val="0"/>
              </a:spcBef>
            </a:pPr>
            <a:r>
              <a:rPr lang="en-US" b="true" sz="5600" strike="noStrike" u="none">
                <a:solidFill>
                  <a:srgbClr val="FFFFFF"/>
                </a:solidFill>
                <a:latin typeface="Exo 2 Bold"/>
                <a:ea typeface="Exo 2 Bold"/>
                <a:cs typeface="Exo 2 Bold"/>
                <a:sym typeface="Exo 2 Bold"/>
              </a:rPr>
              <a:t>Svarbiausi </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s</a:t>
            </a:r>
            <a:r>
              <a:rPr lang="en-US" b="true" sz="5600" strike="noStrike" u="none">
                <a:solidFill>
                  <a:srgbClr val="FFFFFF"/>
                </a:solidFill>
                <a:latin typeface="Exo 2 Bold"/>
                <a:ea typeface="Exo 2 Bold"/>
                <a:cs typeface="Exo 2 Bold"/>
                <a:sym typeface="Exo 2 Bold"/>
              </a:rPr>
              <a:t>pekt</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i</a:t>
            </a:r>
            <a:r>
              <a:rPr lang="en-US" b="true" sz="5600" strike="noStrike" u="none">
                <a:solidFill>
                  <a:srgbClr val="FFFFFF"/>
                </a:solidFill>
                <a:latin typeface="Exo 2 Bold"/>
                <a:ea typeface="Exo 2 Bold"/>
                <a:cs typeface="Exo 2 Bold"/>
                <a:sym typeface="Exo 2 Bold"/>
              </a:rPr>
              <a:t> prieš perkant 3D spausdintuvą</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b="true" sz="2799" strike="noStrike" u="none">
                  <a:solidFill>
                    <a:srgbClr val="000000"/>
                  </a:solidFill>
                  <a:latin typeface="Source Sans Pro Bold"/>
                  <a:ea typeface="Source Sans Pro Bold"/>
                  <a:cs typeface="Source Sans Pro Bold"/>
                  <a:sym typeface="Source Sans Pro Bold"/>
                </a:rPr>
                <a:t>Spausdinimo tikslumas ir raiška</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3</a:t>
              </a:r>
            </a:p>
          </p:txBody>
        </p:sp>
      </p:grpSp>
      <p:sp>
        <p:nvSpPr>
          <p:cNvPr name="TextBox 27" id="27"/>
          <p:cNvSpPr txBox="true"/>
          <p:nvPr/>
        </p:nvSpPr>
        <p:spPr>
          <a:xfrm rot="0">
            <a:off x="1818332" y="3822125"/>
            <a:ext cx="11018520" cy="2428875"/>
          </a:xfrm>
          <a:prstGeom prst="rect">
            <a:avLst/>
          </a:prstGeom>
        </p:spPr>
        <p:txBody>
          <a:bodyPr anchor="t" rtlCol="false" tIns="0" lIns="0" bIns="0" rIns="0">
            <a:spAutoFit/>
          </a:bodyPr>
          <a:lstStyle/>
          <a:p>
            <a:pPr algn="l" marL="0" indent="0" lvl="0">
              <a:lnSpc>
                <a:spcPts val="3840"/>
              </a:lnSpc>
              <a:spcBef>
                <a:spcPct val="0"/>
              </a:spcBef>
            </a:pPr>
            <a:r>
              <a:rPr lang="en-US" sz="3200" strike="noStrike" u="none">
                <a:solidFill>
                  <a:srgbClr val="FFFFFF"/>
                </a:solidFill>
                <a:latin typeface="Source Sans Pro"/>
                <a:ea typeface="Source Sans Pro"/>
                <a:cs typeface="Source Sans Pro"/>
                <a:sym typeface="Source Sans Pro"/>
              </a:rPr>
              <a:t>Tikslumas </a:t>
            </a:r>
            <a:r>
              <a:rPr lang="en-US" sz="3200" strike="noStrike" u="none">
                <a:solidFill>
                  <a:srgbClr val="FFFFFF"/>
                </a:solidFill>
                <a:latin typeface="Source Sans Pro"/>
                <a:ea typeface="Source Sans Pro"/>
                <a:cs typeface="Source Sans Pro"/>
                <a:sym typeface="Source Sans Pro"/>
              </a:rPr>
              <a:t>pa</a:t>
            </a:r>
            <a:r>
              <a:rPr lang="en-US" sz="3200" strike="noStrike" u="none">
                <a:solidFill>
                  <a:srgbClr val="FFFFFF"/>
                </a:solidFill>
                <a:latin typeface="Source Sans Pro"/>
                <a:ea typeface="Source Sans Pro"/>
                <a:cs typeface="Source Sans Pro"/>
                <a:sym typeface="Source Sans Pro"/>
              </a:rPr>
              <a:t>rodo, kaip tiksliai 3D spausdintuvas gali atkurti </a:t>
            </a:r>
            <a:r>
              <a:rPr lang="en-US" sz="3200" strike="noStrike" u="none">
                <a:solidFill>
                  <a:srgbClr val="FFFFFF"/>
                </a:solidFill>
                <a:latin typeface="Source Sans Pro"/>
                <a:ea typeface="Source Sans Pro"/>
                <a:cs typeface="Source Sans Pro"/>
                <a:sym typeface="Source Sans Pro"/>
              </a:rPr>
              <a:t>smulkias </a:t>
            </a:r>
            <a:r>
              <a:rPr lang="en-US" sz="3200" strike="noStrike" u="none">
                <a:solidFill>
                  <a:srgbClr val="FFFFFF"/>
                </a:solidFill>
                <a:latin typeface="Source Sans Pro"/>
                <a:ea typeface="Source Sans Pro"/>
                <a:cs typeface="Source Sans Pro"/>
                <a:sym typeface="Source Sans Pro"/>
              </a:rPr>
              <a:t>detales. </a:t>
            </a:r>
            <a:r>
              <a:rPr lang="en-US" sz="3200" strike="noStrike" u="none">
                <a:solidFill>
                  <a:srgbClr val="FFFFFF"/>
                </a:solidFill>
                <a:latin typeface="Source Sans Pro"/>
                <a:ea typeface="Source Sans Pro"/>
                <a:cs typeface="Source Sans Pro"/>
                <a:sym typeface="Source Sans Pro"/>
              </a:rPr>
              <a:t>Kuo</a:t>
            </a:r>
            <a:r>
              <a:rPr lang="en-US" sz="3200" strike="noStrike" u="none">
                <a:solidFill>
                  <a:srgbClr val="FFFFFF"/>
                </a:solidFill>
                <a:latin typeface="Source Sans Pro"/>
                <a:ea typeface="Source Sans Pro"/>
                <a:cs typeface="Source Sans Pro"/>
                <a:sym typeface="Source Sans Pro"/>
              </a:rPr>
              <a:t> tikslumas </a:t>
            </a:r>
            <a:r>
              <a:rPr lang="en-US" sz="3200" strike="noStrike" u="none">
                <a:solidFill>
                  <a:srgbClr val="FFFFFF"/>
                </a:solidFill>
                <a:latin typeface="Source Sans Pro"/>
                <a:ea typeface="Source Sans Pro"/>
                <a:cs typeface="Source Sans Pro"/>
                <a:sym typeface="Source Sans Pro"/>
              </a:rPr>
              <a:t>d</a:t>
            </a:r>
            <a:r>
              <a:rPr lang="en-US" sz="3200" strike="noStrike" u="none">
                <a:solidFill>
                  <a:srgbClr val="FFFFFF"/>
                </a:solidFill>
                <a:latin typeface="Source Sans Pro"/>
                <a:ea typeface="Source Sans Pro"/>
                <a:cs typeface="Source Sans Pro"/>
                <a:sym typeface="Source Sans Pro"/>
              </a:rPr>
              <a:t>id</a:t>
            </a:r>
            <a:r>
              <a:rPr lang="en-US" sz="3200" strike="noStrike" u="none">
                <a:solidFill>
                  <a:srgbClr val="FFFFFF"/>
                </a:solidFill>
                <a:latin typeface="Source Sans Pro"/>
                <a:ea typeface="Source Sans Pro"/>
                <a:cs typeface="Source Sans Pro"/>
                <a:sym typeface="Source Sans Pro"/>
              </a:rPr>
              <a:t>esn</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s,</a:t>
            </a:r>
            <a:r>
              <a:rPr lang="en-US" sz="3200" strike="noStrike" u="none">
                <a:solidFill>
                  <a:srgbClr val="FFFFFF"/>
                </a:solidFill>
                <a:latin typeface="Source Sans Pro"/>
                <a:ea typeface="Source Sans Pro"/>
                <a:cs typeface="Source Sans Pro"/>
                <a:sym typeface="Source Sans Pro"/>
              </a:rPr>
              <a:t> </a:t>
            </a:r>
            <a:r>
              <a:rPr lang="en-US" sz="3200" strike="noStrike" u="none">
                <a:solidFill>
                  <a:srgbClr val="FFFFFF"/>
                </a:solidFill>
                <a:latin typeface="Source Sans Pro"/>
                <a:ea typeface="Source Sans Pro"/>
                <a:cs typeface="Source Sans Pro"/>
                <a:sym typeface="Source Sans Pro"/>
              </a:rPr>
              <a:t>t</a:t>
            </a:r>
            <a:r>
              <a:rPr lang="en-US" sz="3200" strike="noStrike" u="none">
                <a:solidFill>
                  <a:srgbClr val="FFFFFF"/>
                </a:solidFill>
                <a:latin typeface="Source Sans Pro"/>
                <a:ea typeface="Source Sans Pro"/>
                <a:cs typeface="Source Sans Pro"/>
                <a:sym typeface="Source Sans Pro"/>
              </a:rPr>
              <a:t>u</a:t>
            </a:r>
            <a:r>
              <a:rPr lang="en-US" sz="3200" strike="noStrike" u="none">
                <a:solidFill>
                  <a:srgbClr val="FFFFFF"/>
                </a:solidFill>
                <a:latin typeface="Source Sans Pro"/>
                <a:ea typeface="Source Sans Pro"/>
                <a:cs typeface="Source Sans Pro"/>
                <a:sym typeface="Source Sans Pro"/>
              </a:rPr>
              <a:t>o de</a:t>
            </a:r>
            <a:r>
              <a:rPr lang="en-US" sz="3200" strike="noStrike" u="none">
                <a:solidFill>
                  <a:srgbClr val="FFFFFF"/>
                </a:solidFill>
                <a:latin typeface="Source Sans Pro"/>
                <a:ea typeface="Source Sans Pro"/>
                <a:cs typeface="Source Sans Pro"/>
                <a:sym typeface="Source Sans Pro"/>
              </a:rPr>
              <a:t>t</a:t>
            </a:r>
            <a:r>
              <a:rPr lang="en-US" sz="3200" strike="noStrike" u="none">
                <a:solidFill>
                  <a:srgbClr val="FFFFFF"/>
                </a:solidFill>
                <a:latin typeface="Source Sans Pro"/>
                <a:ea typeface="Source Sans Pro"/>
                <a:cs typeface="Source Sans Pro"/>
                <a:sym typeface="Source Sans Pro"/>
              </a:rPr>
              <a:t>alesn</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s yra</a:t>
            </a:r>
            <a:r>
              <a:rPr lang="en-US" sz="3200" strike="noStrike" u="none">
                <a:solidFill>
                  <a:srgbClr val="FFFFFF"/>
                </a:solidFill>
                <a:latin typeface="Source Sans Pro"/>
                <a:ea typeface="Source Sans Pro"/>
                <a:cs typeface="Source Sans Pro"/>
                <a:sym typeface="Source Sans Pro"/>
              </a:rPr>
              <a:t> s</a:t>
            </a:r>
            <a:r>
              <a:rPr lang="en-US" sz="3200" strike="noStrike" u="none">
                <a:solidFill>
                  <a:srgbClr val="FFFFFF"/>
                </a:solidFill>
                <a:latin typeface="Source Sans Pro"/>
                <a:ea typeface="Source Sans Pro"/>
                <a:cs typeface="Source Sans Pro"/>
                <a:sym typeface="Source Sans Pro"/>
              </a:rPr>
              <a:t>pa</a:t>
            </a:r>
            <a:r>
              <a:rPr lang="en-US" sz="3200" strike="noStrike" u="none">
                <a:solidFill>
                  <a:srgbClr val="FFFFFF"/>
                </a:solidFill>
                <a:latin typeface="Source Sans Pro"/>
                <a:ea typeface="Source Sans Pro"/>
                <a:cs typeface="Source Sans Pro"/>
                <a:sym typeface="Source Sans Pro"/>
              </a:rPr>
              <a:t>us</a:t>
            </a:r>
            <a:r>
              <a:rPr lang="en-US" sz="3200" strike="noStrike" u="none">
                <a:solidFill>
                  <a:srgbClr val="FFFFFF"/>
                </a:solidFill>
                <a:latin typeface="Source Sans Pro"/>
                <a:ea typeface="Source Sans Pro"/>
                <a:cs typeface="Source Sans Pro"/>
                <a:sym typeface="Source Sans Pro"/>
              </a:rPr>
              <a:t>di</a:t>
            </a:r>
            <a:r>
              <a:rPr lang="en-US" sz="3200" strike="noStrike" u="none">
                <a:solidFill>
                  <a:srgbClr val="FFFFFF"/>
                </a:solidFill>
                <a:latin typeface="Source Sans Pro"/>
                <a:ea typeface="Source Sans Pro"/>
                <a:cs typeface="Source Sans Pro"/>
                <a:sym typeface="Source Sans Pro"/>
              </a:rPr>
              <a:t>n</a:t>
            </a:r>
            <a:r>
              <a:rPr lang="en-US" sz="3200" strike="noStrike" u="none">
                <a:solidFill>
                  <a:srgbClr val="FFFFFF"/>
                </a:solidFill>
                <a:latin typeface="Source Sans Pro"/>
                <a:ea typeface="Source Sans Pro"/>
                <a:cs typeface="Source Sans Pro"/>
                <a:sym typeface="Source Sans Pro"/>
              </a:rPr>
              <a:t>ama</a:t>
            </a:r>
            <a:r>
              <a:rPr lang="en-US" sz="3200" strike="noStrike" u="none">
                <a:solidFill>
                  <a:srgbClr val="FFFFFF"/>
                </a:solidFill>
                <a:latin typeface="Source Sans Pro"/>
                <a:ea typeface="Source Sans Pro"/>
                <a:cs typeface="Source Sans Pro"/>
                <a:sym typeface="Source Sans Pro"/>
              </a:rPr>
              <a:t>s </a:t>
            </a:r>
            <a:r>
              <a:rPr lang="en-US" sz="3200" strike="noStrike" u="none">
                <a:solidFill>
                  <a:srgbClr val="FFFFFF"/>
                </a:solidFill>
                <a:latin typeface="Source Sans Pro"/>
                <a:ea typeface="Source Sans Pro"/>
                <a:cs typeface="Source Sans Pro"/>
                <a:sym typeface="Source Sans Pro"/>
              </a:rPr>
              <a:t>obj</a:t>
            </a:r>
            <a:r>
              <a:rPr lang="en-US" sz="3200" strike="noStrike" u="none">
                <a:solidFill>
                  <a:srgbClr val="FFFFFF"/>
                </a:solidFill>
                <a:latin typeface="Source Sans Pro"/>
                <a:ea typeface="Source Sans Pro"/>
                <a:cs typeface="Source Sans Pro"/>
                <a:sym typeface="Source Sans Pro"/>
              </a:rPr>
              <a:t>e</a:t>
            </a:r>
            <a:r>
              <a:rPr lang="en-US" sz="3200" strike="noStrike" u="none">
                <a:solidFill>
                  <a:srgbClr val="FFFFFF"/>
                </a:solidFill>
                <a:latin typeface="Source Sans Pro"/>
                <a:ea typeface="Source Sans Pro"/>
                <a:cs typeface="Source Sans Pro"/>
                <a:sym typeface="Source Sans Pro"/>
              </a:rPr>
              <a:t>k</a:t>
            </a:r>
            <a:r>
              <a:rPr lang="en-US" sz="3200" strike="noStrike" u="none">
                <a:solidFill>
                  <a:srgbClr val="FFFFFF"/>
                </a:solidFill>
                <a:latin typeface="Source Sans Pro"/>
                <a:ea typeface="Source Sans Pro"/>
                <a:cs typeface="Source Sans Pro"/>
                <a:sym typeface="Source Sans Pro"/>
              </a:rPr>
              <a:t>tas.</a:t>
            </a:r>
          </a:p>
          <a:p>
            <a:pPr algn="l" marL="0" indent="0" lvl="0">
              <a:lnSpc>
                <a:spcPts val="3840"/>
              </a:lnSpc>
              <a:spcBef>
                <a:spcPct val="0"/>
              </a:spcBef>
            </a:pPr>
            <a:r>
              <a:rPr lang="en-US" sz="3200" strike="noStrike" u="none">
                <a:solidFill>
                  <a:srgbClr val="FFFFFF"/>
                </a:solidFill>
                <a:latin typeface="Source Sans Pro"/>
                <a:ea typeface="Source Sans Pro"/>
                <a:cs typeface="Source Sans Pro"/>
                <a:sym typeface="Source Sans Pro"/>
              </a:rPr>
              <a:t>Raiška nu</a:t>
            </a:r>
            <a:r>
              <a:rPr lang="en-US" sz="3200" strike="noStrike" u="none">
                <a:solidFill>
                  <a:srgbClr val="FFFFFF"/>
                </a:solidFill>
                <a:latin typeface="Source Sans Pro"/>
                <a:ea typeface="Source Sans Pro"/>
                <a:cs typeface="Source Sans Pro"/>
                <a:sym typeface="Source Sans Pro"/>
              </a:rPr>
              <a:t>sak</a:t>
            </a:r>
            <a:r>
              <a:rPr lang="en-US" sz="3200" strike="noStrike" u="none">
                <a:solidFill>
                  <a:srgbClr val="FFFFFF"/>
                </a:solidFill>
                <a:latin typeface="Source Sans Pro"/>
                <a:ea typeface="Source Sans Pro"/>
                <a:cs typeface="Source Sans Pro"/>
                <a:sym typeface="Source Sans Pro"/>
              </a:rPr>
              <a:t>o sluoksnių s</a:t>
            </a:r>
            <a:r>
              <a:rPr lang="en-US" sz="3200" strike="noStrike" u="none">
                <a:solidFill>
                  <a:srgbClr val="FFFFFF"/>
                </a:solidFill>
                <a:latin typeface="Source Sans Pro"/>
                <a:ea typeface="Source Sans Pro"/>
                <a:cs typeface="Source Sans Pro"/>
                <a:sym typeface="Source Sans Pro"/>
              </a:rPr>
              <a:t>k</a:t>
            </a:r>
            <a:r>
              <a:rPr lang="en-US" sz="3200" strike="noStrike" u="none">
                <a:solidFill>
                  <a:srgbClr val="FFFFFF"/>
                </a:solidFill>
                <a:latin typeface="Source Sans Pro"/>
                <a:ea typeface="Source Sans Pro"/>
                <a:cs typeface="Source Sans Pro"/>
                <a:sym typeface="Source Sans Pro"/>
              </a:rPr>
              <a:t>ai</a:t>
            </a:r>
            <a:r>
              <a:rPr lang="en-US" sz="3200" strike="noStrike" u="none">
                <a:solidFill>
                  <a:srgbClr val="FFFFFF"/>
                </a:solidFill>
                <a:latin typeface="Source Sans Pro"/>
                <a:ea typeface="Source Sans Pro"/>
                <a:cs typeface="Source Sans Pro"/>
                <a:sym typeface="Source Sans Pro"/>
              </a:rPr>
              <a:t>č</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ų</a:t>
            </a:r>
            <a:r>
              <a:rPr lang="en-US" sz="3200" strike="noStrike" u="none">
                <a:solidFill>
                  <a:srgbClr val="FFFFFF"/>
                </a:solidFill>
                <a:latin typeface="Source Sans Pro"/>
                <a:ea typeface="Source Sans Pro"/>
                <a:cs typeface="Source Sans Pro"/>
                <a:sym typeface="Source Sans Pro"/>
              </a:rPr>
              <a:t> t</a:t>
            </a:r>
            <a:r>
              <a:rPr lang="en-US" sz="3200" strike="noStrike" u="none">
                <a:solidFill>
                  <a:srgbClr val="FFFFFF"/>
                </a:solidFill>
                <a:latin typeface="Source Sans Pro"/>
                <a:ea typeface="Source Sans Pro"/>
                <a:cs typeface="Source Sans Pro"/>
                <a:sym typeface="Source Sans Pro"/>
              </a:rPr>
              <a:t>am</a:t>
            </a:r>
            <a:r>
              <a:rPr lang="en-US" sz="3200" strike="noStrike" u="none">
                <a:solidFill>
                  <a:srgbClr val="FFFFFF"/>
                </a:solidFill>
                <a:latin typeface="Source Sans Pro"/>
                <a:ea typeface="Source Sans Pro"/>
                <a:cs typeface="Source Sans Pro"/>
                <a:sym typeface="Source Sans Pro"/>
              </a:rPr>
              <a:t> </a:t>
            </a:r>
            <a:r>
              <a:rPr lang="en-US" sz="3200" strike="noStrike" u="none">
                <a:solidFill>
                  <a:srgbClr val="FFFFFF"/>
                </a:solidFill>
                <a:latin typeface="Source Sans Pro"/>
                <a:ea typeface="Source Sans Pro"/>
                <a:cs typeface="Source Sans Pro"/>
                <a:sym typeface="Source Sans Pro"/>
              </a:rPr>
              <a:t>t</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kr</a:t>
            </a:r>
            <a:r>
              <a:rPr lang="en-US" sz="3200" strike="noStrike" u="none">
                <a:solidFill>
                  <a:srgbClr val="FFFFFF"/>
                </a:solidFill>
                <a:latin typeface="Source Sans Pro"/>
                <a:ea typeface="Source Sans Pro"/>
                <a:cs typeface="Source Sans Pro"/>
                <a:sym typeface="Source Sans Pro"/>
              </a:rPr>
              <a:t>ame aukščio vienete ir </a:t>
            </a:r>
            <a:r>
              <a:rPr lang="en-US" sz="3200" strike="noStrike" u="none">
                <a:solidFill>
                  <a:srgbClr val="FFFFFF"/>
                </a:solidFill>
                <a:latin typeface="Source Sans Pro"/>
                <a:ea typeface="Source Sans Pro"/>
                <a:cs typeface="Source Sans Pro"/>
                <a:sym typeface="Source Sans Pro"/>
              </a:rPr>
              <a:t>lemi</a:t>
            </a:r>
            <a:r>
              <a:rPr lang="en-US" sz="3200" strike="noStrike" u="none">
                <a:solidFill>
                  <a:srgbClr val="FFFFFF"/>
                </a:solidFill>
                <a:latin typeface="Source Sans Pro"/>
                <a:ea typeface="Source Sans Pro"/>
                <a:cs typeface="Source Sans Pro"/>
                <a:sym typeface="Source Sans Pro"/>
              </a:rPr>
              <a:t>a spausdinto objekto </a:t>
            </a:r>
            <a:r>
              <a:rPr lang="en-US" sz="3200" strike="noStrike" u="none">
                <a:solidFill>
                  <a:srgbClr val="FFFFFF"/>
                </a:solidFill>
                <a:latin typeface="Source Sans Pro"/>
                <a:ea typeface="Source Sans Pro"/>
                <a:cs typeface="Source Sans Pro"/>
                <a:sym typeface="Source Sans Pro"/>
              </a:rPr>
              <a:t>paviršiaus </a:t>
            </a:r>
            <a:r>
              <a:rPr lang="en-US" sz="3200" strike="noStrike" u="none">
                <a:solidFill>
                  <a:srgbClr val="FFFFFF"/>
                </a:solidFill>
                <a:latin typeface="Source Sans Pro"/>
                <a:ea typeface="Source Sans Pro"/>
                <a:cs typeface="Source Sans Pro"/>
                <a:sym typeface="Source Sans Pro"/>
              </a:rPr>
              <a:t>lygum</a:t>
            </a:r>
            <a:r>
              <a:rPr lang="en-US" sz="3200" strike="noStrike" u="none">
                <a:solidFill>
                  <a:srgbClr val="FFFFFF"/>
                </a:solidFill>
                <a:latin typeface="Source Sans Pro"/>
                <a:ea typeface="Source Sans Pro"/>
                <a:cs typeface="Source Sans Pro"/>
                <a:sym typeface="Source Sans Pro"/>
              </a:rPr>
              <a:t>ą</a:t>
            </a:r>
            <a:r>
              <a:rPr lang="en-US" sz="3200" strike="noStrike" u="none">
                <a:solidFill>
                  <a:srgbClr val="FFFFFF"/>
                </a:solidFill>
                <a:latin typeface="Source Sans Pro"/>
                <a:ea typeface="Source Sans Pro"/>
                <a:cs typeface="Source Sans Pro"/>
                <a:sym typeface="Source Sans Pro"/>
              </a:rPr>
              <a:t>.</a:t>
            </a:r>
          </a:p>
        </p:txBody>
      </p:sp>
      <p:sp>
        <p:nvSpPr>
          <p:cNvPr name="Freeform 28" id="28" descr="Pilki krumpliaračiai ant blizgančio paviršiaus  Aprašymas sugeneruotas automatiškai"/>
          <p:cNvSpPr/>
          <p:nvPr/>
        </p:nvSpPr>
        <p:spPr>
          <a:xfrm flipH="false" flipV="false" rot="0">
            <a:off x="11093377" y="5909005"/>
            <a:ext cx="6128785" cy="4087368"/>
          </a:xfrm>
          <a:custGeom>
            <a:avLst/>
            <a:gdLst/>
            <a:ahLst/>
            <a:cxnLst/>
            <a:rect r="r" b="b" t="t" l="l"/>
            <a:pathLst>
              <a:path h="4087368" w="6128785">
                <a:moveTo>
                  <a:pt x="0" y="0"/>
                </a:moveTo>
                <a:lnTo>
                  <a:pt x="6128785" y="0"/>
                </a:lnTo>
                <a:lnTo>
                  <a:pt x="6128785" y="4087368"/>
                </a:lnTo>
                <a:lnTo>
                  <a:pt x="0" y="4087368"/>
                </a:lnTo>
                <a:lnTo>
                  <a:pt x="0" y="0"/>
                </a:lnTo>
                <a:close/>
              </a:path>
            </a:pathLst>
          </a:custGeom>
          <a:blipFill>
            <a:blip r:embed="rId6"/>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1531429" y="971950"/>
            <a:ext cx="15225151" cy="1704975"/>
          </a:xfrm>
          <a:prstGeom prst="rect">
            <a:avLst/>
          </a:prstGeom>
        </p:spPr>
        <p:txBody>
          <a:bodyPr anchor="t" rtlCol="false" tIns="0" lIns="0" bIns="0" rIns="0">
            <a:spAutoFit/>
          </a:bodyPr>
          <a:lstStyle/>
          <a:p>
            <a:pPr algn="ctr" marL="0" indent="0" lvl="0">
              <a:lnSpc>
                <a:spcPts val="6720"/>
              </a:lnSpc>
              <a:spcBef>
                <a:spcPct val="0"/>
              </a:spcBef>
            </a:pPr>
            <a:r>
              <a:rPr lang="en-US" b="true" sz="5600" strike="noStrike" u="none">
                <a:solidFill>
                  <a:srgbClr val="FFFFFF"/>
                </a:solidFill>
                <a:latin typeface="Exo 2 Bold"/>
                <a:ea typeface="Exo 2 Bold"/>
                <a:cs typeface="Exo 2 Bold"/>
                <a:sym typeface="Exo 2 Bold"/>
              </a:rPr>
              <a:t>Svarbiausi </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s</a:t>
            </a:r>
            <a:r>
              <a:rPr lang="en-US" b="true" sz="5600" strike="noStrike" u="none">
                <a:solidFill>
                  <a:srgbClr val="FFFFFF"/>
                </a:solidFill>
                <a:latin typeface="Exo 2 Bold"/>
                <a:ea typeface="Exo 2 Bold"/>
                <a:cs typeface="Exo 2 Bold"/>
                <a:sym typeface="Exo 2 Bold"/>
              </a:rPr>
              <a:t>pekt</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i</a:t>
            </a:r>
            <a:r>
              <a:rPr lang="en-US" b="true" sz="5600" strike="noStrike" u="none">
                <a:solidFill>
                  <a:srgbClr val="FFFFFF"/>
                </a:solidFill>
                <a:latin typeface="Exo 2 Bold"/>
                <a:ea typeface="Exo 2 Bold"/>
                <a:cs typeface="Exo 2 Bold"/>
                <a:sym typeface="Exo 2 Bold"/>
              </a:rPr>
              <a:t> prieš perkant 3D spausdintuvą</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b="true" sz="2799" strike="noStrike" u="none">
                  <a:solidFill>
                    <a:srgbClr val="000000"/>
                  </a:solidFill>
                  <a:latin typeface="Source Sans Pro Bold"/>
                  <a:ea typeface="Source Sans Pro Bold"/>
                  <a:cs typeface="Source Sans Pro Bold"/>
                  <a:sym typeface="Source Sans Pro Bold"/>
                </a:rPr>
                <a:t>Spausdinimo technologija</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4</a:t>
              </a:r>
            </a:p>
          </p:txBody>
        </p:sp>
      </p:grpSp>
      <p:sp>
        <p:nvSpPr>
          <p:cNvPr name="TextBox 27" id="27"/>
          <p:cNvSpPr txBox="true"/>
          <p:nvPr/>
        </p:nvSpPr>
        <p:spPr>
          <a:xfrm rot="0">
            <a:off x="1687068" y="3589172"/>
            <a:ext cx="11018520" cy="1943100"/>
          </a:xfrm>
          <a:prstGeom prst="rect">
            <a:avLst/>
          </a:prstGeom>
        </p:spPr>
        <p:txBody>
          <a:bodyPr anchor="t" rtlCol="false" tIns="0" lIns="0" bIns="0" rIns="0">
            <a:spAutoFit/>
          </a:bodyPr>
          <a:lstStyle/>
          <a:p>
            <a:pPr algn="l" marL="0" indent="0" lvl="0">
              <a:lnSpc>
                <a:spcPts val="3840"/>
              </a:lnSpc>
              <a:spcBef>
                <a:spcPct val="0"/>
              </a:spcBef>
            </a:pPr>
            <a:r>
              <a:rPr lang="en-US" sz="3200" strike="noStrike" u="none">
                <a:solidFill>
                  <a:srgbClr val="FFFFFF"/>
                </a:solidFill>
                <a:latin typeface="Source Sans Pro"/>
                <a:ea typeface="Source Sans Pro"/>
                <a:cs typeface="Source Sans Pro"/>
                <a:sym typeface="Source Sans Pro"/>
              </a:rPr>
              <a:t>Yra įvairių 3D spausdinimo technologijų, tokių kaip lydyto nusodinimo modeliavimas (FDM), stereolitografija (SLA) ir kitos. Kiekviena technologija turi savo privalumų ir trūkumų, todėl pasirinkite tą, kuri atitinka jūsų konkrečius lūkesčius.</a:t>
            </a:r>
          </a:p>
        </p:txBody>
      </p:sp>
      <p:sp>
        <p:nvSpPr>
          <p:cNvPr name="Freeform 28" id="28"/>
          <p:cNvSpPr/>
          <p:nvPr/>
        </p:nvSpPr>
        <p:spPr>
          <a:xfrm flipH="false" flipV="false" rot="0">
            <a:off x="8558784" y="5896423"/>
            <a:ext cx="8758866" cy="3716217"/>
          </a:xfrm>
          <a:custGeom>
            <a:avLst/>
            <a:gdLst/>
            <a:ahLst/>
            <a:cxnLst/>
            <a:rect r="r" b="b" t="t" l="l"/>
            <a:pathLst>
              <a:path h="3716217" w="8758866">
                <a:moveTo>
                  <a:pt x="0" y="0"/>
                </a:moveTo>
                <a:lnTo>
                  <a:pt x="8758866" y="0"/>
                </a:lnTo>
                <a:lnTo>
                  <a:pt x="8758866" y="3716217"/>
                </a:lnTo>
                <a:lnTo>
                  <a:pt x="0" y="3716217"/>
                </a:lnTo>
                <a:lnTo>
                  <a:pt x="0" y="0"/>
                </a:lnTo>
                <a:close/>
              </a:path>
            </a:pathLst>
          </a:custGeom>
          <a:blipFill>
            <a:blip r:embed="rId6"/>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1531429" y="971950"/>
            <a:ext cx="15225151" cy="1704975"/>
          </a:xfrm>
          <a:prstGeom prst="rect">
            <a:avLst/>
          </a:prstGeom>
        </p:spPr>
        <p:txBody>
          <a:bodyPr anchor="t" rtlCol="false" tIns="0" lIns="0" bIns="0" rIns="0">
            <a:spAutoFit/>
          </a:bodyPr>
          <a:lstStyle/>
          <a:p>
            <a:pPr algn="ctr" marL="0" indent="0" lvl="0">
              <a:lnSpc>
                <a:spcPts val="6720"/>
              </a:lnSpc>
              <a:spcBef>
                <a:spcPct val="0"/>
              </a:spcBef>
            </a:pPr>
            <a:r>
              <a:rPr lang="en-US" b="true" sz="5600" strike="noStrike" u="none">
                <a:solidFill>
                  <a:srgbClr val="FFFFFF"/>
                </a:solidFill>
                <a:latin typeface="Exo 2 Bold"/>
                <a:ea typeface="Exo 2 Bold"/>
                <a:cs typeface="Exo 2 Bold"/>
                <a:sym typeface="Exo 2 Bold"/>
              </a:rPr>
              <a:t>Svarbiausi </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s</a:t>
            </a:r>
            <a:r>
              <a:rPr lang="en-US" b="true" sz="5600" strike="noStrike" u="none">
                <a:solidFill>
                  <a:srgbClr val="FFFFFF"/>
                </a:solidFill>
                <a:latin typeface="Exo 2 Bold"/>
                <a:ea typeface="Exo 2 Bold"/>
                <a:cs typeface="Exo 2 Bold"/>
                <a:sym typeface="Exo 2 Bold"/>
              </a:rPr>
              <a:t>pekt</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i</a:t>
            </a:r>
            <a:r>
              <a:rPr lang="en-US" b="true" sz="5600" strike="noStrike" u="none">
                <a:solidFill>
                  <a:srgbClr val="FFFFFF"/>
                </a:solidFill>
                <a:latin typeface="Exo 2 Bold"/>
                <a:ea typeface="Exo 2 Bold"/>
                <a:cs typeface="Exo 2 Bold"/>
                <a:sym typeface="Exo 2 Bold"/>
              </a:rPr>
              <a:t> prieš perkant 3D spausdintuvą</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b="true" sz="2799">
                  <a:solidFill>
                    <a:srgbClr val="000000"/>
                  </a:solidFill>
                  <a:latin typeface="Source Sans Pro Bold"/>
                  <a:ea typeface="Source Sans Pro Bold"/>
                  <a:cs typeface="Source Sans Pro Bold"/>
                  <a:sym typeface="Source Sans Pro Bold"/>
                </a:rPr>
                <a:t>Pagrindo </a:t>
              </a:r>
              <a:r>
                <a:rPr lang="en-US" b="true" sz="2799" strike="noStrike" u="none">
                  <a:solidFill>
                    <a:srgbClr val="000000"/>
                  </a:solidFill>
                  <a:latin typeface="Source Sans Pro Bold"/>
                  <a:ea typeface="Source Sans Pro Bold"/>
                  <a:cs typeface="Source Sans Pro Bold"/>
                  <a:sym typeface="Source Sans Pro Bold"/>
                </a:rPr>
                <a:t>šildymas ir temperatūros kontrolė</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5</a:t>
              </a:r>
            </a:p>
          </p:txBody>
        </p:sp>
      </p:grpSp>
      <p:sp>
        <p:nvSpPr>
          <p:cNvPr name="TextBox 27" id="27"/>
          <p:cNvSpPr txBox="true"/>
          <p:nvPr/>
        </p:nvSpPr>
        <p:spPr>
          <a:xfrm rot="0">
            <a:off x="1818332" y="3540109"/>
            <a:ext cx="11018520" cy="1943100"/>
          </a:xfrm>
          <a:prstGeom prst="rect">
            <a:avLst/>
          </a:prstGeom>
        </p:spPr>
        <p:txBody>
          <a:bodyPr anchor="t" rtlCol="false" tIns="0" lIns="0" bIns="0" rIns="0">
            <a:spAutoFit/>
          </a:bodyPr>
          <a:lstStyle/>
          <a:p>
            <a:pPr algn="l" marL="0" indent="0" lvl="0">
              <a:lnSpc>
                <a:spcPts val="3840"/>
              </a:lnSpc>
              <a:spcBef>
                <a:spcPct val="0"/>
              </a:spcBef>
            </a:pPr>
            <a:r>
              <a:rPr lang="en-US" sz="3200" strike="noStrike" u="none">
                <a:solidFill>
                  <a:srgbClr val="FFFFFF"/>
                </a:solidFill>
                <a:latin typeface="Source Sans Pro"/>
                <a:ea typeface="Source Sans Pro"/>
                <a:cs typeface="Source Sans Pro"/>
                <a:sym typeface="Source Sans Pro"/>
              </a:rPr>
              <a:t>Geras 3D spausdintuvas turėtų turėti šildomą pagrindą, kad spausdintas objektas tinkamai priliptų prie jo. Temperatūros valdymo galimybė yra labai svarbi, ypač dirbant su skirtingų tipų medžiagomis.</a:t>
            </a:r>
          </a:p>
        </p:txBody>
      </p:sp>
      <p:sp>
        <p:nvSpPr>
          <p:cNvPr name="Freeform 28" id="28"/>
          <p:cNvSpPr/>
          <p:nvPr/>
        </p:nvSpPr>
        <p:spPr>
          <a:xfrm flipH="false" flipV="false" rot="0">
            <a:off x="11228832" y="5210223"/>
            <a:ext cx="4618120" cy="3795084"/>
          </a:xfrm>
          <a:custGeom>
            <a:avLst/>
            <a:gdLst/>
            <a:ahLst/>
            <a:cxnLst/>
            <a:rect r="r" b="b" t="t" l="l"/>
            <a:pathLst>
              <a:path h="3795084" w="4618120">
                <a:moveTo>
                  <a:pt x="0" y="0"/>
                </a:moveTo>
                <a:lnTo>
                  <a:pt x="4618120" y="0"/>
                </a:lnTo>
                <a:lnTo>
                  <a:pt x="4618120" y="3795083"/>
                </a:lnTo>
                <a:lnTo>
                  <a:pt x="0" y="3795083"/>
                </a:lnTo>
                <a:lnTo>
                  <a:pt x="0" y="0"/>
                </a:lnTo>
                <a:close/>
              </a:path>
            </a:pathLst>
          </a:custGeom>
          <a:blipFill>
            <a:blip r:embed="rId6"/>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1531429" y="971950"/>
            <a:ext cx="15225151" cy="1704975"/>
          </a:xfrm>
          <a:prstGeom prst="rect">
            <a:avLst/>
          </a:prstGeom>
        </p:spPr>
        <p:txBody>
          <a:bodyPr anchor="t" rtlCol="false" tIns="0" lIns="0" bIns="0" rIns="0">
            <a:spAutoFit/>
          </a:bodyPr>
          <a:lstStyle/>
          <a:p>
            <a:pPr algn="ctr" marL="0" indent="0" lvl="0">
              <a:lnSpc>
                <a:spcPts val="6720"/>
              </a:lnSpc>
              <a:spcBef>
                <a:spcPct val="0"/>
              </a:spcBef>
            </a:pPr>
            <a:r>
              <a:rPr lang="en-US" b="true" sz="5600" strike="noStrike" u="none">
                <a:solidFill>
                  <a:srgbClr val="FFFFFF"/>
                </a:solidFill>
                <a:latin typeface="Exo 2 Bold"/>
                <a:ea typeface="Exo 2 Bold"/>
                <a:cs typeface="Exo 2 Bold"/>
                <a:sym typeface="Exo 2 Bold"/>
              </a:rPr>
              <a:t>Svarbiausi </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s</a:t>
            </a:r>
            <a:r>
              <a:rPr lang="en-US" b="true" sz="5600" strike="noStrike" u="none">
                <a:solidFill>
                  <a:srgbClr val="FFFFFF"/>
                </a:solidFill>
                <a:latin typeface="Exo 2 Bold"/>
                <a:ea typeface="Exo 2 Bold"/>
                <a:cs typeface="Exo 2 Bold"/>
                <a:sym typeface="Exo 2 Bold"/>
              </a:rPr>
              <a:t>pekt</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i</a:t>
            </a:r>
            <a:r>
              <a:rPr lang="en-US" b="true" sz="5600" strike="noStrike" u="none">
                <a:solidFill>
                  <a:srgbClr val="FFFFFF"/>
                </a:solidFill>
                <a:latin typeface="Exo 2 Bold"/>
                <a:ea typeface="Exo 2 Bold"/>
                <a:cs typeface="Exo 2 Bold"/>
                <a:sym typeface="Exo 2 Bold"/>
              </a:rPr>
              <a:t> prieš perkant 3D spausdintuvą</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b="true" sz="2799" strike="noStrike" u="none">
                  <a:solidFill>
                    <a:srgbClr val="000000"/>
                  </a:solidFill>
                  <a:latin typeface="Source Sans Pro Bold"/>
                  <a:ea typeface="Source Sans Pro Bold"/>
                  <a:cs typeface="Source Sans Pro Bold"/>
                  <a:sym typeface="Source Sans Pro Bold"/>
                </a:rPr>
                <a:t>Spausdinimo greitis</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6</a:t>
              </a:r>
            </a:p>
          </p:txBody>
        </p:sp>
      </p:grpSp>
      <p:sp>
        <p:nvSpPr>
          <p:cNvPr name="TextBox 27" id="27"/>
          <p:cNvSpPr txBox="true"/>
          <p:nvPr/>
        </p:nvSpPr>
        <p:spPr>
          <a:xfrm rot="0">
            <a:off x="1818332" y="3630339"/>
            <a:ext cx="11018520" cy="1943100"/>
          </a:xfrm>
          <a:prstGeom prst="rect">
            <a:avLst/>
          </a:prstGeom>
        </p:spPr>
        <p:txBody>
          <a:bodyPr anchor="t" rtlCol="false" tIns="0" lIns="0" bIns="0" rIns="0">
            <a:spAutoFit/>
          </a:bodyPr>
          <a:lstStyle/>
          <a:p>
            <a:pPr algn="l" marL="0" indent="0" lvl="0">
              <a:lnSpc>
                <a:spcPts val="3840"/>
              </a:lnSpc>
              <a:spcBef>
                <a:spcPct val="0"/>
              </a:spcBef>
            </a:pPr>
            <a:r>
              <a:rPr lang="en-US" sz="3200" strike="noStrike" u="none">
                <a:solidFill>
                  <a:srgbClr val="FFFFFF"/>
                </a:solidFill>
                <a:latin typeface="Source Sans Pro"/>
                <a:ea typeface="Source Sans Pro"/>
                <a:cs typeface="Source Sans Pro"/>
                <a:sym typeface="Source Sans Pro"/>
              </a:rPr>
              <a:t>Įvertinkite</a:t>
            </a:r>
            <a:r>
              <a:rPr lang="en-US" sz="3200" strike="noStrike" u="none">
                <a:solidFill>
                  <a:srgbClr val="FFFFFF"/>
                </a:solidFill>
                <a:latin typeface="Source Sans Pro"/>
                <a:ea typeface="Source Sans Pro"/>
                <a:cs typeface="Source Sans Pro"/>
                <a:sym typeface="Source Sans Pro"/>
              </a:rPr>
              <a:t> 3D spausdinimo trukmę</a:t>
            </a:r>
            <a:r>
              <a:rPr lang="en-US" sz="3200" strike="noStrike" u="none">
                <a:solidFill>
                  <a:srgbClr val="FFFFFF"/>
                </a:solidFill>
                <a:latin typeface="Source Sans Pro"/>
                <a:ea typeface="Source Sans Pro"/>
                <a:cs typeface="Source Sans Pro"/>
                <a:sym typeface="Source Sans Pro"/>
              </a:rPr>
              <a:t>, </a:t>
            </a:r>
            <a:r>
              <a:rPr lang="en-US" sz="3200" strike="noStrike" u="none">
                <a:solidFill>
                  <a:srgbClr val="FFFFFF"/>
                </a:solidFill>
                <a:latin typeface="Source Sans Pro"/>
                <a:ea typeface="Source Sans Pro"/>
                <a:cs typeface="Source Sans Pro"/>
                <a:sym typeface="Source Sans Pro"/>
              </a:rPr>
              <a:t>t. y. </a:t>
            </a:r>
            <a:r>
              <a:rPr lang="en-US" sz="3200" strike="noStrike" u="none">
                <a:solidFill>
                  <a:srgbClr val="FFFFFF"/>
                </a:solidFill>
                <a:latin typeface="Source Sans Pro"/>
                <a:ea typeface="Source Sans Pro"/>
                <a:cs typeface="Source Sans Pro"/>
                <a:sym typeface="Source Sans Pro"/>
              </a:rPr>
              <a:t>kiek laiko spausdintuv</a:t>
            </a:r>
            <a:r>
              <a:rPr lang="en-US" sz="3200" strike="noStrike" u="none">
                <a:solidFill>
                  <a:srgbClr val="FFFFFF"/>
                </a:solidFill>
                <a:latin typeface="Source Sans Pro"/>
                <a:ea typeface="Source Sans Pro"/>
                <a:cs typeface="Source Sans Pro"/>
                <a:sym typeface="Source Sans Pro"/>
              </a:rPr>
              <a:t>as</a:t>
            </a:r>
            <a:r>
              <a:rPr lang="en-US" sz="3200" strike="noStrike" u="none">
                <a:solidFill>
                  <a:srgbClr val="FFFFFF"/>
                </a:solidFill>
                <a:latin typeface="Source Sans Pro"/>
                <a:ea typeface="Source Sans Pro"/>
                <a:cs typeface="Source Sans Pro"/>
                <a:sym typeface="Source Sans Pro"/>
              </a:rPr>
              <a:t> užtrunka pagaminti objektą. </a:t>
            </a:r>
            <a:r>
              <a:rPr lang="en-US" sz="3200" strike="noStrike" u="none">
                <a:solidFill>
                  <a:srgbClr val="FFFFFF"/>
                </a:solidFill>
                <a:latin typeface="Source Sans Pro"/>
                <a:ea typeface="Source Sans Pro"/>
                <a:cs typeface="Source Sans Pro"/>
                <a:sym typeface="Source Sans Pro"/>
              </a:rPr>
              <a:t>S</a:t>
            </a:r>
            <a:r>
              <a:rPr lang="en-US" sz="3200" strike="noStrike" u="none">
                <a:solidFill>
                  <a:srgbClr val="FFFFFF"/>
                </a:solidFill>
                <a:latin typeface="Source Sans Pro"/>
                <a:ea typeface="Source Sans Pro"/>
                <a:cs typeface="Source Sans Pro"/>
                <a:sym typeface="Source Sans Pro"/>
              </a:rPr>
              <a:t>pausdinim</a:t>
            </a:r>
            <a:r>
              <a:rPr lang="en-US" sz="3200" strike="noStrike" u="none">
                <a:solidFill>
                  <a:srgbClr val="FFFFFF"/>
                </a:solidFill>
                <a:latin typeface="Source Sans Pro"/>
                <a:ea typeface="Source Sans Pro"/>
                <a:cs typeface="Source Sans Pro"/>
                <a:sym typeface="Source Sans Pro"/>
              </a:rPr>
              <a:t>o</a:t>
            </a:r>
            <a:r>
              <a:rPr lang="en-US" sz="3200" strike="noStrike" u="none">
                <a:solidFill>
                  <a:srgbClr val="FFFFFF"/>
                </a:solidFill>
                <a:latin typeface="Source Sans Pro"/>
                <a:ea typeface="Source Sans Pro"/>
                <a:cs typeface="Source Sans Pro"/>
                <a:sym typeface="Source Sans Pro"/>
              </a:rPr>
              <a:t> g</a:t>
            </a:r>
            <a:r>
              <a:rPr lang="en-US" sz="3200" strike="noStrike" u="none">
                <a:solidFill>
                  <a:srgbClr val="FFFFFF"/>
                </a:solidFill>
                <a:latin typeface="Source Sans Pro"/>
                <a:ea typeface="Source Sans Pro"/>
                <a:cs typeface="Source Sans Pro"/>
                <a:sym typeface="Source Sans Pro"/>
              </a:rPr>
              <a:t>re</a:t>
            </a:r>
            <a:r>
              <a:rPr lang="en-US" sz="3200" strike="noStrike" u="none">
                <a:solidFill>
                  <a:srgbClr val="FFFFFF"/>
                </a:solidFill>
                <a:latin typeface="Source Sans Pro"/>
                <a:ea typeface="Source Sans Pro"/>
                <a:cs typeface="Source Sans Pro"/>
                <a:sym typeface="Source Sans Pro"/>
              </a:rPr>
              <a:t>iti</a:t>
            </a:r>
            <a:r>
              <a:rPr lang="en-US" sz="3200" strike="noStrike" u="none">
                <a:solidFill>
                  <a:srgbClr val="FFFFFF"/>
                </a:solidFill>
                <a:latin typeface="Source Sans Pro"/>
                <a:ea typeface="Source Sans Pro"/>
                <a:cs typeface="Source Sans Pro"/>
                <a:sym typeface="Source Sans Pro"/>
              </a:rPr>
              <a:t>s yra ypač</a:t>
            </a:r>
            <a:r>
              <a:rPr lang="en-US" sz="3200" strike="noStrike" u="none">
                <a:solidFill>
                  <a:srgbClr val="FFFFFF"/>
                </a:solidFill>
                <a:latin typeface="Source Sans Pro"/>
                <a:ea typeface="Source Sans Pro"/>
                <a:cs typeface="Source Sans Pro"/>
                <a:sym typeface="Source Sans Pro"/>
              </a:rPr>
              <a:t> svarbus, </a:t>
            </a:r>
            <a:r>
              <a:rPr lang="en-US" sz="3200" strike="noStrike" u="none">
                <a:solidFill>
                  <a:srgbClr val="FFFFFF"/>
                </a:solidFill>
                <a:latin typeface="Source Sans Pro"/>
                <a:ea typeface="Source Sans Pro"/>
                <a:cs typeface="Source Sans Pro"/>
                <a:sym typeface="Source Sans Pro"/>
              </a:rPr>
              <a:t>k</a:t>
            </a:r>
            <a:r>
              <a:rPr lang="en-US" sz="3200" strike="noStrike" u="none">
                <a:solidFill>
                  <a:srgbClr val="FFFFFF"/>
                </a:solidFill>
                <a:latin typeface="Source Sans Pro"/>
                <a:ea typeface="Source Sans Pro"/>
                <a:cs typeface="Source Sans Pro"/>
                <a:sym typeface="Source Sans Pro"/>
              </a:rPr>
              <a:t>ai reikia </a:t>
            </a:r>
            <a:r>
              <a:rPr lang="en-US" sz="3200" strike="noStrike" u="none">
                <a:solidFill>
                  <a:srgbClr val="FFFFFF"/>
                </a:solidFill>
                <a:latin typeface="Source Sans Pro"/>
                <a:ea typeface="Source Sans Pro"/>
                <a:cs typeface="Source Sans Pro"/>
                <a:sym typeface="Source Sans Pro"/>
              </a:rPr>
              <a:t>g</a:t>
            </a:r>
            <a:r>
              <a:rPr lang="en-US" sz="3200" strike="noStrike" u="none">
                <a:solidFill>
                  <a:srgbClr val="FFFFFF"/>
                </a:solidFill>
                <a:latin typeface="Source Sans Pro"/>
                <a:ea typeface="Source Sans Pro"/>
                <a:cs typeface="Source Sans Pro"/>
                <a:sym typeface="Source Sans Pro"/>
              </a:rPr>
              <a:t>a</a:t>
            </a:r>
            <a:r>
              <a:rPr lang="en-US" sz="3200" strike="noStrike" u="none">
                <a:solidFill>
                  <a:srgbClr val="FFFFFF"/>
                </a:solidFill>
                <a:latin typeface="Source Sans Pro"/>
                <a:ea typeface="Source Sans Pro"/>
                <a:cs typeface="Source Sans Pro"/>
                <a:sym typeface="Source Sans Pro"/>
              </a:rPr>
              <a:t>m</a:t>
            </a:r>
            <a:r>
              <a:rPr lang="en-US" sz="3200" strike="noStrike" u="none">
                <a:solidFill>
                  <a:srgbClr val="FFFFFF"/>
                </a:solidFill>
                <a:latin typeface="Source Sans Pro"/>
                <a:ea typeface="Source Sans Pro"/>
                <a:cs typeface="Source Sans Pro"/>
                <a:sym typeface="Source Sans Pro"/>
              </a:rPr>
              <a:t>inti dide</a:t>
            </a:r>
            <a:r>
              <a:rPr lang="en-US" sz="3200" strike="noStrike" u="none">
                <a:solidFill>
                  <a:srgbClr val="FFFFFF"/>
                </a:solidFill>
                <a:latin typeface="Source Sans Pro"/>
                <a:ea typeface="Source Sans Pro"/>
                <a:cs typeface="Source Sans Pro"/>
                <a:sym typeface="Source Sans Pro"/>
              </a:rPr>
              <a:t>sn</a:t>
            </a:r>
            <a:r>
              <a:rPr lang="en-US" sz="3200" strike="noStrike" u="none">
                <a:solidFill>
                  <a:srgbClr val="FFFFFF"/>
                </a:solidFill>
                <a:latin typeface="Source Sans Pro"/>
                <a:ea typeface="Source Sans Pro"/>
                <a:cs typeface="Source Sans Pro"/>
                <a:sym typeface="Source Sans Pro"/>
              </a:rPr>
              <a:t>į objektų kiekį arba </a:t>
            </a:r>
            <a:r>
              <a:rPr lang="en-US" sz="3200" strike="noStrike" u="none">
                <a:solidFill>
                  <a:srgbClr val="FFFFFF"/>
                </a:solidFill>
                <a:latin typeface="Source Sans Pro"/>
                <a:ea typeface="Source Sans Pro"/>
                <a:cs typeface="Source Sans Pro"/>
                <a:sym typeface="Source Sans Pro"/>
              </a:rPr>
              <a:t>kai la</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ko</a:t>
            </a:r>
            <a:r>
              <a:rPr lang="en-US" sz="3200" strike="noStrike" u="none">
                <a:solidFill>
                  <a:srgbClr val="FFFFFF"/>
                </a:solidFill>
                <a:latin typeface="Source Sans Pro"/>
                <a:ea typeface="Source Sans Pro"/>
                <a:cs typeface="Source Sans Pro"/>
                <a:sym typeface="Source Sans Pro"/>
              </a:rPr>
              <a:t> </a:t>
            </a:r>
            <a:r>
              <a:rPr lang="en-US" sz="3200" strike="noStrike" u="none">
                <a:solidFill>
                  <a:srgbClr val="FFFFFF"/>
                </a:solidFill>
                <a:latin typeface="Source Sans Pro"/>
                <a:ea typeface="Source Sans Pro"/>
                <a:cs typeface="Source Sans Pro"/>
                <a:sym typeface="Source Sans Pro"/>
              </a:rPr>
              <a:t>v</a:t>
            </a:r>
            <a:r>
              <a:rPr lang="en-US" sz="3200" strike="noStrike" u="none">
                <a:solidFill>
                  <a:srgbClr val="FFFFFF"/>
                </a:solidFill>
                <a:latin typeface="Source Sans Pro"/>
                <a:ea typeface="Source Sans Pro"/>
                <a:cs typeface="Source Sans Pro"/>
                <a:sym typeface="Source Sans Pro"/>
              </a:rPr>
              <a:t>ei</a:t>
            </a:r>
            <a:r>
              <a:rPr lang="en-US" sz="3200" strike="noStrike" u="none">
                <a:solidFill>
                  <a:srgbClr val="FFFFFF"/>
                </a:solidFill>
                <a:latin typeface="Source Sans Pro"/>
                <a:ea typeface="Source Sans Pro"/>
                <a:cs typeface="Source Sans Pro"/>
                <a:sym typeface="Source Sans Pro"/>
              </a:rPr>
              <a:t>ksny</a:t>
            </a:r>
            <a:r>
              <a:rPr lang="en-US" sz="3200" strike="noStrike" u="none">
                <a:solidFill>
                  <a:srgbClr val="FFFFFF"/>
                </a:solidFill>
                <a:latin typeface="Source Sans Pro"/>
                <a:ea typeface="Source Sans Pro"/>
                <a:cs typeface="Source Sans Pro"/>
                <a:sym typeface="Source Sans Pro"/>
              </a:rPr>
              <a:t>s yra </a:t>
            </a:r>
            <a:r>
              <a:rPr lang="en-US" sz="3200" strike="noStrike" u="none">
                <a:solidFill>
                  <a:srgbClr val="FFFFFF"/>
                </a:solidFill>
                <a:latin typeface="Source Sans Pro"/>
                <a:ea typeface="Source Sans Pro"/>
                <a:cs typeface="Source Sans Pro"/>
                <a:sym typeface="Source Sans Pro"/>
              </a:rPr>
              <a:t>it</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n</a:t>
            </a:r>
            <a:r>
              <a:rPr lang="en-US" sz="3200" strike="noStrike" u="none">
                <a:solidFill>
                  <a:srgbClr val="FFFFFF"/>
                </a:solidFill>
                <a:latin typeface="Source Sans Pro"/>
                <a:ea typeface="Source Sans Pro"/>
                <a:cs typeface="Source Sans Pro"/>
                <a:sym typeface="Source Sans Pro"/>
              </a:rPr>
              <a:t> reik</a:t>
            </a:r>
            <a:r>
              <a:rPr lang="en-US" sz="3200" strike="noStrike" u="none">
                <a:solidFill>
                  <a:srgbClr val="FFFFFF"/>
                </a:solidFill>
                <a:latin typeface="Source Sans Pro"/>
                <a:ea typeface="Source Sans Pro"/>
                <a:cs typeface="Source Sans Pro"/>
                <a:sym typeface="Source Sans Pro"/>
              </a:rPr>
              <a:t>šmi</a:t>
            </a:r>
            <a:r>
              <a:rPr lang="en-US" sz="3200" strike="noStrike" u="none">
                <a:solidFill>
                  <a:srgbClr val="FFFFFF"/>
                </a:solidFill>
                <a:latin typeface="Source Sans Pro"/>
                <a:ea typeface="Source Sans Pro"/>
                <a:cs typeface="Source Sans Pro"/>
                <a:sym typeface="Source Sans Pro"/>
              </a:rPr>
              <a:t>n</a:t>
            </a:r>
            <a:r>
              <a:rPr lang="en-US" sz="3200" strike="noStrike" u="none">
                <a:solidFill>
                  <a:srgbClr val="FFFFFF"/>
                </a:solidFill>
                <a:latin typeface="Source Sans Pro"/>
                <a:ea typeface="Source Sans Pro"/>
                <a:cs typeface="Source Sans Pro"/>
                <a:sym typeface="Source Sans Pro"/>
              </a:rPr>
              <a:t>ga</a:t>
            </a:r>
            <a:r>
              <a:rPr lang="en-US" sz="3200" strike="noStrike" u="none">
                <a:solidFill>
                  <a:srgbClr val="FFFFFF"/>
                </a:solidFill>
                <a:latin typeface="Source Sans Pro"/>
                <a:ea typeface="Source Sans Pro"/>
                <a:cs typeface="Source Sans Pro"/>
                <a:sym typeface="Source Sans Pro"/>
              </a:rPr>
              <a:t>s.</a:t>
            </a:r>
          </a:p>
        </p:txBody>
      </p:sp>
      <p:sp>
        <p:nvSpPr>
          <p:cNvPr name="Freeform 28" id="28"/>
          <p:cNvSpPr/>
          <p:nvPr/>
        </p:nvSpPr>
        <p:spPr>
          <a:xfrm flipH="false" flipV="false" rot="0">
            <a:off x="10625328" y="5505793"/>
            <a:ext cx="5585860" cy="4091445"/>
          </a:xfrm>
          <a:custGeom>
            <a:avLst/>
            <a:gdLst/>
            <a:ahLst/>
            <a:cxnLst/>
            <a:rect r="r" b="b" t="t" l="l"/>
            <a:pathLst>
              <a:path h="4091445" w="5585860">
                <a:moveTo>
                  <a:pt x="0" y="0"/>
                </a:moveTo>
                <a:lnTo>
                  <a:pt x="5585860" y="0"/>
                </a:lnTo>
                <a:lnTo>
                  <a:pt x="5585860" y="4091445"/>
                </a:lnTo>
                <a:lnTo>
                  <a:pt x="0" y="4091445"/>
                </a:lnTo>
                <a:lnTo>
                  <a:pt x="0" y="0"/>
                </a:lnTo>
                <a:close/>
              </a:path>
            </a:pathLst>
          </a:custGeom>
          <a:blipFill>
            <a:blip r:embed="rId6"/>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1531429" y="971950"/>
            <a:ext cx="15225151" cy="1704975"/>
          </a:xfrm>
          <a:prstGeom prst="rect">
            <a:avLst/>
          </a:prstGeom>
        </p:spPr>
        <p:txBody>
          <a:bodyPr anchor="t" rtlCol="false" tIns="0" lIns="0" bIns="0" rIns="0">
            <a:spAutoFit/>
          </a:bodyPr>
          <a:lstStyle/>
          <a:p>
            <a:pPr algn="ctr" marL="0" indent="0" lvl="0">
              <a:lnSpc>
                <a:spcPts val="6720"/>
              </a:lnSpc>
              <a:spcBef>
                <a:spcPct val="0"/>
              </a:spcBef>
            </a:pPr>
            <a:r>
              <a:rPr lang="en-US" b="true" sz="5600" strike="noStrike" u="none">
                <a:solidFill>
                  <a:srgbClr val="FFFFFF"/>
                </a:solidFill>
                <a:latin typeface="Exo 2 Bold"/>
                <a:ea typeface="Exo 2 Bold"/>
                <a:cs typeface="Exo 2 Bold"/>
                <a:sym typeface="Exo 2 Bold"/>
              </a:rPr>
              <a:t>Svarbiausi </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s</a:t>
            </a:r>
            <a:r>
              <a:rPr lang="en-US" b="true" sz="5600" strike="noStrike" u="none">
                <a:solidFill>
                  <a:srgbClr val="FFFFFF"/>
                </a:solidFill>
                <a:latin typeface="Exo 2 Bold"/>
                <a:ea typeface="Exo 2 Bold"/>
                <a:cs typeface="Exo 2 Bold"/>
                <a:sym typeface="Exo 2 Bold"/>
              </a:rPr>
              <a:t>pekt</a:t>
            </a:r>
            <a:r>
              <a:rPr lang="en-US" b="true" sz="5600" strike="noStrike" u="none">
                <a:solidFill>
                  <a:srgbClr val="FFFFFF"/>
                </a:solidFill>
                <a:latin typeface="Exo 2 Bold"/>
                <a:ea typeface="Exo 2 Bold"/>
                <a:cs typeface="Exo 2 Bold"/>
                <a:sym typeface="Exo 2 Bold"/>
              </a:rPr>
              <a:t>a</a:t>
            </a:r>
            <a:r>
              <a:rPr lang="en-US" b="true" sz="5600" strike="noStrike" u="none">
                <a:solidFill>
                  <a:srgbClr val="FFFFFF"/>
                </a:solidFill>
                <a:latin typeface="Exo 2 Bold"/>
                <a:ea typeface="Exo 2 Bold"/>
                <a:cs typeface="Exo 2 Bold"/>
                <a:sym typeface="Exo 2 Bold"/>
              </a:rPr>
              <a:t>i</a:t>
            </a:r>
            <a:r>
              <a:rPr lang="en-US" b="true" sz="5600" strike="noStrike" u="none">
                <a:solidFill>
                  <a:srgbClr val="FFFFFF"/>
                </a:solidFill>
                <a:latin typeface="Exo 2 Bold"/>
                <a:ea typeface="Exo 2 Bold"/>
                <a:cs typeface="Exo 2 Bold"/>
                <a:sym typeface="Exo 2 Bold"/>
              </a:rPr>
              <a:t> prieš perkant 3D spausdintuvą</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b="true" sz="2799" strike="noStrike" u="none">
                  <a:solidFill>
                    <a:srgbClr val="000000"/>
                  </a:solidFill>
                  <a:latin typeface="Source Sans Pro Bold"/>
                  <a:ea typeface="Source Sans Pro Bold"/>
                  <a:cs typeface="Source Sans Pro Bold"/>
                  <a:sym typeface="Source Sans Pro Bold"/>
                </a:rPr>
                <a:t>Konstrukcijos dizainas ir patogumo funkcijos</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7</a:t>
              </a:r>
            </a:p>
          </p:txBody>
        </p:sp>
      </p:grpSp>
      <p:sp>
        <p:nvSpPr>
          <p:cNvPr name="TextBox 27" id="27"/>
          <p:cNvSpPr txBox="true"/>
          <p:nvPr/>
        </p:nvSpPr>
        <p:spPr>
          <a:xfrm rot="0">
            <a:off x="1818332" y="3589172"/>
            <a:ext cx="11018520" cy="1943100"/>
          </a:xfrm>
          <a:prstGeom prst="rect">
            <a:avLst/>
          </a:prstGeom>
        </p:spPr>
        <p:txBody>
          <a:bodyPr anchor="t" rtlCol="false" tIns="0" lIns="0" bIns="0" rIns="0">
            <a:spAutoFit/>
          </a:bodyPr>
          <a:lstStyle/>
          <a:p>
            <a:pPr algn="l" marL="0" indent="0" lvl="0">
              <a:lnSpc>
                <a:spcPts val="3840"/>
              </a:lnSpc>
              <a:spcBef>
                <a:spcPct val="0"/>
              </a:spcBef>
            </a:pPr>
            <a:r>
              <a:rPr lang="en-US" sz="3200">
                <a:solidFill>
                  <a:srgbClr val="FFFFFF"/>
                </a:solidFill>
                <a:latin typeface="Source Sans Pro"/>
                <a:ea typeface="Source Sans Pro"/>
                <a:cs typeface="Source Sans Pro"/>
                <a:sym typeface="Source Sans Pro"/>
              </a:rPr>
              <a:t>Į</a:t>
            </a:r>
            <a:r>
              <a:rPr lang="en-US" sz="3200" strike="noStrike" u="none">
                <a:solidFill>
                  <a:srgbClr val="FFFFFF"/>
                </a:solidFill>
                <a:latin typeface="Source Sans Pro"/>
                <a:ea typeface="Source Sans Pro"/>
                <a:cs typeface="Source Sans Pro"/>
                <a:sym typeface="Source Sans Pro"/>
              </a:rPr>
              <a:t>v</a:t>
            </a:r>
            <a:r>
              <a:rPr lang="en-US" sz="3200" strike="noStrike" u="none">
                <a:solidFill>
                  <a:srgbClr val="FFFFFF"/>
                </a:solidFill>
                <a:latin typeface="Source Sans Pro"/>
                <a:ea typeface="Source Sans Pro"/>
                <a:cs typeface="Source Sans Pro"/>
                <a:sym typeface="Source Sans Pro"/>
              </a:rPr>
              <a:t>e</a:t>
            </a:r>
            <a:r>
              <a:rPr lang="en-US" sz="3200" strike="noStrike" u="none">
                <a:solidFill>
                  <a:srgbClr val="FFFFFF"/>
                </a:solidFill>
                <a:latin typeface="Source Sans Pro"/>
                <a:ea typeface="Source Sans Pro"/>
                <a:cs typeface="Source Sans Pro"/>
                <a:sym typeface="Source Sans Pro"/>
              </a:rPr>
              <a:t>rt</a:t>
            </a:r>
            <a:r>
              <a:rPr lang="en-US" sz="3200" strike="noStrike" u="none">
                <a:solidFill>
                  <a:srgbClr val="FFFFFF"/>
                </a:solidFill>
                <a:latin typeface="Source Sans Pro"/>
                <a:ea typeface="Source Sans Pro"/>
                <a:cs typeface="Source Sans Pro"/>
                <a:sym typeface="Source Sans Pro"/>
              </a:rPr>
              <a:t>in</a:t>
            </a:r>
            <a:r>
              <a:rPr lang="en-US" sz="3200" strike="noStrike" u="none">
                <a:solidFill>
                  <a:srgbClr val="FFFFFF"/>
                </a:solidFill>
                <a:latin typeface="Source Sans Pro"/>
                <a:ea typeface="Source Sans Pro"/>
                <a:cs typeface="Source Sans Pro"/>
                <a:sym typeface="Source Sans Pro"/>
              </a:rPr>
              <a:t>kite </a:t>
            </a:r>
            <a:r>
              <a:rPr lang="en-US" sz="3200" strike="noStrike" u="none">
                <a:solidFill>
                  <a:srgbClr val="FFFFFF"/>
                </a:solidFill>
                <a:latin typeface="Source Sans Pro"/>
                <a:ea typeface="Source Sans Pro"/>
                <a:cs typeface="Source Sans Pro"/>
                <a:sym typeface="Source Sans Pro"/>
              </a:rPr>
              <a:t>3D</a:t>
            </a:r>
            <a:r>
              <a:rPr lang="en-US" sz="3200" strike="noStrike" u="none">
                <a:solidFill>
                  <a:srgbClr val="FFFFFF"/>
                </a:solidFill>
                <a:latin typeface="Source Sans Pro"/>
                <a:ea typeface="Source Sans Pro"/>
                <a:cs typeface="Source Sans Pro"/>
                <a:sym typeface="Source Sans Pro"/>
              </a:rPr>
              <a:t> spausdintuvo dizainą ir papildomas funkcijas, kurias jis siūl</a:t>
            </a:r>
            <a:r>
              <a:rPr lang="en-US" sz="3200" strike="noStrike" u="none">
                <a:solidFill>
                  <a:srgbClr val="FFFFFF"/>
                </a:solidFill>
                <a:latin typeface="Source Sans Pro"/>
                <a:ea typeface="Source Sans Pro"/>
                <a:cs typeface="Source Sans Pro"/>
                <a:sym typeface="Source Sans Pro"/>
              </a:rPr>
              <a:t>o</a:t>
            </a:r>
            <a:r>
              <a:rPr lang="en-US" sz="3200" strike="noStrike" u="none">
                <a:solidFill>
                  <a:srgbClr val="FFFFFF"/>
                </a:solidFill>
                <a:latin typeface="Source Sans Pro"/>
                <a:ea typeface="Source Sans Pro"/>
                <a:cs typeface="Source Sans Pro"/>
                <a:sym typeface="Source Sans Pro"/>
              </a:rPr>
              <a:t>. </a:t>
            </a:r>
            <a:r>
              <a:rPr lang="en-US" sz="3200" strike="noStrike" u="none">
                <a:solidFill>
                  <a:srgbClr val="FFFFFF"/>
                </a:solidFill>
                <a:latin typeface="Source Sans Pro"/>
                <a:ea typeface="Source Sans Pro"/>
                <a:cs typeface="Source Sans Pro"/>
                <a:sym typeface="Source Sans Pro"/>
              </a:rPr>
              <a:t>Er</a:t>
            </a:r>
            <a:r>
              <a:rPr lang="en-US" sz="3200" strike="noStrike" u="none">
                <a:solidFill>
                  <a:srgbClr val="FFFFFF"/>
                </a:solidFill>
                <a:latin typeface="Source Sans Pro"/>
                <a:ea typeface="Source Sans Pro"/>
                <a:cs typeface="Source Sans Pro"/>
                <a:sym typeface="Source Sans Pro"/>
              </a:rPr>
              <a:t>gon</a:t>
            </a:r>
            <a:r>
              <a:rPr lang="en-US" sz="3200" strike="noStrike" u="none">
                <a:solidFill>
                  <a:srgbClr val="FFFFFF"/>
                </a:solidFill>
                <a:latin typeface="Source Sans Pro"/>
                <a:ea typeface="Source Sans Pro"/>
                <a:cs typeface="Source Sans Pro"/>
                <a:sym typeface="Source Sans Pro"/>
              </a:rPr>
              <a:t>om</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ška</a:t>
            </a:r>
            <a:r>
              <a:rPr lang="en-US" sz="3200" strike="noStrike" u="none">
                <a:solidFill>
                  <a:srgbClr val="FFFFFF"/>
                </a:solidFill>
                <a:latin typeface="Source Sans Pro"/>
                <a:ea typeface="Source Sans Pro"/>
                <a:cs typeface="Source Sans Pro"/>
                <a:sym typeface="Source Sans Pro"/>
              </a:rPr>
              <a:t>s va</a:t>
            </a:r>
            <a:r>
              <a:rPr lang="en-US" sz="3200" strike="noStrike" u="none">
                <a:solidFill>
                  <a:srgbClr val="FFFFFF"/>
                </a:solidFill>
                <a:latin typeface="Source Sans Pro"/>
                <a:ea typeface="Source Sans Pro"/>
                <a:cs typeface="Source Sans Pro"/>
                <a:sym typeface="Source Sans Pro"/>
              </a:rPr>
              <a:t>ldymas, patogu</a:t>
            </a:r>
            <a:r>
              <a:rPr lang="en-US" sz="3200" strike="noStrike" u="none">
                <a:solidFill>
                  <a:srgbClr val="FFFFFF"/>
                </a:solidFill>
                <a:latin typeface="Source Sans Pro"/>
                <a:ea typeface="Source Sans Pro"/>
                <a:cs typeface="Source Sans Pro"/>
                <a:sym typeface="Source Sans Pro"/>
              </a:rPr>
              <a:t>s prieinamumas </a:t>
            </a:r>
            <a:r>
              <a:rPr lang="en-US" sz="3200" strike="noStrike" u="none">
                <a:solidFill>
                  <a:srgbClr val="FFFFFF"/>
                </a:solidFill>
                <a:latin typeface="Source Sans Pro"/>
                <a:ea typeface="Source Sans Pro"/>
                <a:cs typeface="Source Sans Pro"/>
                <a:sym typeface="Source Sans Pro"/>
              </a:rPr>
              <a:t>pr</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e pag</a:t>
            </a:r>
            <a:r>
              <a:rPr lang="en-US" sz="3200" strike="noStrike" u="none">
                <a:solidFill>
                  <a:srgbClr val="FFFFFF"/>
                </a:solidFill>
                <a:latin typeface="Source Sans Pro"/>
                <a:ea typeface="Source Sans Pro"/>
                <a:cs typeface="Source Sans Pro"/>
                <a:sym typeface="Source Sans Pro"/>
              </a:rPr>
              <a:t>r</a:t>
            </a:r>
            <a:r>
              <a:rPr lang="en-US" sz="3200" strike="noStrike" u="none">
                <a:solidFill>
                  <a:srgbClr val="FFFFFF"/>
                </a:solidFill>
                <a:latin typeface="Source Sans Pro"/>
                <a:ea typeface="Source Sans Pro"/>
                <a:cs typeface="Source Sans Pro"/>
                <a:sym typeface="Source Sans Pro"/>
              </a:rPr>
              <a:t>indinių</a:t>
            </a:r>
            <a:r>
              <a:rPr lang="en-US" sz="3200" strike="noStrike" u="none">
                <a:solidFill>
                  <a:srgbClr val="FFFFFF"/>
                </a:solidFill>
                <a:latin typeface="Source Sans Pro"/>
                <a:ea typeface="Source Sans Pro"/>
                <a:cs typeface="Source Sans Pro"/>
                <a:sym typeface="Source Sans Pro"/>
              </a:rPr>
              <a:t> </a:t>
            </a:r>
            <a:r>
              <a:rPr lang="en-US" sz="3200" strike="noStrike" u="none">
                <a:solidFill>
                  <a:srgbClr val="FFFFFF"/>
                </a:solidFill>
                <a:latin typeface="Source Sans Pro"/>
                <a:ea typeface="Source Sans Pro"/>
                <a:cs typeface="Source Sans Pro"/>
                <a:sym typeface="Source Sans Pro"/>
              </a:rPr>
              <a:t>kom</a:t>
            </a:r>
            <a:r>
              <a:rPr lang="en-US" sz="3200" strike="noStrike" u="none">
                <a:solidFill>
                  <a:srgbClr val="FFFFFF"/>
                </a:solidFill>
                <a:latin typeface="Source Sans Pro"/>
                <a:ea typeface="Source Sans Pro"/>
                <a:cs typeface="Source Sans Pro"/>
                <a:sym typeface="Source Sans Pro"/>
              </a:rPr>
              <a:t>p</a:t>
            </a:r>
            <a:r>
              <a:rPr lang="en-US" sz="3200" strike="noStrike" u="none">
                <a:solidFill>
                  <a:srgbClr val="FFFFFF"/>
                </a:solidFill>
                <a:latin typeface="Source Sans Pro"/>
                <a:ea typeface="Source Sans Pro"/>
                <a:cs typeface="Source Sans Pro"/>
                <a:sym typeface="Source Sans Pro"/>
              </a:rPr>
              <a:t>onen</a:t>
            </a:r>
            <a:r>
              <a:rPr lang="en-US" sz="3200" strike="noStrike" u="none">
                <a:solidFill>
                  <a:srgbClr val="FFFFFF"/>
                </a:solidFill>
                <a:latin typeface="Source Sans Pro"/>
                <a:ea typeface="Source Sans Pro"/>
                <a:cs typeface="Source Sans Pro"/>
                <a:sym typeface="Source Sans Pro"/>
              </a:rPr>
              <a:t>t</a:t>
            </a:r>
            <a:r>
              <a:rPr lang="en-US" sz="3200" strike="noStrike" u="none">
                <a:solidFill>
                  <a:srgbClr val="FFFFFF"/>
                </a:solidFill>
                <a:latin typeface="Source Sans Pro"/>
                <a:ea typeface="Source Sans Pro"/>
                <a:cs typeface="Source Sans Pro"/>
                <a:sym typeface="Source Sans Pro"/>
              </a:rPr>
              <a:t>ų ir aišk</a:t>
            </a:r>
            <a:r>
              <a:rPr lang="en-US" sz="3200" strike="noStrike" u="none">
                <a:solidFill>
                  <a:srgbClr val="FFFFFF"/>
                </a:solidFill>
                <a:latin typeface="Source Sans Pro"/>
                <a:ea typeface="Source Sans Pro"/>
                <a:cs typeface="Source Sans Pro"/>
                <a:sym typeface="Source Sans Pro"/>
              </a:rPr>
              <a:t>ūs valdikliai prisideda prie </a:t>
            </a:r>
            <a:r>
              <a:rPr lang="en-US" sz="3200" strike="noStrike" u="none">
                <a:solidFill>
                  <a:srgbClr val="FFFFFF"/>
                </a:solidFill>
                <a:latin typeface="Source Sans Pro"/>
                <a:ea typeface="Source Sans Pro"/>
                <a:cs typeface="Source Sans Pro"/>
                <a:sym typeface="Source Sans Pro"/>
              </a:rPr>
              <a:t>skland</a:t>
            </a:r>
            <a:r>
              <a:rPr lang="en-US" sz="3200" strike="noStrike" u="none">
                <a:solidFill>
                  <a:srgbClr val="FFFFFF"/>
                </a:solidFill>
                <a:latin typeface="Source Sans Pro"/>
                <a:ea typeface="Source Sans Pro"/>
                <a:cs typeface="Source Sans Pro"/>
                <a:sym typeface="Source Sans Pro"/>
              </a:rPr>
              <a:t>e</a:t>
            </a:r>
            <a:r>
              <a:rPr lang="en-US" sz="3200" strike="noStrike" u="none">
                <a:solidFill>
                  <a:srgbClr val="FFFFFF"/>
                </a:solidFill>
                <a:latin typeface="Source Sans Pro"/>
                <a:ea typeface="Source Sans Pro"/>
                <a:cs typeface="Source Sans Pro"/>
                <a:sym typeface="Source Sans Pro"/>
              </a:rPr>
              <a:t>snės i</a:t>
            </a:r>
            <a:r>
              <a:rPr lang="en-US" sz="3200" strike="noStrike" u="none">
                <a:solidFill>
                  <a:srgbClr val="FFFFFF"/>
                </a:solidFill>
                <a:latin typeface="Source Sans Pro"/>
                <a:ea typeface="Source Sans Pro"/>
                <a:cs typeface="Source Sans Pro"/>
                <a:sym typeface="Source Sans Pro"/>
              </a:rPr>
              <a:t>r</a:t>
            </a:r>
            <a:r>
              <a:rPr lang="en-US" sz="3200" strike="noStrike" u="none">
                <a:solidFill>
                  <a:srgbClr val="FFFFFF"/>
                </a:solidFill>
                <a:latin typeface="Source Sans Pro"/>
                <a:ea typeface="Source Sans Pro"/>
                <a:cs typeface="Source Sans Pro"/>
                <a:sym typeface="Source Sans Pro"/>
              </a:rPr>
              <a:t> patog</a:t>
            </a:r>
            <a:r>
              <a:rPr lang="en-US" sz="3200" strike="noStrike" u="none">
                <a:solidFill>
                  <a:srgbClr val="FFFFFF"/>
                </a:solidFill>
                <a:latin typeface="Source Sans Pro"/>
                <a:ea typeface="Source Sans Pro"/>
                <a:cs typeface="Source Sans Pro"/>
                <a:sym typeface="Source Sans Pro"/>
              </a:rPr>
              <a:t>esnės spausdinimo patirties.</a:t>
            </a:r>
          </a:p>
        </p:txBody>
      </p:sp>
      <p:sp>
        <p:nvSpPr>
          <p:cNvPr name="Freeform 28" id="28"/>
          <p:cNvSpPr/>
          <p:nvPr/>
        </p:nvSpPr>
        <p:spPr>
          <a:xfrm flipH="false" flipV="false" rot="0">
            <a:off x="10643616" y="5502431"/>
            <a:ext cx="5659079" cy="4126582"/>
          </a:xfrm>
          <a:custGeom>
            <a:avLst/>
            <a:gdLst/>
            <a:ahLst/>
            <a:cxnLst/>
            <a:rect r="r" b="b" t="t" l="l"/>
            <a:pathLst>
              <a:path h="4126582" w="5659079">
                <a:moveTo>
                  <a:pt x="0" y="0"/>
                </a:moveTo>
                <a:lnTo>
                  <a:pt x="5659079" y="0"/>
                </a:lnTo>
                <a:lnTo>
                  <a:pt x="5659079" y="4126582"/>
                </a:lnTo>
                <a:lnTo>
                  <a:pt x="0" y="4126582"/>
                </a:lnTo>
                <a:lnTo>
                  <a:pt x="0" y="0"/>
                </a:lnTo>
                <a:close/>
              </a:path>
            </a:pathLst>
          </a:custGeom>
          <a:blipFill>
            <a:blip r:embed="rId6"/>
            <a:stretch>
              <a:fillRect l="0" t="0" r="0" b="0"/>
            </a:stretch>
          </a:blipFill>
        </p:spPr>
      </p:sp>
      <p:sp>
        <p:nvSpPr>
          <p:cNvPr name="Freeform 29" id="29"/>
          <p:cNvSpPr/>
          <p:nvPr/>
        </p:nvSpPr>
        <p:spPr>
          <a:xfrm flipH="false" flipV="false" rot="0">
            <a:off x="3273552" y="5745794"/>
            <a:ext cx="6738271" cy="3883219"/>
          </a:xfrm>
          <a:custGeom>
            <a:avLst/>
            <a:gdLst/>
            <a:ahLst/>
            <a:cxnLst/>
            <a:rect r="r" b="b" t="t" l="l"/>
            <a:pathLst>
              <a:path h="3883219" w="6738271">
                <a:moveTo>
                  <a:pt x="0" y="0"/>
                </a:moveTo>
                <a:lnTo>
                  <a:pt x="6738271" y="0"/>
                </a:lnTo>
                <a:lnTo>
                  <a:pt x="6738271" y="3883219"/>
                </a:lnTo>
                <a:lnTo>
                  <a:pt x="0" y="3883219"/>
                </a:lnTo>
                <a:lnTo>
                  <a:pt x="0" y="0"/>
                </a:lnTo>
                <a:close/>
              </a:path>
            </a:pathLst>
          </a:custGeom>
          <a:blipFill>
            <a:blip r:embed="rId7"/>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5400000">
            <a:off x="5446586" y="8472659"/>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900000">
            <a:off x="9425149" y="7272576"/>
            <a:ext cx="4803200" cy="4978146"/>
          </a:xfrm>
          <a:custGeom>
            <a:avLst/>
            <a:gdLst/>
            <a:ahLst/>
            <a:cxnLst/>
            <a:rect r="r" b="b" t="t" l="l"/>
            <a:pathLst>
              <a:path h="4978146" w="4803200">
                <a:moveTo>
                  <a:pt x="0" y="0"/>
                </a:moveTo>
                <a:lnTo>
                  <a:pt x="4803201" y="0"/>
                </a:lnTo>
                <a:lnTo>
                  <a:pt x="4803201" y="4978146"/>
                </a:lnTo>
                <a:lnTo>
                  <a:pt x="0" y="4978146"/>
                </a:lnTo>
                <a:lnTo>
                  <a:pt x="0" y="0"/>
                </a:lnTo>
                <a:close/>
              </a:path>
            </a:pathLst>
          </a:custGeom>
          <a:blipFill>
            <a:blip r:embed="rId5"/>
            <a:stretch>
              <a:fillRect l="0" t="0" r="0" b="0"/>
            </a:stretch>
          </a:blipFill>
        </p:spPr>
      </p:sp>
      <p:sp>
        <p:nvSpPr>
          <p:cNvPr name="Freeform 5" id="5"/>
          <p:cNvSpPr/>
          <p:nvPr/>
        </p:nvSpPr>
        <p:spPr>
          <a:xfrm flipH="false" flipV="false" rot="0">
            <a:off x="13128660" y="-2219496"/>
            <a:ext cx="6959003" cy="6959003"/>
          </a:xfrm>
          <a:custGeom>
            <a:avLst/>
            <a:gdLst/>
            <a:ahLst/>
            <a:cxnLst/>
            <a:rect r="r" b="b" t="t" l="l"/>
            <a:pathLst>
              <a:path h="6959003" w="6959003">
                <a:moveTo>
                  <a:pt x="0" y="0"/>
                </a:moveTo>
                <a:lnTo>
                  <a:pt x="6959003" y="0"/>
                </a:lnTo>
                <a:lnTo>
                  <a:pt x="6959003" y="6959003"/>
                </a:lnTo>
                <a:lnTo>
                  <a:pt x="0" y="6959003"/>
                </a:lnTo>
                <a:lnTo>
                  <a:pt x="0" y="0"/>
                </a:lnTo>
                <a:close/>
              </a:path>
            </a:pathLst>
          </a:custGeom>
          <a:blipFill>
            <a:blip r:embed="rId6"/>
            <a:stretch>
              <a:fillRect l="0" t="0" r="0" b="0"/>
            </a:stretch>
          </a:blipFill>
        </p:spPr>
      </p:sp>
      <p:sp>
        <p:nvSpPr>
          <p:cNvPr name="Freeform 6" id="6"/>
          <p:cNvSpPr/>
          <p:nvPr/>
        </p:nvSpPr>
        <p:spPr>
          <a:xfrm flipH="false" flipV="false" rot="0">
            <a:off x="17342234" y="3840061"/>
            <a:ext cx="1519599" cy="3343151"/>
          </a:xfrm>
          <a:custGeom>
            <a:avLst/>
            <a:gdLst/>
            <a:ahLst/>
            <a:cxnLst/>
            <a:rect r="r" b="b" t="t" l="l"/>
            <a:pathLst>
              <a:path h="3343151" w="1519599">
                <a:moveTo>
                  <a:pt x="0" y="0"/>
                </a:moveTo>
                <a:lnTo>
                  <a:pt x="1519600" y="0"/>
                </a:lnTo>
                <a:lnTo>
                  <a:pt x="1519600" y="3343151"/>
                </a:lnTo>
                <a:lnTo>
                  <a:pt x="0" y="3343151"/>
                </a:lnTo>
                <a:lnTo>
                  <a:pt x="0" y="0"/>
                </a:lnTo>
                <a:close/>
              </a:path>
            </a:pathLst>
          </a:custGeom>
          <a:blipFill>
            <a:blip r:embed="rId4"/>
            <a:stretch>
              <a:fillRect l="0" t="0" r="0" b="0"/>
            </a:stretch>
          </a:blipFill>
        </p:spPr>
      </p:sp>
      <p:sp>
        <p:nvSpPr>
          <p:cNvPr name="Freeform 7" id="7"/>
          <p:cNvSpPr/>
          <p:nvPr/>
        </p:nvSpPr>
        <p:spPr>
          <a:xfrm flipH="false" flipV="false" rot="0">
            <a:off x="2041884" y="-2350218"/>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grpSp>
        <p:nvGrpSpPr>
          <p:cNvPr name="Group 8" id="8"/>
          <p:cNvGrpSpPr/>
          <p:nvPr/>
        </p:nvGrpSpPr>
        <p:grpSpPr>
          <a:xfrm rot="0">
            <a:off x="1549146" y="4538177"/>
            <a:ext cx="9589951" cy="2378550"/>
            <a:chOff x="0" y="0"/>
            <a:chExt cx="12786601" cy="3171400"/>
          </a:xfrm>
        </p:grpSpPr>
        <p:sp>
          <p:nvSpPr>
            <p:cNvPr name="Freeform 9" id="9"/>
            <p:cNvSpPr/>
            <p:nvPr/>
          </p:nvSpPr>
          <p:spPr>
            <a:xfrm flipH="false" flipV="false" rot="0">
              <a:off x="0" y="0"/>
              <a:ext cx="12786600" cy="3171394"/>
            </a:xfrm>
            <a:custGeom>
              <a:avLst/>
              <a:gdLst/>
              <a:ahLst/>
              <a:cxnLst/>
              <a:rect r="r" b="b" t="t" l="l"/>
              <a:pathLst>
                <a:path h="3171394" w="12786600">
                  <a:moveTo>
                    <a:pt x="0" y="0"/>
                  </a:moveTo>
                  <a:lnTo>
                    <a:pt x="12786600" y="0"/>
                  </a:lnTo>
                  <a:lnTo>
                    <a:pt x="12786600" y="3171394"/>
                  </a:lnTo>
                  <a:lnTo>
                    <a:pt x="0" y="3171394"/>
                  </a:lnTo>
                  <a:close/>
                </a:path>
              </a:pathLst>
            </a:custGeom>
            <a:solidFill>
              <a:srgbClr val="000000">
                <a:alpha val="0"/>
              </a:srgbClr>
            </a:solidFill>
            <a:ln w="12700">
              <a:solidFill>
                <a:srgbClr val="000000"/>
              </a:solidFill>
            </a:ln>
          </p:spPr>
        </p:sp>
        <p:sp>
          <p:nvSpPr>
            <p:cNvPr name="TextBox 10" id="10"/>
            <p:cNvSpPr txBox="true"/>
            <p:nvPr/>
          </p:nvSpPr>
          <p:spPr>
            <a:xfrm>
              <a:off x="0" y="-9525"/>
              <a:ext cx="12786601" cy="3180925"/>
            </a:xfrm>
            <a:prstGeom prst="rect">
              <a:avLst/>
            </a:prstGeom>
          </p:spPr>
          <p:txBody>
            <a:bodyPr anchor="ctr" rtlCol="false" tIns="0" lIns="0" bIns="0" rIns="0"/>
            <a:lstStyle/>
            <a:p>
              <a:pPr algn="ctr" marL="0" indent="0" lvl="0">
                <a:lnSpc>
                  <a:spcPts val="9600"/>
                </a:lnSpc>
                <a:spcBef>
                  <a:spcPct val="0"/>
                </a:spcBef>
              </a:pPr>
              <a:r>
                <a:rPr lang="en-US" b="true" sz="8000" strike="noStrike" u="none">
                  <a:solidFill>
                    <a:srgbClr val="000000"/>
                  </a:solidFill>
                  <a:latin typeface="Exo 2 Bold"/>
                  <a:ea typeface="Exo 2 Bold"/>
                  <a:cs typeface="Exo 2 Bold"/>
                  <a:sym typeface="Exo 2 Bold"/>
                </a:rPr>
                <a:t>Medžiagos</a:t>
              </a:r>
            </a:p>
          </p:txBody>
        </p:sp>
      </p:grpSp>
      <p:grpSp>
        <p:nvGrpSpPr>
          <p:cNvPr name="Group 11" id="11"/>
          <p:cNvGrpSpPr/>
          <p:nvPr/>
        </p:nvGrpSpPr>
        <p:grpSpPr>
          <a:xfrm rot="0">
            <a:off x="5120926" y="2095776"/>
            <a:ext cx="2170948" cy="2241091"/>
            <a:chOff x="0" y="0"/>
            <a:chExt cx="2894597" cy="2988122"/>
          </a:xfrm>
        </p:grpSpPr>
        <p:sp>
          <p:nvSpPr>
            <p:cNvPr name="Freeform 12" id="12"/>
            <p:cNvSpPr/>
            <p:nvPr/>
          </p:nvSpPr>
          <p:spPr>
            <a:xfrm flipH="false" flipV="false" rot="0">
              <a:off x="0" y="0"/>
              <a:ext cx="2894600" cy="2988124"/>
            </a:xfrm>
            <a:custGeom>
              <a:avLst/>
              <a:gdLst/>
              <a:ahLst/>
              <a:cxnLst/>
              <a:rect r="r" b="b" t="t" l="l"/>
              <a:pathLst>
                <a:path h="2988124" w="2894600">
                  <a:moveTo>
                    <a:pt x="0" y="0"/>
                  </a:moveTo>
                  <a:lnTo>
                    <a:pt x="2894600" y="0"/>
                  </a:lnTo>
                  <a:lnTo>
                    <a:pt x="2894600" y="2988124"/>
                  </a:lnTo>
                  <a:lnTo>
                    <a:pt x="0" y="2988124"/>
                  </a:lnTo>
                  <a:close/>
                </a:path>
              </a:pathLst>
            </a:custGeom>
            <a:solidFill>
              <a:srgbClr val="000000">
                <a:alpha val="0"/>
              </a:srgbClr>
            </a:solidFill>
            <a:ln w="12700">
              <a:solidFill>
                <a:srgbClr val="000000"/>
              </a:solidFill>
            </a:ln>
          </p:spPr>
        </p:sp>
        <p:sp>
          <p:nvSpPr>
            <p:cNvPr name="TextBox 13" id="13"/>
            <p:cNvSpPr txBox="true"/>
            <p:nvPr/>
          </p:nvSpPr>
          <p:spPr>
            <a:xfrm>
              <a:off x="0" y="-9525"/>
              <a:ext cx="2894597" cy="2997647"/>
            </a:xfrm>
            <a:prstGeom prst="rect">
              <a:avLst/>
            </a:prstGeom>
          </p:spPr>
          <p:txBody>
            <a:bodyPr anchor="ctr" rtlCol="false" tIns="0" lIns="0" bIns="0" rIns="0"/>
            <a:lstStyle/>
            <a:p>
              <a:pPr algn="ctr" marL="0" indent="0" lvl="0">
                <a:lnSpc>
                  <a:spcPts val="12719"/>
                </a:lnSpc>
                <a:spcBef>
                  <a:spcPct val="0"/>
                </a:spcBef>
              </a:pPr>
              <a:r>
                <a:rPr lang="en-US" b="true" sz="10599" strike="noStrike" u="none">
                  <a:solidFill>
                    <a:srgbClr val="000000"/>
                  </a:solidFill>
                  <a:latin typeface="Exo 2 Bold"/>
                  <a:ea typeface="Exo 2 Bold"/>
                  <a:cs typeface="Exo 2 Bold"/>
                  <a:sym typeface="Exo 2 Bold"/>
                </a:rPr>
                <a:t>02</a:t>
              </a:r>
            </a:p>
          </p:txBody>
        </p:sp>
      </p:grpSp>
      <p:sp>
        <p:nvSpPr>
          <p:cNvPr name="Freeform 14" id="14"/>
          <p:cNvSpPr/>
          <p:nvPr/>
        </p:nvSpPr>
        <p:spPr>
          <a:xfrm flipH="false" flipV="false" rot="0">
            <a:off x="10141925" y="2122494"/>
            <a:ext cx="1763201" cy="1709099"/>
          </a:xfrm>
          <a:custGeom>
            <a:avLst/>
            <a:gdLst/>
            <a:ahLst/>
            <a:cxnLst/>
            <a:rect r="r" b="b" t="t" l="l"/>
            <a:pathLst>
              <a:path h="1709099" w="1763201">
                <a:moveTo>
                  <a:pt x="0" y="0"/>
                </a:moveTo>
                <a:lnTo>
                  <a:pt x="1763201" y="0"/>
                </a:lnTo>
                <a:lnTo>
                  <a:pt x="1763201" y="1709099"/>
                </a:lnTo>
                <a:lnTo>
                  <a:pt x="0" y="1709099"/>
                </a:lnTo>
                <a:lnTo>
                  <a:pt x="0" y="0"/>
                </a:lnTo>
                <a:close/>
              </a:path>
            </a:pathLst>
          </a:custGeom>
          <a:blipFill>
            <a:blip r:embed="rId7"/>
            <a:stretch>
              <a:fillRect l="0" t="-1" r="0" b="-1"/>
            </a:stretch>
          </a:blipFill>
        </p:spPr>
      </p:sp>
      <p:sp>
        <p:nvSpPr>
          <p:cNvPr name="Freeform 15" id="15"/>
          <p:cNvSpPr/>
          <p:nvPr/>
        </p:nvSpPr>
        <p:spPr>
          <a:xfrm flipH="false" flipV="false" rot="0">
            <a:off x="1439980" y="2805398"/>
            <a:ext cx="1198397" cy="1026204"/>
          </a:xfrm>
          <a:custGeom>
            <a:avLst/>
            <a:gdLst/>
            <a:ahLst/>
            <a:cxnLst/>
            <a:rect r="r" b="b" t="t" l="l"/>
            <a:pathLst>
              <a:path h="1026204" w="1198397">
                <a:moveTo>
                  <a:pt x="0" y="0"/>
                </a:moveTo>
                <a:lnTo>
                  <a:pt x="1198397" y="0"/>
                </a:lnTo>
                <a:lnTo>
                  <a:pt x="1198397" y="1026205"/>
                </a:lnTo>
                <a:lnTo>
                  <a:pt x="0" y="1026205"/>
                </a:lnTo>
                <a:lnTo>
                  <a:pt x="0" y="0"/>
                </a:lnTo>
                <a:close/>
              </a:path>
            </a:pathLst>
          </a:custGeom>
          <a:blipFill>
            <a:blip r:embed="rId8"/>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91421" y="981475"/>
            <a:ext cx="18105149"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Medžiagos</a:t>
            </a:r>
          </a:p>
        </p:txBody>
      </p:sp>
      <p:sp>
        <p:nvSpPr>
          <p:cNvPr name="TextBox 6" id="6"/>
          <p:cNvSpPr txBox="true"/>
          <p:nvPr/>
        </p:nvSpPr>
        <p:spPr>
          <a:xfrm rot="0">
            <a:off x="2029968" y="2907411"/>
            <a:ext cx="15215616" cy="1638300"/>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Drėgmė – bet kokio plastiko priešas. Plastiką reikia džiovinti naudojant džiovyklę arba visada palikti plastiko ritinį originalioje pakuotėje.  </a:t>
            </a:r>
          </a:p>
          <a:p>
            <a:pPr algn="l" marL="0" indent="0" lvl="0">
              <a:lnSpc>
                <a:spcPts val="4320"/>
              </a:lnSpc>
              <a:spcBef>
                <a:spcPct val="0"/>
              </a:spcBef>
            </a:pPr>
          </a:p>
        </p:txBody>
      </p:sp>
      <p:sp>
        <p:nvSpPr>
          <p:cNvPr name="Freeform 7" id="7"/>
          <p:cNvSpPr/>
          <p:nvPr/>
        </p:nvSpPr>
        <p:spPr>
          <a:xfrm flipH="false" flipV="false" rot="0">
            <a:off x="7061225" y="4717875"/>
            <a:ext cx="10001479" cy="4964430"/>
          </a:xfrm>
          <a:custGeom>
            <a:avLst/>
            <a:gdLst/>
            <a:ahLst/>
            <a:cxnLst/>
            <a:rect r="r" b="b" t="t" l="l"/>
            <a:pathLst>
              <a:path h="4964430" w="10001479">
                <a:moveTo>
                  <a:pt x="0" y="0"/>
                </a:moveTo>
                <a:lnTo>
                  <a:pt x="10001479" y="0"/>
                </a:lnTo>
                <a:lnTo>
                  <a:pt x="10001479" y="4964430"/>
                </a:lnTo>
                <a:lnTo>
                  <a:pt x="0" y="4964430"/>
                </a:lnTo>
                <a:lnTo>
                  <a:pt x="0" y="0"/>
                </a:lnTo>
                <a:close/>
              </a:path>
            </a:pathLst>
          </a:custGeom>
          <a:blipFill>
            <a:blip r:embed="rId6"/>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91421" y="981475"/>
            <a:ext cx="18105149"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Medžiagos</a:t>
            </a:r>
          </a:p>
        </p:txBody>
      </p:sp>
      <p:sp>
        <p:nvSpPr>
          <p:cNvPr name="TextBox 6" id="6"/>
          <p:cNvSpPr txBox="true"/>
          <p:nvPr/>
        </p:nvSpPr>
        <p:spPr>
          <a:xfrm rot="0">
            <a:off x="2029968" y="2907411"/>
            <a:ext cx="15215616" cy="3267075"/>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Spausdinimo pagrindo klijai </a:t>
            </a:r>
            <a:r>
              <a:rPr lang="en-US" sz="3600" strike="noStrike" u="none">
                <a:solidFill>
                  <a:srgbClr val="FFFFFF"/>
                </a:solidFill>
                <a:latin typeface="Source Sans Pro"/>
                <a:ea typeface="Source Sans Pro"/>
                <a:cs typeface="Source Sans Pro"/>
                <a:sym typeface="Source Sans Pro"/>
              </a:rPr>
              <a:t>naudojami siekiant užtikrinti, kad</a:t>
            </a:r>
            <a:r>
              <a:rPr lang="en-US" sz="3600" strike="noStrike" u="none">
                <a:solidFill>
                  <a:srgbClr val="FFFFFF"/>
                </a:solidFill>
                <a:latin typeface="Source Sans Pro"/>
                <a:ea typeface="Source Sans Pro"/>
                <a:cs typeface="Source Sans Pro"/>
                <a:sym typeface="Source Sans Pro"/>
              </a:rPr>
              <a:t> pirmasis spau</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d</a:t>
            </a:r>
            <a:r>
              <a:rPr lang="en-US" sz="3600" strike="noStrike" u="none">
                <a:solidFill>
                  <a:srgbClr val="FFFFFF"/>
                </a:solidFill>
                <a:latin typeface="Source Sans Pro"/>
                <a:ea typeface="Source Sans Pro"/>
                <a:cs typeface="Source Sans Pro"/>
                <a:sym typeface="Source Sans Pro"/>
              </a:rPr>
              <a:t>inim</a:t>
            </a:r>
            <a:r>
              <a:rPr lang="en-US" sz="3600" strike="noStrike" u="none">
                <a:solidFill>
                  <a:srgbClr val="FFFFFF"/>
                </a:solidFill>
                <a:latin typeface="Source Sans Pro"/>
                <a:ea typeface="Source Sans Pro"/>
                <a:cs typeface="Source Sans Pro"/>
                <a:sym typeface="Source Sans Pro"/>
              </a:rPr>
              <a:t>o sluoksn</a:t>
            </a:r>
            <a:r>
              <a:rPr lang="en-US" sz="3600" strike="noStrike" u="none">
                <a:solidFill>
                  <a:srgbClr val="FFFFFF"/>
                </a:solidFill>
                <a:latin typeface="Source Sans Pro"/>
                <a:ea typeface="Source Sans Pro"/>
                <a:cs typeface="Source Sans Pro"/>
                <a:sym typeface="Source Sans Pro"/>
              </a:rPr>
              <a:t>is, kur</a:t>
            </a:r>
            <a:r>
              <a:rPr lang="en-US" sz="3600" strike="noStrike" u="none">
                <a:solidFill>
                  <a:srgbClr val="FFFFFF"/>
                </a:solidFill>
                <a:latin typeface="Source Sans Pro"/>
                <a:ea typeface="Source Sans Pro"/>
                <a:cs typeface="Source Sans Pro"/>
                <a:sym typeface="Source Sans Pro"/>
              </a:rPr>
              <a:t>is yra pats svarbiausias, tinka</a:t>
            </a:r>
            <a:r>
              <a:rPr lang="en-US" sz="3600" strike="noStrike" u="none">
                <a:solidFill>
                  <a:srgbClr val="FFFFFF"/>
                </a:solidFill>
                <a:latin typeface="Source Sans Pro"/>
                <a:ea typeface="Source Sans Pro"/>
                <a:cs typeface="Source Sans Pro"/>
                <a:sym typeface="Source Sans Pro"/>
              </a:rPr>
              <a:t>ma</a:t>
            </a:r>
            <a:r>
              <a:rPr lang="en-US" sz="3600" strike="noStrike" u="none">
                <a:solidFill>
                  <a:srgbClr val="FFFFFF"/>
                </a:solidFill>
                <a:latin typeface="Source Sans Pro"/>
                <a:ea typeface="Source Sans Pro"/>
                <a:cs typeface="Source Sans Pro"/>
                <a:sym typeface="Source Sans Pro"/>
              </a:rPr>
              <a:t>i prilip</a:t>
            </a:r>
            <a:r>
              <a:rPr lang="en-US" sz="3600" strike="noStrike" u="none">
                <a:solidFill>
                  <a:srgbClr val="FFFFFF"/>
                </a:solidFill>
                <a:latin typeface="Source Sans Pro"/>
                <a:ea typeface="Source Sans Pro"/>
                <a:cs typeface="Source Sans Pro"/>
                <a:sym typeface="Source Sans Pro"/>
              </a:rPr>
              <a:t>tų</a:t>
            </a:r>
            <a:r>
              <a:rPr lang="en-US" sz="3600" strike="noStrike" u="none">
                <a:solidFill>
                  <a:srgbClr val="FFFFFF"/>
                </a:solidFill>
                <a:latin typeface="Source Sans Pro"/>
                <a:ea typeface="Source Sans Pro"/>
                <a:cs typeface="Source Sans Pro"/>
                <a:sym typeface="Source Sans Pro"/>
              </a:rPr>
              <a:t> prie </a:t>
            </a:r>
            <a:r>
              <a:rPr lang="en-US" sz="3600" strike="noStrike" u="none">
                <a:solidFill>
                  <a:srgbClr val="FFFFFF"/>
                </a:solidFill>
                <a:latin typeface="Source Sans Pro"/>
                <a:ea typeface="Source Sans Pro"/>
                <a:cs typeface="Source Sans Pro"/>
                <a:sym typeface="Source Sans Pro"/>
              </a:rPr>
              <a:t>spausdinimo </a:t>
            </a:r>
            <a:r>
              <a:rPr lang="en-US" sz="3600" strike="noStrike" u="none">
                <a:solidFill>
                  <a:srgbClr val="FFFFFF"/>
                </a:solidFill>
                <a:latin typeface="Source Sans Pro"/>
                <a:ea typeface="Source Sans Pro"/>
                <a:cs typeface="Source Sans Pro"/>
                <a:sym typeface="Source Sans Pro"/>
              </a:rPr>
              <a:t>pagrindo.</a:t>
            </a:r>
          </a:p>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Papildomai, k</a:t>
            </a:r>
            <a:r>
              <a:rPr lang="en-US" sz="3600" strike="noStrike" u="none">
                <a:solidFill>
                  <a:srgbClr val="FFFFFF"/>
                </a:solidFill>
                <a:latin typeface="Source Sans Pro"/>
                <a:ea typeface="Source Sans Pro"/>
                <a:cs typeface="Source Sans Pro"/>
                <a:sym typeface="Source Sans Pro"/>
              </a:rPr>
              <a:t>aip </a:t>
            </a:r>
            <a:r>
              <a:rPr lang="en-US" sz="3600" strike="noStrike" u="none">
                <a:solidFill>
                  <a:srgbClr val="FFFFFF"/>
                </a:solidFill>
                <a:latin typeface="Source Sans Pro"/>
                <a:ea typeface="Source Sans Pro"/>
                <a:cs typeface="Source Sans Pro"/>
                <a:sym typeface="Source Sans Pro"/>
              </a:rPr>
              <a:t>altern</a:t>
            </a:r>
            <a:r>
              <a:rPr lang="en-US" sz="3600" strike="noStrike" u="none">
                <a:solidFill>
                  <a:srgbClr val="FFFFFF"/>
                </a:solidFill>
                <a:latin typeface="Source Sans Pro"/>
                <a:ea typeface="Source Sans Pro"/>
                <a:cs typeface="Source Sans Pro"/>
                <a:sym typeface="Source Sans Pro"/>
              </a:rPr>
              <a:t>at</a:t>
            </a:r>
            <a:r>
              <a:rPr lang="en-US" sz="3600" strike="noStrike" u="none">
                <a:solidFill>
                  <a:srgbClr val="FFFFFF"/>
                </a:solidFill>
                <a:latin typeface="Source Sans Pro"/>
                <a:ea typeface="Source Sans Pro"/>
                <a:cs typeface="Source Sans Pro"/>
                <a:sym typeface="Source Sans Pro"/>
              </a:rPr>
              <a:t>yvi priemonė,</a:t>
            </a:r>
            <a:r>
              <a:rPr lang="en-US" sz="3600" strike="noStrike" u="none">
                <a:solidFill>
                  <a:srgbClr val="FFFFFF"/>
                </a:solidFill>
                <a:latin typeface="Source Sans Pro"/>
                <a:ea typeface="Source Sans Pro"/>
                <a:cs typeface="Source Sans Pro"/>
                <a:sym typeface="Source Sans Pro"/>
              </a:rPr>
              <a:t> gali</a:t>
            </a:r>
            <a:r>
              <a:rPr lang="en-US" sz="3600" strike="noStrike" u="none">
                <a:solidFill>
                  <a:srgbClr val="FFFFFF"/>
                </a:solidFill>
                <a:latin typeface="Source Sans Pro"/>
                <a:ea typeface="Source Sans Pro"/>
                <a:cs typeface="Source Sans Pro"/>
                <a:sym typeface="Source Sans Pro"/>
              </a:rPr>
              <a:t> bū</a:t>
            </a:r>
            <a:r>
              <a:rPr lang="en-US" sz="3600" strike="noStrike" u="none">
                <a:solidFill>
                  <a:srgbClr val="FFFFFF"/>
                </a:solidFill>
                <a:latin typeface="Source Sans Pro"/>
                <a:ea typeface="Source Sans Pro"/>
                <a:cs typeface="Source Sans Pro"/>
                <a:sym typeface="Source Sans Pro"/>
              </a:rPr>
              <a:t>t</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 naudo</a:t>
            </a:r>
            <a:r>
              <a:rPr lang="en-US" sz="3600" strike="noStrike" u="none">
                <a:solidFill>
                  <a:srgbClr val="FFFFFF"/>
                </a:solidFill>
                <a:latin typeface="Source Sans Pro"/>
                <a:ea typeface="Source Sans Pro"/>
                <a:cs typeface="Source Sans Pro"/>
                <a:sym typeface="Source Sans Pro"/>
              </a:rPr>
              <a:t>jamas </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 plaukų lak</a:t>
            </a:r>
            <a:r>
              <a:rPr lang="en-US" sz="3600" strike="noStrike" u="none">
                <a:solidFill>
                  <a:srgbClr val="FFFFFF"/>
                </a:solidFill>
                <a:latin typeface="Source Sans Pro"/>
                <a:ea typeface="Source Sans Pro"/>
                <a:cs typeface="Source Sans Pro"/>
                <a:sym typeface="Source Sans Pro"/>
              </a:rPr>
              <a:t>as, padedantis pagerinti sukibim</a:t>
            </a:r>
            <a:r>
              <a:rPr lang="en-US" sz="3600" strike="noStrike" u="none">
                <a:solidFill>
                  <a:srgbClr val="FFFFFF"/>
                </a:solidFill>
                <a:latin typeface="Source Sans Pro"/>
                <a:ea typeface="Source Sans Pro"/>
                <a:cs typeface="Source Sans Pro"/>
                <a:sym typeface="Source Sans Pro"/>
              </a:rPr>
              <a:t>ą.</a:t>
            </a:r>
          </a:p>
          <a:p>
            <a:pPr algn="l" marL="0" indent="0" lvl="0">
              <a:lnSpc>
                <a:spcPts val="4320"/>
              </a:lnSpc>
              <a:spcBef>
                <a:spcPct val="0"/>
              </a:spcBef>
            </a:pPr>
          </a:p>
        </p:txBody>
      </p:sp>
      <p:sp>
        <p:nvSpPr>
          <p:cNvPr name="Freeform 7" id="7"/>
          <p:cNvSpPr/>
          <p:nvPr/>
        </p:nvSpPr>
        <p:spPr>
          <a:xfrm flipH="false" flipV="false" rot="0">
            <a:off x="8083306" y="5535222"/>
            <a:ext cx="8713146" cy="4235481"/>
          </a:xfrm>
          <a:custGeom>
            <a:avLst/>
            <a:gdLst/>
            <a:ahLst/>
            <a:cxnLst/>
            <a:rect r="r" b="b" t="t" l="l"/>
            <a:pathLst>
              <a:path h="4235481" w="8713146">
                <a:moveTo>
                  <a:pt x="0" y="0"/>
                </a:moveTo>
                <a:lnTo>
                  <a:pt x="8713146" y="0"/>
                </a:lnTo>
                <a:lnTo>
                  <a:pt x="8713146" y="4235480"/>
                </a:lnTo>
                <a:lnTo>
                  <a:pt x="0" y="4235480"/>
                </a:lnTo>
                <a:lnTo>
                  <a:pt x="0" y="0"/>
                </a:lnTo>
                <a:close/>
              </a:path>
            </a:pathLst>
          </a:custGeom>
          <a:blipFill>
            <a:blip r:embed="rId6"/>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91421" y="981475"/>
            <a:ext cx="18105149"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Medžiagos</a:t>
            </a:r>
          </a:p>
        </p:txBody>
      </p:sp>
      <p:grpSp>
        <p:nvGrpSpPr>
          <p:cNvPr name="Group 6" id="6"/>
          <p:cNvGrpSpPr/>
          <p:nvPr/>
        </p:nvGrpSpPr>
        <p:grpSpPr>
          <a:xfrm rot="0">
            <a:off x="1875396" y="5788028"/>
            <a:ext cx="4350601" cy="1055400"/>
            <a:chOff x="0" y="0"/>
            <a:chExt cx="5800801" cy="1407200"/>
          </a:xfrm>
        </p:grpSpPr>
        <p:sp>
          <p:nvSpPr>
            <p:cNvPr name="Freeform 7" id="7"/>
            <p:cNvSpPr/>
            <p:nvPr/>
          </p:nvSpPr>
          <p:spPr>
            <a:xfrm flipH="false" flipV="false" rot="0">
              <a:off x="0" y="0"/>
              <a:ext cx="5800800" cy="1407202"/>
            </a:xfrm>
            <a:custGeom>
              <a:avLst/>
              <a:gdLst/>
              <a:ahLst/>
              <a:cxnLst/>
              <a:rect r="r" b="b" t="t" l="l"/>
              <a:pathLst>
                <a:path h="1407202" w="5800800">
                  <a:moveTo>
                    <a:pt x="0" y="0"/>
                  </a:moveTo>
                  <a:lnTo>
                    <a:pt x="5800800" y="0"/>
                  </a:lnTo>
                  <a:lnTo>
                    <a:pt x="5800800" y="1407202"/>
                  </a:lnTo>
                  <a:lnTo>
                    <a:pt x="0" y="1407202"/>
                  </a:lnTo>
                  <a:close/>
                </a:path>
              </a:pathLst>
            </a:custGeom>
            <a:solidFill>
              <a:srgbClr val="000000">
                <a:alpha val="0"/>
              </a:srgbClr>
            </a:solidFill>
            <a:ln w="12700">
              <a:solidFill>
                <a:srgbClr val="000000"/>
              </a:solidFill>
            </a:ln>
          </p:spPr>
        </p:sp>
        <p:sp>
          <p:nvSpPr>
            <p:cNvPr name="TextBox 8" id="8"/>
            <p:cNvSpPr txBox="true"/>
            <p:nvPr/>
          </p:nvSpPr>
          <p:spPr>
            <a:xfrm>
              <a:off x="0" y="0"/>
              <a:ext cx="5800801" cy="1407200"/>
            </a:xfrm>
            <a:prstGeom prst="rect">
              <a:avLst/>
            </a:prstGeom>
          </p:spPr>
          <p:txBody>
            <a:bodyPr anchor="ctr" rtlCol="false" tIns="0" lIns="0" bIns="0" rIns="0"/>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PLA</a:t>
              </a:r>
            </a:p>
          </p:txBody>
        </p:sp>
      </p:grpSp>
      <p:grpSp>
        <p:nvGrpSpPr>
          <p:cNvPr name="Group 9" id="9"/>
          <p:cNvGrpSpPr/>
          <p:nvPr/>
        </p:nvGrpSpPr>
        <p:grpSpPr>
          <a:xfrm rot="0">
            <a:off x="6968842" y="5788028"/>
            <a:ext cx="4350601" cy="1055400"/>
            <a:chOff x="0" y="0"/>
            <a:chExt cx="5800801" cy="1407200"/>
          </a:xfrm>
        </p:grpSpPr>
        <p:sp>
          <p:nvSpPr>
            <p:cNvPr name="Freeform 10" id="10"/>
            <p:cNvSpPr/>
            <p:nvPr/>
          </p:nvSpPr>
          <p:spPr>
            <a:xfrm flipH="false" flipV="false" rot="0">
              <a:off x="0" y="0"/>
              <a:ext cx="5800800" cy="1407202"/>
            </a:xfrm>
            <a:custGeom>
              <a:avLst/>
              <a:gdLst/>
              <a:ahLst/>
              <a:cxnLst/>
              <a:rect r="r" b="b" t="t" l="l"/>
              <a:pathLst>
                <a:path h="1407202" w="5800800">
                  <a:moveTo>
                    <a:pt x="0" y="0"/>
                  </a:moveTo>
                  <a:lnTo>
                    <a:pt x="5800800" y="0"/>
                  </a:lnTo>
                  <a:lnTo>
                    <a:pt x="5800800" y="1407202"/>
                  </a:lnTo>
                  <a:lnTo>
                    <a:pt x="0" y="1407202"/>
                  </a:lnTo>
                  <a:close/>
                </a:path>
              </a:pathLst>
            </a:custGeom>
            <a:solidFill>
              <a:srgbClr val="000000">
                <a:alpha val="0"/>
              </a:srgbClr>
            </a:solidFill>
            <a:ln w="12700">
              <a:solidFill>
                <a:srgbClr val="000000"/>
              </a:solidFill>
            </a:ln>
          </p:spPr>
        </p:sp>
        <p:sp>
          <p:nvSpPr>
            <p:cNvPr name="TextBox 11" id="11"/>
            <p:cNvSpPr txBox="true"/>
            <p:nvPr/>
          </p:nvSpPr>
          <p:spPr>
            <a:xfrm>
              <a:off x="0" y="0"/>
              <a:ext cx="5800801" cy="1407200"/>
            </a:xfrm>
            <a:prstGeom prst="rect">
              <a:avLst/>
            </a:prstGeom>
          </p:spPr>
          <p:txBody>
            <a:bodyPr anchor="ctr" rtlCol="false" tIns="0" lIns="0" bIns="0" rIns="0"/>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Perkelti</a:t>
              </a:r>
            </a:p>
          </p:txBody>
        </p:sp>
      </p:grpSp>
      <p:grpSp>
        <p:nvGrpSpPr>
          <p:cNvPr name="Group 12" id="12"/>
          <p:cNvGrpSpPr/>
          <p:nvPr/>
        </p:nvGrpSpPr>
        <p:grpSpPr>
          <a:xfrm rot="0">
            <a:off x="12062289" y="5788028"/>
            <a:ext cx="4350601" cy="1055400"/>
            <a:chOff x="0" y="0"/>
            <a:chExt cx="5800801" cy="1407200"/>
          </a:xfrm>
        </p:grpSpPr>
        <p:sp>
          <p:nvSpPr>
            <p:cNvPr name="Freeform 13" id="13"/>
            <p:cNvSpPr/>
            <p:nvPr/>
          </p:nvSpPr>
          <p:spPr>
            <a:xfrm flipH="false" flipV="false" rot="0">
              <a:off x="0" y="0"/>
              <a:ext cx="5800800" cy="1407202"/>
            </a:xfrm>
            <a:custGeom>
              <a:avLst/>
              <a:gdLst/>
              <a:ahLst/>
              <a:cxnLst/>
              <a:rect r="r" b="b" t="t" l="l"/>
              <a:pathLst>
                <a:path h="1407202" w="5800800">
                  <a:moveTo>
                    <a:pt x="0" y="0"/>
                  </a:moveTo>
                  <a:lnTo>
                    <a:pt x="5800800" y="0"/>
                  </a:lnTo>
                  <a:lnTo>
                    <a:pt x="5800800" y="1407202"/>
                  </a:lnTo>
                  <a:lnTo>
                    <a:pt x="0" y="1407202"/>
                  </a:lnTo>
                  <a:close/>
                </a:path>
              </a:pathLst>
            </a:custGeom>
            <a:solidFill>
              <a:srgbClr val="000000">
                <a:alpha val="0"/>
              </a:srgbClr>
            </a:solidFill>
            <a:ln w="12700">
              <a:solidFill>
                <a:srgbClr val="000000"/>
              </a:solidFill>
            </a:ln>
          </p:spPr>
        </p:sp>
        <p:sp>
          <p:nvSpPr>
            <p:cNvPr name="TextBox 14" id="14"/>
            <p:cNvSpPr txBox="true"/>
            <p:nvPr/>
          </p:nvSpPr>
          <p:spPr>
            <a:xfrm>
              <a:off x="0" y="0"/>
              <a:ext cx="5800801" cy="1407200"/>
            </a:xfrm>
            <a:prstGeom prst="rect">
              <a:avLst/>
            </a:prstGeom>
          </p:spPr>
          <p:txBody>
            <a:bodyPr anchor="ctr" rtlCol="false" tIns="0" lIns="0" bIns="0" rIns="0"/>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Pasukti</a:t>
              </a:r>
            </a:p>
          </p:txBody>
        </p:sp>
      </p:grpSp>
      <p:grpSp>
        <p:nvGrpSpPr>
          <p:cNvPr name="Group 15" id="15"/>
          <p:cNvGrpSpPr/>
          <p:nvPr/>
        </p:nvGrpSpPr>
        <p:grpSpPr>
          <a:xfrm rot="0">
            <a:off x="3374317" y="3931396"/>
            <a:ext cx="1364866" cy="1392555"/>
            <a:chOff x="0" y="0"/>
            <a:chExt cx="1819821" cy="1856740"/>
          </a:xfrm>
        </p:grpSpPr>
        <p:sp>
          <p:nvSpPr>
            <p:cNvPr name="Freeform 16" id="16"/>
            <p:cNvSpPr/>
            <p:nvPr/>
          </p:nvSpPr>
          <p:spPr>
            <a:xfrm flipH="false" flipV="false" rot="0">
              <a:off x="12700" y="12700"/>
              <a:ext cx="1794383" cy="1831340"/>
            </a:xfrm>
            <a:custGeom>
              <a:avLst/>
              <a:gdLst/>
              <a:ahLst/>
              <a:cxnLst/>
              <a:rect r="r" b="b" t="t" l="l"/>
              <a:pathLst>
                <a:path h="1831340" w="1794383">
                  <a:moveTo>
                    <a:pt x="0" y="0"/>
                  </a:moveTo>
                  <a:lnTo>
                    <a:pt x="1794383" y="0"/>
                  </a:lnTo>
                  <a:lnTo>
                    <a:pt x="1794383" y="1831340"/>
                  </a:lnTo>
                  <a:lnTo>
                    <a:pt x="0" y="1831340"/>
                  </a:lnTo>
                  <a:close/>
                </a:path>
              </a:pathLst>
            </a:custGeom>
            <a:solidFill>
              <a:srgbClr val="2EBFE5"/>
            </a:solidFill>
            <a:ln w="12700">
              <a:solidFill>
                <a:srgbClr val="000000"/>
              </a:solidFill>
            </a:ln>
          </p:spPr>
        </p:sp>
        <p:sp>
          <p:nvSpPr>
            <p:cNvPr name="Freeform 17" id="17"/>
            <p:cNvSpPr/>
            <p:nvPr/>
          </p:nvSpPr>
          <p:spPr>
            <a:xfrm flipH="false" flipV="false" rot="0">
              <a:off x="0" y="0"/>
              <a:ext cx="1819783" cy="1856740"/>
            </a:xfrm>
            <a:custGeom>
              <a:avLst/>
              <a:gdLst/>
              <a:ahLst/>
              <a:cxnLst/>
              <a:rect r="r" b="b" t="t" l="l"/>
              <a:pathLst>
                <a:path h="1856740" w="1819783">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3022797" y="3931396"/>
            <a:ext cx="324831" cy="1392555"/>
            <a:chOff x="0" y="0"/>
            <a:chExt cx="433108" cy="1856740"/>
          </a:xfrm>
        </p:grpSpPr>
        <p:sp>
          <p:nvSpPr>
            <p:cNvPr name="Freeform 19" id="19"/>
            <p:cNvSpPr/>
            <p:nvPr/>
          </p:nvSpPr>
          <p:spPr>
            <a:xfrm flipH="false" flipV="false" rot="0">
              <a:off x="12700" y="12700"/>
              <a:ext cx="407670" cy="1831340"/>
            </a:xfrm>
            <a:custGeom>
              <a:avLst/>
              <a:gdLst/>
              <a:ahLst/>
              <a:cxnLst/>
              <a:rect r="r" b="b" t="t" l="l"/>
              <a:pathLst>
                <a:path h="1831340" w="407670">
                  <a:moveTo>
                    <a:pt x="0" y="0"/>
                  </a:moveTo>
                  <a:lnTo>
                    <a:pt x="407670" y="0"/>
                  </a:lnTo>
                  <a:lnTo>
                    <a:pt x="407670" y="1831340"/>
                  </a:lnTo>
                  <a:lnTo>
                    <a:pt x="0" y="1831340"/>
                  </a:lnTo>
                  <a:close/>
                </a:path>
              </a:pathLst>
            </a:custGeom>
            <a:solidFill>
              <a:srgbClr val="7B42DB"/>
            </a:solidFill>
            <a:ln w="12700">
              <a:solidFill>
                <a:srgbClr val="000000"/>
              </a:solidFill>
            </a:ln>
          </p:spPr>
        </p:sp>
        <p:sp>
          <p:nvSpPr>
            <p:cNvPr name="Freeform 20" id="20"/>
            <p:cNvSpPr/>
            <p:nvPr/>
          </p:nvSpPr>
          <p:spPr>
            <a:xfrm flipH="false" flipV="false" rot="0">
              <a:off x="0" y="0"/>
              <a:ext cx="433070" cy="1856740"/>
            </a:xfrm>
            <a:custGeom>
              <a:avLst/>
              <a:gdLst/>
              <a:ahLst/>
              <a:cxnLst/>
              <a:rect r="r" b="b" t="t" l="l"/>
              <a:pathLst>
                <a:path h="1856740" w="43307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a:ln w="12700">
              <a:solidFill>
                <a:srgbClr val="000000"/>
              </a:solidFill>
            </a:ln>
          </p:spPr>
        </p:sp>
      </p:grpSp>
      <p:grpSp>
        <p:nvGrpSpPr>
          <p:cNvPr name="Group 21" id="21"/>
          <p:cNvGrpSpPr/>
          <p:nvPr/>
        </p:nvGrpSpPr>
        <p:grpSpPr>
          <a:xfrm rot="0">
            <a:off x="8461562" y="3931396"/>
            <a:ext cx="1364866" cy="1392555"/>
            <a:chOff x="0" y="0"/>
            <a:chExt cx="1819821" cy="1856740"/>
          </a:xfrm>
        </p:grpSpPr>
        <p:sp>
          <p:nvSpPr>
            <p:cNvPr name="Freeform 22" id="22"/>
            <p:cNvSpPr/>
            <p:nvPr/>
          </p:nvSpPr>
          <p:spPr>
            <a:xfrm flipH="false" flipV="false" rot="0">
              <a:off x="12700" y="12700"/>
              <a:ext cx="1794383" cy="1831340"/>
            </a:xfrm>
            <a:custGeom>
              <a:avLst/>
              <a:gdLst/>
              <a:ahLst/>
              <a:cxnLst/>
              <a:rect r="r" b="b" t="t" l="l"/>
              <a:pathLst>
                <a:path h="1831340" w="1794383">
                  <a:moveTo>
                    <a:pt x="0" y="0"/>
                  </a:moveTo>
                  <a:lnTo>
                    <a:pt x="1794383" y="0"/>
                  </a:lnTo>
                  <a:lnTo>
                    <a:pt x="1794383" y="1831340"/>
                  </a:lnTo>
                  <a:lnTo>
                    <a:pt x="0" y="1831340"/>
                  </a:lnTo>
                  <a:close/>
                </a:path>
              </a:pathLst>
            </a:custGeom>
            <a:solidFill>
              <a:srgbClr val="2EBFE5"/>
            </a:solidFill>
            <a:ln w="12700">
              <a:solidFill>
                <a:srgbClr val="000000"/>
              </a:solidFill>
            </a:ln>
          </p:spPr>
        </p:sp>
        <p:sp>
          <p:nvSpPr>
            <p:cNvPr name="Freeform 23" id="23"/>
            <p:cNvSpPr/>
            <p:nvPr/>
          </p:nvSpPr>
          <p:spPr>
            <a:xfrm flipH="false" flipV="false" rot="0">
              <a:off x="0" y="0"/>
              <a:ext cx="1819783" cy="1856740"/>
            </a:xfrm>
            <a:custGeom>
              <a:avLst/>
              <a:gdLst/>
              <a:ahLst/>
              <a:cxnLst/>
              <a:rect r="r" b="b" t="t" l="l"/>
              <a:pathLst>
                <a:path h="1856740" w="1819783">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a:ln w="12700">
              <a:solidFill>
                <a:srgbClr val="000000"/>
              </a:solidFill>
            </a:ln>
          </p:spPr>
        </p:sp>
      </p:grpSp>
      <p:grpSp>
        <p:nvGrpSpPr>
          <p:cNvPr name="Group 24" id="24"/>
          <p:cNvGrpSpPr/>
          <p:nvPr/>
        </p:nvGrpSpPr>
        <p:grpSpPr>
          <a:xfrm rot="0">
            <a:off x="8110052" y="3931396"/>
            <a:ext cx="324831" cy="1392555"/>
            <a:chOff x="0" y="0"/>
            <a:chExt cx="433108" cy="1856740"/>
          </a:xfrm>
        </p:grpSpPr>
        <p:sp>
          <p:nvSpPr>
            <p:cNvPr name="Freeform 25" id="25"/>
            <p:cNvSpPr/>
            <p:nvPr/>
          </p:nvSpPr>
          <p:spPr>
            <a:xfrm flipH="false" flipV="false" rot="0">
              <a:off x="12700" y="12700"/>
              <a:ext cx="407670" cy="1831340"/>
            </a:xfrm>
            <a:custGeom>
              <a:avLst/>
              <a:gdLst/>
              <a:ahLst/>
              <a:cxnLst/>
              <a:rect r="r" b="b" t="t" l="l"/>
              <a:pathLst>
                <a:path h="1831340" w="407670">
                  <a:moveTo>
                    <a:pt x="0" y="0"/>
                  </a:moveTo>
                  <a:lnTo>
                    <a:pt x="407670" y="0"/>
                  </a:lnTo>
                  <a:lnTo>
                    <a:pt x="407670" y="1831340"/>
                  </a:lnTo>
                  <a:lnTo>
                    <a:pt x="0" y="1831340"/>
                  </a:lnTo>
                  <a:close/>
                </a:path>
              </a:pathLst>
            </a:custGeom>
            <a:solidFill>
              <a:srgbClr val="7B42DB"/>
            </a:solidFill>
            <a:ln w="12700">
              <a:solidFill>
                <a:srgbClr val="000000"/>
              </a:solidFill>
            </a:ln>
          </p:spPr>
        </p:sp>
        <p:sp>
          <p:nvSpPr>
            <p:cNvPr name="Freeform 26" id="26"/>
            <p:cNvSpPr/>
            <p:nvPr/>
          </p:nvSpPr>
          <p:spPr>
            <a:xfrm flipH="false" flipV="false" rot="0">
              <a:off x="0" y="0"/>
              <a:ext cx="433070" cy="1856740"/>
            </a:xfrm>
            <a:custGeom>
              <a:avLst/>
              <a:gdLst/>
              <a:ahLst/>
              <a:cxnLst/>
              <a:rect r="r" b="b" t="t" l="l"/>
              <a:pathLst>
                <a:path h="1856740" w="43307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a:ln w="12700">
              <a:solidFill>
                <a:srgbClr val="000000"/>
              </a:solidFill>
            </a:ln>
          </p:spPr>
        </p:sp>
      </p:grpSp>
      <p:grpSp>
        <p:nvGrpSpPr>
          <p:cNvPr name="Group 27" id="27"/>
          <p:cNvGrpSpPr/>
          <p:nvPr/>
        </p:nvGrpSpPr>
        <p:grpSpPr>
          <a:xfrm rot="0">
            <a:off x="13705989" y="3931396"/>
            <a:ext cx="1364866" cy="1392555"/>
            <a:chOff x="0" y="0"/>
            <a:chExt cx="1819821" cy="1856740"/>
          </a:xfrm>
        </p:grpSpPr>
        <p:sp>
          <p:nvSpPr>
            <p:cNvPr name="Freeform 28" id="28"/>
            <p:cNvSpPr/>
            <p:nvPr/>
          </p:nvSpPr>
          <p:spPr>
            <a:xfrm flipH="false" flipV="false" rot="0">
              <a:off x="12700" y="12700"/>
              <a:ext cx="1794383" cy="1831340"/>
            </a:xfrm>
            <a:custGeom>
              <a:avLst/>
              <a:gdLst/>
              <a:ahLst/>
              <a:cxnLst/>
              <a:rect r="r" b="b" t="t" l="l"/>
              <a:pathLst>
                <a:path h="1831340" w="1794383">
                  <a:moveTo>
                    <a:pt x="0" y="0"/>
                  </a:moveTo>
                  <a:lnTo>
                    <a:pt x="1794383" y="0"/>
                  </a:lnTo>
                  <a:lnTo>
                    <a:pt x="1794383" y="1831340"/>
                  </a:lnTo>
                  <a:lnTo>
                    <a:pt x="0" y="1831340"/>
                  </a:lnTo>
                  <a:close/>
                </a:path>
              </a:pathLst>
            </a:custGeom>
            <a:solidFill>
              <a:srgbClr val="2EBFE5"/>
            </a:solidFill>
            <a:ln w="12700">
              <a:solidFill>
                <a:srgbClr val="000000"/>
              </a:solidFill>
            </a:ln>
          </p:spPr>
        </p:sp>
        <p:sp>
          <p:nvSpPr>
            <p:cNvPr name="Freeform 29" id="29"/>
            <p:cNvSpPr/>
            <p:nvPr/>
          </p:nvSpPr>
          <p:spPr>
            <a:xfrm flipH="false" flipV="false" rot="0">
              <a:off x="0" y="0"/>
              <a:ext cx="1819783" cy="1856740"/>
            </a:xfrm>
            <a:custGeom>
              <a:avLst/>
              <a:gdLst/>
              <a:ahLst/>
              <a:cxnLst/>
              <a:rect r="r" b="b" t="t" l="l"/>
              <a:pathLst>
                <a:path h="1856740" w="1819783">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a:ln w="12700">
              <a:solidFill>
                <a:srgbClr val="000000"/>
              </a:solidFill>
            </a:ln>
          </p:spPr>
        </p:sp>
      </p:grpSp>
      <p:grpSp>
        <p:nvGrpSpPr>
          <p:cNvPr name="Group 30" id="30"/>
          <p:cNvGrpSpPr/>
          <p:nvPr/>
        </p:nvGrpSpPr>
        <p:grpSpPr>
          <a:xfrm rot="0">
            <a:off x="13354469" y="3931396"/>
            <a:ext cx="324831" cy="1392555"/>
            <a:chOff x="0" y="0"/>
            <a:chExt cx="433108" cy="1856740"/>
          </a:xfrm>
        </p:grpSpPr>
        <p:sp>
          <p:nvSpPr>
            <p:cNvPr name="Freeform 31" id="31"/>
            <p:cNvSpPr/>
            <p:nvPr/>
          </p:nvSpPr>
          <p:spPr>
            <a:xfrm flipH="false" flipV="false" rot="0">
              <a:off x="12700" y="12700"/>
              <a:ext cx="407670" cy="1831340"/>
            </a:xfrm>
            <a:custGeom>
              <a:avLst/>
              <a:gdLst/>
              <a:ahLst/>
              <a:cxnLst/>
              <a:rect r="r" b="b" t="t" l="l"/>
              <a:pathLst>
                <a:path h="1831340" w="407670">
                  <a:moveTo>
                    <a:pt x="0" y="0"/>
                  </a:moveTo>
                  <a:lnTo>
                    <a:pt x="407670" y="0"/>
                  </a:lnTo>
                  <a:lnTo>
                    <a:pt x="407670" y="1831340"/>
                  </a:lnTo>
                  <a:lnTo>
                    <a:pt x="0" y="1831340"/>
                  </a:lnTo>
                  <a:close/>
                </a:path>
              </a:pathLst>
            </a:custGeom>
            <a:solidFill>
              <a:srgbClr val="7B42DB"/>
            </a:solidFill>
            <a:ln w="12700">
              <a:solidFill>
                <a:srgbClr val="000000"/>
              </a:solidFill>
            </a:ln>
          </p:spPr>
        </p:sp>
        <p:sp>
          <p:nvSpPr>
            <p:cNvPr name="Freeform 32" id="32"/>
            <p:cNvSpPr/>
            <p:nvPr/>
          </p:nvSpPr>
          <p:spPr>
            <a:xfrm flipH="false" flipV="false" rot="0">
              <a:off x="0" y="0"/>
              <a:ext cx="433070" cy="1856740"/>
            </a:xfrm>
            <a:custGeom>
              <a:avLst/>
              <a:gdLst/>
              <a:ahLst/>
              <a:cxnLst/>
              <a:rect r="r" b="b" t="t" l="l"/>
              <a:pathLst>
                <a:path h="1856740" w="43307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a:ln w="12700">
              <a:solidFill>
                <a:srgbClr val="000000"/>
              </a:solidFill>
            </a:ln>
          </p:spPr>
        </p:sp>
      </p:grpSp>
      <p:sp>
        <p:nvSpPr>
          <p:cNvPr name="Freeform 33" id="33"/>
          <p:cNvSpPr/>
          <p:nvPr/>
        </p:nvSpPr>
        <p:spPr>
          <a:xfrm flipH="false" flipV="false" rot="0">
            <a:off x="2898019" y="2431237"/>
            <a:ext cx="13532387" cy="6713582"/>
          </a:xfrm>
          <a:custGeom>
            <a:avLst/>
            <a:gdLst/>
            <a:ahLst/>
            <a:cxnLst/>
            <a:rect r="r" b="b" t="t" l="l"/>
            <a:pathLst>
              <a:path h="6713582" w="13532387">
                <a:moveTo>
                  <a:pt x="0" y="0"/>
                </a:moveTo>
                <a:lnTo>
                  <a:pt x="13532387" y="0"/>
                </a:lnTo>
                <a:lnTo>
                  <a:pt x="13532387" y="6713582"/>
                </a:lnTo>
                <a:lnTo>
                  <a:pt x="0" y="6713582"/>
                </a:lnTo>
                <a:lnTo>
                  <a:pt x="0" y="0"/>
                </a:lnTo>
                <a:close/>
              </a:path>
            </a:pathLst>
          </a:custGeom>
          <a:blipFill>
            <a:blip r:embed="rId6"/>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PLA</a:t>
            </a:r>
          </a:p>
        </p:txBody>
      </p:sp>
      <p:grpSp>
        <p:nvGrpSpPr>
          <p:cNvPr name="Group 6" id="6"/>
          <p:cNvGrpSpPr/>
          <p:nvPr/>
        </p:nvGrpSpPr>
        <p:grpSpPr>
          <a:xfrm rot="0">
            <a:off x="1918613" y="1772088"/>
            <a:ext cx="6921132" cy="7206158"/>
            <a:chOff x="0" y="0"/>
            <a:chExt cx="9228176" cy="9608210"/>
          </a:xfrm>
        </p:grpSpPr>
        <p:sp>
          <p:nvSpPr>
            <p:cNvPr name="Freeform 7" id="7"/>
            <p:cNvSpPr/>
            <p:nvPr/>
          </p:nvSpPr>
          <p:spPr>
            <a:xfrm flipH="false" flipV="false" rot="0">
              <a:off x="0" y="0"/>
              <a:ext cx="9228171" cy="9608202"/>
            </a:xfrm>
            <a:custGeom>
              <a:avLst/>
              <a:gdLst/>
              <a:ahLst/>
              <a:cxnLst/>
              <a:rect r="r" b="b" t="t" l="l"/>
              <a:pathLst>
                <a:path h="9608202" w="9228171">
                  <a:moveTo>
                    <a:pt x="0" y="0"/>
                  </a:moveTo>
                  <a:lnTo>
                    <a:pt x="9228171" y="0"/>
                  </a:lnTo>
                  <a:lnTo>
                    <a:pt x="9228171" y="9608202"/>
                  </a:lnTo>
                  <a:lnTo>
                    <a:pt x="0" y="9608202"/>
                  </a:lnTo>
                  <a:close/>
                </a:path>
              </a:pathLst>
            </a:custGeom>
            <a:solidFill>
              <a:srgbClr val="000000">
                <a:alpha val="0"/>
              </a:srgbClr>
            </a:solidFill>
            <a:ln w="12700">
              <a:solidFill>
                <a:srgbClr val="000000"/>
              </a:solidFill>
            </a:ln>
          </p:spPr>
        </p:sp>
        <p:sp>
          <p:nvSpPr>
            <p:cNvPr name="TextBox 8" id="8"/>
            <p:cNvSpPr txBox="true"/>
            <p:nvPr/>
          </p:nvSpPr>
          <p:spPr>
            <a:xfrm>
              <a:off x="0" y="-9525"/>
              <a:ext cx="9228176" cy="9617735"/>
            </a:xfrm>
            <a:prstGeom prst="rect">
              <a:avLst/>
            </a:prstGeom>
          </p:spPr>
          <p:txBody>
            <a:bodyPr anchor="ctr" rtlCol="false" tIns="0" lIns="0" bIns="0" rIns="0"/>
            <a:lstStyle/>
            <a:p>
              <a:pPr algn="l" marL="0" indent="0" lvl="0">
                <a:lnSpc>
                  <a:spcPts val="4320"/>
                </a:lnSpc>
                <a:spcBef>
                  <a:spcPct val="0"/>
                </a:spcBef>
              </a:pPr>
              <a:r>
                <a:rPr lang="en-US" sz="3600">
                  <a:solidFill>
                    <a:srgbClr val="FFFFFF"/>
                  </a:solidFill>
                  <a:latin typeface="Source Sans Pro"/>
                  <a:ea typeface="Source Sans Pro"/>
                  <a:cs typeface="Source Sans Pro"/>
                  <a:sym typeface="Source Sans Pro"/>
                </a:rPr>
                <a:t>PLA </a:t>
              </a:r>
              <a:r>
                <a:rPr lang="en-US" sz="3600" strike="noStrike" u="none">
                  <a:solidFill>
                    <a:srgbClr val="FFFFFF"/>
                  </a:solidFill>
                  <a:latin typeface="Source Sans Pro"/>
                  <a:ea typeface="Source Sans Pro"/>
                  <a:cs typeface="Source Sans Pro"/>
                  <a:sym typeface="Source Sans Pro"/>
                </a:rPr>
                <a:t>(</a:t>
              </a:r>
              <a:r>
                <a:rPr lang="en-US" sz="3600">
                  <a:solidFill>
                    <a:srgbClr val="FFFFFF"/>
                  </a:solidFill>
                  <a:latin typeface="Source Sans Pro"/>
                  <a:ea typeface="Source Sans Pro"/>
                  <a:cs typeface="Source Sans Pro"/>
                  <a:sym typeface="Source Sans Pro"/>
                </a:rPr>
                <a:t>polilaktinė rūgštis</a:t>
              </a:r>
              <a:r>
                <a:rPr lang="en-US" sz="3600" strike="noStrike" u="none">
                  <a:solidFill>
                    <a:srgbClr val="FFFFFF"/>
                  </a:solidFill>
                  <a:latin typeface="Source Sans Pro"/>
                  <a:ea typeface="Source Sans Pro"/>
                  <a:cs typeface="Source Sans Pro"/>
                  <a:sym typeface="Source Sans Pro"/>
                </a:rPr>
                <a:t>) – viena dažniausiai naudojamų 3D spausdinimo medžiagų</a:t>
              </a:r>
              <a:r>
                <a:rPr lang="en-US" sz="3600">
                  <a:solidFill>
                    <a:srgbClr val="FFFFFF"/>
                  </a:solidFill>
                  <a:latin typeface="Source Sans Pro"/>
                  <a:ea typeface="Source Sans Pro"/>
                  <a:cs typeface="Source Sans Pro"/>
                  <a:sym typeface="Source Sans Pro"/>
                </a:rPr>
                <a:t>.</a:t>
              </a:r>
            </a:p>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Rekomenduojama antgalio </a:t>
              </a:r>
              <a:r>
                <a:rPr lang="en-US" sz="3600">
                  <a:solidFill>
                    <a:srgbClr val="FFFFFF"/>
                  </a:solidFill>
                  <a:latin typeface="Source Sans Pro"/>
                  <a:ea typeface="Source Sans Pro"/>
                  <a:cs typeface="Source Sans Pro"/>
                  <a:sym typeface="Source Sans Pro"/>
                </a:rPr>
                <a:t>temperatūra – 200–230 °C</a:t>
              </a:r>
              <a:r>
                <a:rPr lang="en-US" sz="3600" strike="noStrike" u="none">
                  <a:solidFill>
                    <a:srgbClr val="FFFFFF"/>
                  </a:solidFill>
                  <a:latin typeface="Source Sans Pro"/>
                  <a:ea typeface="Source Sans Pro"/>
                  <a:cs typeface="Source Sans Pro"/>
                  <a:sym typeface="Source Sans Pro"/>
                </a:rPr>
                <a:t>,</a:t>
              </a:r>
            </a:p>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spausdinimo pagrindo</a:t>
              </a:r>
              <a:r>
                <a:rPr lang="en-US" sz="3600">
                  <a:solidFill>
                    <a:srgbClr val="FFFFFF"/>
                  </a:solidFill>
                  <a:latin typeface="Source Sans Pro"/>
                  <a:ea typeface="Source Sans Pro"/>
                  <a:cs typeface="Source Sans Pro"/>
                  <a:sym typeface="Source Sans Pro"/>
                </a:rPr>
                <a:t> temperatūra – apie 50</a:t>
              </a:r>
              <a:r>
                <a:rPr lang="en-US" sz="3600" strike="noStrike" u="none">
                  <a:solidFill>
                    <a:srgbClr val="FFFFFF"/>
                  </a:solidFill>
                  <a:latin typeface="Source Sans Pro"/>
                  <a:ea typeface="Source Sans Pro"/>
                  <a:cs typeface="Source Sans Pro"/>
                  <a:sym typeface="Source Sans Pro"/>
                </a:rPr>
                <a:t> </a:t>
              </a:r>
              <a:r>
                <a:rPr lang="en-US" sz="3600">
                  <a:solidFill>
                    <a:srgbClr val="FFFFFF"/>
                  </a:solidFill>
                  <a:latin typeface="Source Sans Pro"/>
                  <a:ea typeface="Source Sans Pro"/>
                  <a:cs typeface="Source Sans Pro"/>
                  <a:sym typeface="Source Sans Pro"/>
                </a:rPr>
                <a:t>°</a:t>
              </a:r>
              <a:r>
                <a:rPr lang="en-US" sz="3600" strike="noStrike" u="none">
                  <a:solidFill>
                    <a:srgbClr val="FFFFFF"/>
                  </a:solidFill>
                  <a:latin typeface="Source Sans Pro"/>
                  <a:ea typeface="Source Sans Pro"/>
                  <a:cs typeface="Source Sans Pro"/>
                  <a:sym typeface="Source Sans Pro"/>
                </a:rPr>
                <a:t>C.</a:t>
              </a:r>
            </a:p>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 </a:t>
              </a:r>
              <a:r>
                <a:rPr lang="en-US" sz="3600">
                  <a:solidFill>
                    <a:srgbClr val="FFFFFF"/>
                  </a:solidFill>
                  <a:latin typeface="Source Sans Pro"/>
                  <a:ea typeface="Source Sans Pro"/>
                  <a:cs typeface="Source Sans Pro"/>
                  <a:sym typeface="Source Sans Pro"/>
                </a:rPr>
                <a:t>Visada r</a:t>
              </a:r>
              <a:r>
                <a:rPr lang="en-US" sz="3600" strike="noStrike" u="none">
                  <a:solidFill>
                    <a:srgbClr val="FFFFFF"/>
                  </a:solidFill>
                  <a:latin typeface="Source Sans Pro"/>
                  <a:ea typeface="Source Sans Pro"/>
                  <a:cs typeface="Source Sans Pro"/>
                  <a:sym typeface="Source Sans Pro"/>
                </a:rPr>
                <a:t>e</a:t>
              </a:r>
              <a:r>
                <a:rPr lang="en-US" sz="3600">
                  <a:solidFill>
                    <a:srgbClr val="FFFFFF"/>
                  </a:solidFill>
                  <a:latin typeface="Source Sans Pro"/>
                  <a:ea typeface="Source Sans Pro"/>
                  <a:cs typeface="Source Sans Pro"/>
                  <a:sym typeface="Source Sans Pro"/>
                </a:rPr>
                <a:t>k</a:t>
              </a:r>
              <a:r>
                <a:rPr lang="en-US" sz="3600" strike="noStrike" u="none">
                  <a:solidFill>
                    <a:srgbClr val="FFFFFF"/>
                  </a:solidFill>
                  <a:latin typeface="Source Sans Pro"/>
                  <a:ea typeface="Source Sans Pro"/>
                  <a:cs typeface="Source Sans Pro"/>
                  <a:sym typeface="Source Sans Pro"/>
                </a:rPr>
                <a:t>om</a:t>
              </a:r>
              <a:r>
                <a:rPr lang="en-US" sz="3600">
                  <a:solidFill>
                    <a:srgbClr val="FFFFFF"/>
                  </a:solidFill>
                  <a:latin typeface="Source Sans Pro"/>
                  <a:ea typeface="Source Sans Pro"/>
                  <a:cs typeface="Source Sans Pro"/>
                  <a:sym typeface="Source Sans Pro"/>
                </a:rPr>
                <a:t>e</a:t>
              </a:r>
              <a:r>
                <a:rPr lang="en-US" sz="3600" strike="noStrike" u="none">
                  <a:solidFill>
                    <a:srgbClr val="FFFFFF"/>
                  </a:solidFill>
                  <a:latin typeface="Source Sans Pro"/>
                  <a:ea typeface="Source Sans Pro"/>
                  <a:cs typeface="Source Sans Pro"/>
                  <a:sym typeface="Source Sans Pro"/>
                </a:rPr>
                <a:t>nduojama</a:t>
              </a:r>
              <a:r>
                <a:rPr lang="en-US" sz="3600">
                  <a:solidFill>
                    <a:srgbClr val="FFFFFF"/>
                  </a:solidFill>
                  <a:latin typeface="Source Sans Pro"/>
                  <a:ea typeface="Source Sans Pro"/>
                  <a:cs typeface="Source Sans Pro"/>
                  <a:sym typeface="Source Sans Pro"/>
                </a:rPr>
                <a:t> patik</a:t>
              </a:r>
              <a:r>
                <a:rPr lang="en-US" sz="3600" strike="noStrike" u="none">
                  <a:solidFill>
                    <a:srgbClr val="FFFFFF"/>
                  </a:solidFill>
                  <a:latin typeface="Source Sans Pro"/>
                  <a:ea typeface="Source Sans Pro"/>
                  <a:cs typeface="Source Sans Pro"/>
                  <a:sym typeface="Source Sans Pro"/>
                </a:rPr>
                <a:t>r</a:t>
              </a:r>
              <a:r>
                <a:rPr lang="en-US" sz="3600">
                  <a:solidFill>
                    <a:srgbClr val="FFFFFF"/>
                  </a:solidFill>
                  <a:latin typeface="Source Sans Pro"/>
                  <a:ea typeface="Source Sans Pro"/>
                  <a:cs typeface="Source Sans Pro"/>
                  <a:sym typeface="Source Sans Pro"/>
                </a:rPr>
                <a:t>in</a:t>
              </a:r>
              <a:r>
                <a:rPr lang="en-US" sz="3600" strike="noStrike" u="none">
                  <a:solidFill>
                    <a:srgbClr val="FFFFFF"/>
                  </a:solidFill>
                  <a:latin typeface="Source Sans Pro"/>
                  <a:ea typeface="Source Sans Pro"/>
                  <a:cs typeface="Source Sans Pro"/>
                  <a:sym typeface="Source Sans Pro"/>
                </a:rPr>
                <a:t>ti</a:t>
              </a:r>
              <a:r>
                <a:rPr lang="en-US" sz="3600">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g</a:t>
              </a:r>
              <a:r>
                <a:rPr lang="en-US" sz="3600">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m</a:t>
              </a:r>
              <a:r>
                <a:rPr lang="en-US" sz="3600">
                  <a:solidFill>
                    <a:srgbClr val="FFFFFF"/>
                  </a:solidFill>
                  <a:latin typeface="Source Sans Pro"/>
                  <a:ea typeface="Source Sans Pro"/>
                  <a:cs typeface="Source Sans Pro"/>
                  <a:sym typeface="Source Sans Pro"/>
                </a:rPr>
                <a:t>in</a:t>
              </a:r>
              <a:r>
                <a:rPr lang="en-US" sz="3600" strike="noStrike" u="none">
                  <a:solidFill>
                    <a:srgbClr val="FFFFFF"/>
                  </a:solidFill>
                  <a:latin typeface="Source Sans Pro"/>
                  <a:ea typeface="Source Sans Pro"/>
                  <a:cs typeface="Source Sans Pro"/>
                  <a:sym typeface="Source Sans Pro"/>
                </a:rPr>
                <a:t>t</a:t>
              </a:r>
              <a:r>
                <a:rPr lang="en-US" sz="3600">
                  <a:solidFill>
                    <a:srgbClr val="FFFFFF"/>
                  </a:solidFill>
                  <a:latin typeface="Source Sans Pro"/>
                  <a:ea typeface="Source Sans Pro"/>
                  <a:cs typeface="Source Sans Pro"/>
                  <a:sym typeface="Source Sans Pro"/>
                </a:rPr>
                <a:t>o</a:t>
              </a:r>
              <a:r>
                <a:rPr lang="en-US" sz="3600" strike="noStrike" u="none">
                  <a:solidFill>
                    <a:srgbClr val="FFFFFF"/>
                  </a:solidFill>
                  <a:latin typeface="Source Sans Pro"/>
                  <a:ea typeface="Source Sans Pro"/>
                  <a:cs typeface="Source Sans Pro"/>
                  <a:sym typeface="Source Sans Pro"/>
                </a:rPr>
                <a:t>jo </a:t>
              </a:r>
              <a:r>
                <a:rPr lang="en-US" sz="3600">
                  <a:solidFill>
                    <a:srgbClr val="FFFFFF"/>
                  </a:solidFill>
                  <a:latin typeface="Source Sans Pro"/>
                  <a:ea typeface="Source Sans Pro"/>
                  <a:cs typeface="Source Sans Pro"/>
                  <a:sym typeface="Source Sans Pro"/>
                </a:rPr>
                <a:t>nu</a:t>
              </a:r>
              <a:r>
                <a:rPr lang="en-US" sz="3600" strike="noStrike" u="none">
                  <a:solidFill>
                    <a:srgbClr val="FFFFFF"/>
                  </a:solidFill>
                  <a:latin typeface="Source Sans Pro"/>
                  <a:ea typeface="Source Sans Pro"/>
                  <a:cs typeface="Source Sans Pro"/>
                  <a:sym typeface="Source Sans Pro"/>
                </a:rPr>
                <a:t>r</a:t>
              </a:r>
              <a:r>
                <a:rPr lang="en-US" sz="3600">
                  <a:solidFill>
                    <a:srgbClr val="FFFFFF"/>
                  </a:solidFill>
                  <a:latin typeface="Source Sans Pro"/>
                  <a:ea typeface="Source Sans Pro"/>
                  <a:cs typeface="Source Sans Pro"/>
                  <a:sym typeface="Source Sans Pro"/>
                </a:rPr>
                <a:t>o</a:t>
              </a:r>
              <a:r>
                <a:rPr lang="en-US" sz="3600" strike="noStrike" u="none">
                  <a:solidFill>
                    <a:srgbClr val="FFFFFF"/>
                  </a:solidFill>
                  <a:latin typeface="Source Sans Pro"/>
                  <a:ea typeface="Source Sans Pro"/>
                  <a:cs typeface="Source Sans Pro"/>
                  <a:sym typeface="Source Sans Pro"/>
                </a:rPr>
                <a:t>dyt</a:t>
              </a:r>
              <a:r>
                <a:rPr lang="en-US" sz="3600">
                  <a:solidFill>
                    <a:srgbClr val="FFFFFF"/>
                  </a:solidFill>
                  <a:latin typeface="Source Sans Pro"/>
                  <a:ea typeface="Source Sans Pro"/>
                  <a:cs typeface="Source Sans Pro"/>
                  <a:sym typeface="Source Sans Pro"/>
                </a:rPr>
                <a:t>as temperatūr</a:t>
              </a:r>
              <a:r>
                <a:rPr lang="en-US" sz="3600" strike="noStrike" u="none">
                  <a:solidFill>
                    <a:srgbClr val="FFFFFF"/>
                  </a:solidFill>
                  <a:latin typeface="Source Sans Pro"/>
                  <a:ea typeface="Source Sans Pro"/>
                  <a:cs typeface="Source Sans Pro"/>
                  <a:sym typeface="Source Sans Pro"/>
                </a:rPr>
                <a:t>as, pateiktas ant plastiko paku</a:t>
              </a:r>
              <a:r>
                <a:rPr lang="en-US" sz="3600">
                  <a:solidFill>
                    <a:srgbClr val="FFFFFF"/>
                  </a:solidFill>
                  <a:latin typeface="Source Sans Pro"/>
                  <a:ea typeface="Source Sans Pro"/>
                  <a:cs typeface="Source Sans Pro"/>
                  <a:sym typeface="Source Sans Pro"/>
                </a:rPr>
                <a:t>o</a:t>
              </a:r>
              <a:r>
                <a:rPr lang="en-US" sz="3600" strike="noStrike" u="none">
                  <a:solidFill>
                    <a:srgbClr val="FFFFFF"/>
                  </a:solidFill>
                  <a:latin typeface="Source Sans Pro"/>
                  <a:ea typeface="Source Sans Pro"/>
                  <a:cs typeface="Source Sans Pro"/>
                  <a:sym typeface="Source Sans Pro"/>
                </a:rPr>
                <a:t>tė</a:t>
              </a:r>
              <a:r>
                <a:rPr lang="en-US" sz="3600">
                  <a:solidFill>
                    <a:srgbClr val="FFFFFF"/>
                  </a:solidFill>
                  <a:latin typeface="Source Sans Pro"/>
                  <a:ea typeface="Source Sans Pro"/>
                  <a:cs typeface="Source Sans Pro"/>
                  <a:sym typeface="Source Sans Pro"/>
                </a:rPr>
                <a:t>s.</a:t>
              </a:r>
            </a:p>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PLA plastikas d</a:t>
              </a:r>
              <a:r>
                <a:rPr lang="en-US" sz="3600">
                  <a:solidFill>
                    <a:srgbClr val="FFFFFF"/>
                  </a:solidFill>
                  <a:latin typeface="Source Sans Pro"/>
                  <a:ea typeface="Source Sans Pro"/>
                  <a:cs typeface="Source Sans Pro"/>
                  <a:sym typeface="Source Sans Pro"/>
                </a:rPr>
                <a:t>ažnai </a:t>
              </a:r>
              <a:r>
                <a:rPr lang="en-US" sz="3600" strike="noStrike" u="none">
                  <a:solidFill>
                    <a:srgbClr val="FFFFFF"/>
                  </a:solidFill>
                  <a:latin typeface="Source Sans Pro"/>
                  <a:ea typeface="Source Sans Pro"/>
                  <a:cs typeface="Source Sans Pro"/>
                  <a:sym typeface="Source Sans Pro"/>
                </a:rPr>
                <a:t>pasire</a:t>
              </a:r>
              <a:r>
                <a:rPr lang="en-US" sz="3600">
                  <a:solidFill>
                    <a:srgbClr val="FFFFFF"/>
                  </a:solidFill>
                  <a:latin typeface="Source Sans Pro"/>
                  <a:ea typeface="Source Sans Pro"/>
                  <a:cs typeface="Source Sans Pro"/>
                  <a:sym typeface="Source Sans Pro"/>
                </a:rPr>
                <a:t>n</a:t>
              </a:r>
              <a:r>
                <a:rPr lang="en-US" sz="3600" strike="noStrike" u="none">
                  <a:solidFill>
                    <a:srgbClr val="FFFFFF"/>
                  </a:solidFill>
                  <a:latin typeface="Source Sans Pro"/>
                  <a:ea typeface="Source Sans Pro"/>
                  <a:cs typeface="Source Sans Pro"/>
                  <a:sym typeface="Source Sans Pro"/>
                </a:rPr>
                <a:t>k</a:t>
              </a:r>
              <a:r>
                <a:rPr lang="en-US" sz="3600">
                  <a:solidFill>
                    <a:srgbClr val="FFFFFF"/>
                  </a:solidFill>
                  <a:latin typeface="Source Sans Pro"/>
                  <a:ea typeface="Source Sans Pro"/>
                  <a:cs typeface="Source Sans Pro"/>
                  <a:sym typeface="Source Sans Pro"/>
                </a:rPr>
                <a:t>amas</a:t>
              </a:r>
              <a:r>
                <a:rPr lang="en-US" sz="3600" strike="noStrike" u="none">
                  <a:solidFill>
                    <a:srgbClr val="FFFFFF"/>
                  </a:solidFill>
                  <a:latin typeface="Source Sans Pro"/>
                  <a:ea typeface="Source Sans Pro"/>
                  <a:cs typeface="Source Sans Pro"/>
                  <a:sym typeface="Source Sans Pro"/>
                </a:rPr>
                <a:t> todėl</a:t>
              </a:r>
              <a:r>
                <a:rPr lang="en-US" sz="3600">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kad</a:t>
              </a:r>
              <a:r>
                <a:rPr lang="en-US" sz="3600">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m</a:t>
              </a:r>
              <a:r>
                <a:rPr lang="en-US" sz="3600">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ž</a:t>
              </a:r>
              <a:r>
                <a:rPr lang="en-US" sz="3600">
                  <a:solidFill>
                    <a:srgbClr val="FFFFFF"/>
                  </a:solidFill>
                  <a:latin typeface="Source Sans Pro"/>
                  <a:ea typeface="Source Sans Pro"/>
                  <a:cs typeface="Source Sans Pro"/>
                  <a:sym typeface="Source Sans Pro"/>
                </a:rPr>
                <a:t>ai </a:t>
              </a:r>
              <a:r>
                <a:rPr lang="en-US" sz="3600" strike="noStrike" u="none">
                  <a:solidFill>
                    <a:srgbClr val="FFFFFF"/>
                  </a:solidFill>
                  <a:latin typeface="Source Sans Pro"/>
                  <a:ea typeface="Source Sans Pro"/>
                  <a:cs typeface="Source Sans Pro"/>
                  <a:sym typeface="Source Sans Pro"/>
                </a:rPr>
                <a:t>traukia</a:t>
              </a:r>
              <a:r>
                <a:rPr lang="en-US" sz="3600">
                  <a:solidFill>
                    <a:srgbClr val="FFFFFF"/>
                  </a:solidFill>
                  <a:latin typeface="Source Sans Pro"/>
                  <a:ea typeface="Source Sans Pro"/>
                  <a:cs typeface="Source Sans Pro"/>
                  <a:sym typeface="Source Sans Pro"/>
                </a:rPr>
                <a:t>si</a:t>
              </a:r>
              <a:r>
                <a:rPr lang="en-US" sz="3600" strike="noStrike" u="none">
                  <a:solidFill>
                    <a:srgbClr val="FFFFFF"/>
                  </a:solidFill>
                  <a:latin typeface="Source Sans Pro"/>
                  <a:ea typeface="Source Sans Pro"/>
                  <a:cs typeface="Source Sans Pro"/>
                  <a:sym typeface="Source Sans Pro"/>
                </a:rPr>
                <a:t> ir y</a:t>
              </a:r>
              <a:r>
                <a:rPr lang="en-US" sz="3600">
                  <a:solidFill>
                    <a:srgbClr val="FFFFFF"/>
                  </a:solidFill>
                  <a:latin typeface="Source Sans Pro"/>
                  <a:ea typeface="Source Sans Pro"/>
                  <a:cs typeface="Source Sans Pro"/>
                  <a:sym typeface="Source Sans Pro"/>
                </a:rPr>
                <a:t>ra</a:t>
              </a:r>
              <a:r>
                <a:rPr lang="en-US" sz="3600" strike="noStrike" u="none">
                  <a:solidFill>
                    <a:srgbClr val="FFFFFF"/>
                  </a:solidFill>
                  <a:latin typeface="Source Sans Pro"/>
                  <a:ea typeface="Source Sans Pro"/>
                  <a:cs typeface="Source Sans Pro"/>
                  <a:sym typeface="Source Sans Pro"/>
                </a:rPr>
                <a:t> lengvai spa</a:t>
              </a:r>
              <a:r>
                <a:rPr lang="en-US" sz="3600">
                  <a:solidFill>
                    <a:srgbClr val="FFFFFF"/>
                  </a:solidFill>
                  <a:latin typeface="Source Sans Pro"/>
                  <a:ea typeface="Source Sans Pro"/>
                  <a:cs typeface="Source Sans Pro"/>
                  <a:sym typeface="Source Sans Pro"/>
                </a:rPr>
                <a:t>u</a:t>
              </a:r>
              <a:r>
                <a:rPr lang="en-US" sz="3600" strike="noStrike" u="none">
                  <a:solidFill>
                    <a:srgbClr val="FFFFFF"/>
                  </a:solidFill>
                  <a:latin typeface="Source Sans Pro"/>
                  <a:ea typeface="Source Sans Pro"/>
                  <a:cs typeface="Source Sans Pro"/>
                  <a:sym typeface="Source Sans Pro"/>
                </a:rPr>
                <a:t>sd</a:t>
              </a:r>
              <a:r>
                <a:rPr lang="en-US" sz="3600">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n</a:t>
              </a:r>
              <a:r>
                <a:rPr lang="en-US" sz="3600">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mas</a:t>
              </a:r>
              <a:r>
                <a:rPr lang="en-US" sz="3600">
                  <a:solidFill>
                    <a:srgbClr val="FFFFFF"/>
                  </a:solidFill>
                  <a:latin typeface="Source Sans Pro"/>
                  <a:ea typeface="Source Sans Pro"/>
                  <a:cs typeface="Source Sans Pro"/>
                  <a:sym typeface="Source Sans Pro"/>
                </a:rPr>
                <a:t>.</a:t>
              </a:r>
            </a:p>
          </p:txBody>
        </p:sp>
      </p:grpSp>
      <p:sp>
        <p:nvSpPr>
          <p:cNvPr name="Freeform 9" id="9"/>
          <p:cNvSpPr/>
          <p:nvPr/>
        </p:nvSpPr>
        <p:spPr>
          <a:xfrm flipH="false" flipV="false" rot="0">
            <a:off x="10452792" y="1772088"/>
            <a:ext cx="7513968" cy="7437768"/>
          </a:xfrm>
          <a:custGeom>
            <a:avLst/>
            <a:gdLst/>
            <a:ahLst/>
            <a:cxnLst/>
            <a:rect r="r" b="b" t="t" l="l"/>
            <a:pathLst>
              <a:path h="7437768" w="7513968">
                <a:moveTo>
                  <a:pt x="0" y="0"/>
                </a:moveTo>
                <a:lnTo>
                  <a:pt x="7513968" y="0"/>
                </a:lnTo>
                <a:lnTo>
                  <a:pt x="7513968" y="7437768"/>
                </a:lnTo>
                <a:lnTo>
                  <a:pt x="0" y="7437768"/>
                </a:lnTo>
                <a:lnTo>
                  <a:pt x="0" y="0"/>
                </a:lnTo>
                <a:close/>
              </a:path>
            </a:pathLst>
          </a:custGeom>
          <a:blipFill>
            <a:blip r:embed="rId6"/>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PLA</a:t>
            </a:r>
          </a:p>
        </p:txBody>
      </p:sp>
      <p:graphicFrame>
        <p:nvGraphicFramePr>
          <p:cNvPr name="Table 6" id="6"/>
          <p:cNvGraphicFramePr>
            <a:graphicFrameLocks noGrp="true"/>
          </p:cNvGraphicFramePr>
          <p:nvPr/>
        </p:nvGraphicFramePr>
        <p:xfrm>
          <a:off x="2524505" y="1916403"/>
          <a:ext cx="14015734" cy="6771708"/>
        </p:xfrm>
        <a:graphic>
          <a:graphicData uri="http://schemas.openxmlformats.org/drawingml/2006/table">
            <a:tbl>
              <a:tblPr/>
              <a:tblGrid>
                <a:gridCol w="6095690"/>
                <a:gridCol w="7920044"/>
              </a:tblGrid>
              <a:tr h="886448">
                <a:tc>
                  <a:txBody>
                    <a:bodyPr anchor="t" rtlCol="false"/>
                    <a:lstStyle/>
                    <a:p>
                      <a:pPr algn="ctr" marL="0" indent="0" lvl="0">
                        <a:lnSpc>
                          <a:spcPts val="4320"/>
                        </a:lnSpc>
                        <a:spcBef>
                          <a:spcPct val="0"/>
                        </a:spcBef>
                        <a:defRPr/>
                      </a:pPr>
                      <a:r>
                        <a:rPr lang="en-US" b="true" sz="3600" strike="noStrike" u="none">
                          <a:solidFill>
                            <a:srgbClr val="000000"/>
                          </a:solidFill>
                          <a:latin typeface="Source Sans Pro Bold"/>
                          <a:ea typeface="Source Sans Pro Bold"/>
                          <a:cs typeface="Source Sans Pro Bold"/>
                          <a:sym typeface="Source Sans Pro Bold"/>
                        </a:rPr>
                        <a:t>Privalumai</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7FD8EF"/>
                    </a:solidFill>
                  </a:tcPr>
                </a:tc>
                <a:tc>
                  <a:txBody>
                    <a:bodyPr anchor="t" rtlCol="false"/>
                    <a:lstStyle/>
                    <a:p>
                      <a:pPr algn="ctr" marL="0" indent="0" lvl="0">
                        <a:lnSpc>
                          <a:spcPts val="4320"/>
                        </a:lnSpc>
                        <a:spcBef>
                          <a:spcPct val="0"/>
                        </a:spcBef>
                        <a:defRPr/>
                      </a:pPr>
                      <a:r>
                        <a:rPr lang="en-US" b="true" sz="3600" strike="noStrike" u="none">
                          <a:solidFill>
                            <a:srgbClr val="000000"/>
                          </a:solidFill>
                          <a:latin typeface="Source Sans Pro Bold"/>
                          <a:ea typeface="Source Sans Pro Bold"/>
                          <a:cs typeface="Source Sans Pro Bold"/>
                          <a:sym typeface="Source Sans Pro Bold"/>
                        </a:rPr>
                        <a:t>Trūkumai</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7FD8EF"/>
                    </a:solidFill>
                  </a:tcPr>
                </a:tc>
              </a:tr>
              <a:tr h="1429756">
                <a:tc>
                  <a:txBody>
                    <a:bodyPr anchor="t" rtlCol="false"/>
                    <a:lstStyle/>
                    <a:p>
                      <a:pPr algn="ctr" marL="0" indent="0" lvl="0">
                        <a:lnSpc>
                          <a:spcPts val="4320"/>
                        </a:lnSpc>
                        <a:spcBef>
                          <a:spcPct val="0"/>
                        </a:spcBef>
                        <a:defRPr/>
                      </a:pPr>
                      <a:r>
                        <a:rPr lang="en-US" sz="3600" strike="noStrike" u="none">
                          <a:solidFill>
                            <a:srgbClr val="FFFFFF"/>
                          </a:solidFill>
                          <a:latin typeface="Source Sans Pro"/>
                          <a:ea typeface="Source Sans Pro"/>
                          <a:cs typeface="Source Sans Pro"/>
                          <a:sym typeface="Source Sans Pro"/>
                        </a:rPr>
                        <a:t>Lengva spausdinti</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Netink</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 objek</a:t>
                      </a:r>
                      <a:r>
                        <a:rPr lang="en-US" sz="3600" strike="noStrike" u="none">
                          <a:solidFill>
                            <a:srgbClr val="FFFFFF"/>
                          </a:solidFill>
                          <a:latin typeface="Source Sans Pro"/>
                          <a:ea typeface="Source Sans Pro"/>
                          <a:cs typeface="Source Sans Pro"/>
                          <a:sym typeface="Source Sans Pro"/>
                        </a:rPr>
                        <a:t>t</a:t>
                      </a:r>
                      <a:r>
                        <a:rPr lang="en-US" sz="3600" strike="noStrike" u="none">
                          <a:solidFill>
                            <a:srgbClr val="FFFFFF"/>
                          </a:solidFill>
                          <a:latin typeface="Source Sans Pro"/>
                          <a:ea typeface="Source Sans Pro"/>
                          <a:cs typeface="Source Sans Pro"/>
                          <a:sym typeface="Source Sans Pro"/>
                        </a:rPr>
                        <a:t>am</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vei</a:t>
                      </a:r>
                      <a:r>
                        <a:rPr lang="en-US" sz="3600" strike="noStrike" u="none">
                          <a:solidFill>
                            <a:srgbClr val="FFFFFF"/>
                          </a:solidFill>
                          <a:latin typeface="Source Sans Pro"/>
                          <a:ea typeface="Source Sans Pro"/>
                          <a:cs typeface="Source Sans Pro"/>
                          <a:sym typeface="Source Sans Pro"/>
                        </a:rPr>
                        <a:t>ki</a:t>
                      </a:r>
                      <a:r>
                        <a:rPr lang="en-US" sz="3600" strike="noStrike" u="none">
                          <a:solidFill>
                            <a:srgbClr val="FFFFFF"/>
                          </a:solidFill>
                          <a:latin typeface="Source Sans Pro"/>
                          <a:ea typeface="Source Sans Pro"/>
                          <a:cs typeface="Source Sans Pro"/>
                          <a:sym typeface="Source Sans Pro"/>
                        </a:rPr>
                        <a:t>am</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ems</a:t>
                      </a:r>
                      <a:r>
                        <a:rPr lang="en-US" sz="3600" strike="noStrike" u="none">
                          <a:solidFill>
                            <a:srgbClr val="FFFFFF"/>
                          </a:solidFill>
                          <a:latin typeface="Source Sans Pro"/>
                          <a:ea typeface="Source Sans Pro"/>
                          <a:cs typeface="Source Sans Pro"/>
                          <a:sym typeface="Source Sans Pro"/>
                        </a:rPr>
                        <a:t> a</a:t>
                      </a:r>
                      <a:r>
                        <a:rPr lang="en-US" sz="3600" strike="noStrike" u="none">
                          <a:solidFill>
                            <a:srgbClr val="FFFFFF"/>
                          </a:solidFill>
                          <a:latin typeface="Source Sans Pro"/>
                          <a:ea typeface="Source Sans Pro"/>
                          <a:cs typeface="Source Sans Pro"/>
                          <a:sym typeface="Source Sans Pro"/>
                        </a:rPr>
                        <a:t>ukštos</a:t>
                      </a:r>
                      <a:r>
                        <a:rPr lang="en-US" sz="3600" strike="noStrike" u="none">
                          <a:solidFill>
                            <a:srgbClr val="FFFFFF"/>
                          </a:solidFill>
                          <a:latin typeface="Source Sans Pro"/>
                          <a:ea typeface="Source Sans Pro"/>
                          <a:cs typeface="Source Sans Pro"/>
                          <a:sym typeface="Source Sans Pro"/>
                        </a:rPr>
                        <a:t> t</a:t>
                      </a:r>
                      <a:r>
                        <a:rPr lang="en-US" sz="3600" strike="noStrike" u="none">
                          <a:solidFill>
                            <a:srgbClr val="FFFFFF"/>
                          </a:solidFill>
                          <a:latin typeface="Source Sans Pro"/>
                          <a:ea typeface="Source Sans Pro"/>
                          <a:cs typeface="Source Sans Pro"/>
                          <a:sym typeface="Source Sans Pro"/>
                        </a:rPr>
                        <a:t>empe</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t</a:t>
                      </a:r>
                      <a:r>
                        <a:rPr lang="en-US" sz="3600" strike="noStrike" u="none">
                          <a:solidFill>
                            <a:srgbClr val="FFFFFF"/>
                          </a:solidFill>
                          <a:latin typeface="Source Sans Pro"/>
                          <a:ea typeface="Source Sans Pro"/>
                          <a:cs typeface="Source Sans Pro"/>
                          <a:sym typeface="Source Sans Pro"/>
                        </a:rPr>
                        <a:t>ūros </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r lauko sąlygų</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1429756">
                <a:tc>
                  <a:txBody>
                    <a:bodyPr anchor="t" rtlCol="false"/>
                    <a:lstStyle/>
                    <a:p>
                      <a:pPr algn="ctr" marL="0" indent="0" lvl="0">
                        <a:lnSpc>
                          <a:spcPts val="4320"/>
                        </a:lnSpc>
                        <a:spcBef>
                          <a:spcPct val="0"/>
                        </a:spcBef>
                        <a:defRPr/>
                      </a:pPr>
                      <a:r>
                        <a:rPr lang="en-US" sz="3600" strike="noStrike" u="none">
                          <a:solidFill>
                            <a:srgbClr val="FFFFFF"/>
                          </a:solidFill>
                          <a:latin typeface="Source Sans Pro"/>
                          <a:ea typeface="Source Sans Pro"/>
                          <a:cs typeface="Source Sans Pro"/>
                          <a:sym typeface="Source Sans Pro"/>
                        </a:rPr>
                        <a:t>Lengvai prieinamas, nebrangus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Jaut</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us k</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rščiui (aukštes</a:t>
                      </a:r>
                      <a:r>
                        <a:rPr lang="en-US" sz="3600" strike="noStrike" u="none">
                          <a:solidFill>
                            <a:srgbClr val="FFFFFF"/>
                          </a:solidFill>
                          <a:latin typeface="Source Sans Pro"/>
                          <a:ea typeface="Source Sans Pro"/>
                          <a:cs typeface="Source Sans Pro"/>
                          <a:sym typeface="Source Sans Pro"/>
                        </a:rPr>
                        <a:t>n</a:t>
                      </a:r>
                      <a:r>
                        <a:rPr lang="en-US" sz="3600" strike="noStrike" u="none">
                          <a:solidFill>
                            <a:srgbClr val="FFFFFF"/>
                          </a:solidFill>
                          <a:latin typeface="Source Sans Pro"/>
                          <a:ea typeface="Source Sans Pro"/>
                          <a:cs typeface="Source Sans Pro"/>
                          <a:sym typeface="Source Sans Pro"/>
                        </a:rPr>
                        <a:t>ėje temperatūroje </a:t>
                      </a:r>
                      <a:r>
                        <a:rPr lang="en-US" sz="3600" strike="noStrike" u="none">
                          <a:solidFill>
                            <a:srgbClr val="FFFFFF"/>
                          </a:solidFill>
                          <a:latin typeface="Source Sans Pro"/>
                          <a:ea typeface="Source Sans Pro"/>
                          <a:cs typeface="Source Sans Pro"/>
                          <a:sym typeface="Source Sans Pro"/>
                        </a:rPr>
                        <a:t>g</a:t>
                      </a:r>
                      <a:r>
                        <a:rPr lang="en-US" sz="3600" strike="noStrike" u="none">
                          <a:solidFill>
                            <a:srgbClr val="FFFFFF"/>
                          </a:solidFill>
                          <a:latin typeface="Source Sans Pro"/>
                          <a:ea typeface="Source Sans Pro"/>
                          <a:cs typeface="Source Sans Pro"/>
                          <a:sym typeface="Source Sans Pro"/>
                        </a:rPr>
                        <a:t>ali deform</a:t>
                      </a:r>
                      <a:r>
                        <a:rPr lang="en-US" sz="3600" strike="noStrike" u="none">
                          <a:solidFill>
                            <a:srgbClr val="FFFFFF"/>
                          </a:solidFill>
                          <a:latin typeface="Source Sans Pro"/>
                          <a:ea typeface="Source Sans Pro"/>
                          <a:cs typeface="Source Sans Pro"/>
                          <a:sym typeface="Source Sans Pro"/>
                        </a:rPr>
                        <a:t>u</a:t>
                      </a:r>
                      <a:r>
                        <a:rPr lang="en-US" sz="3600" strike="noStrike" u="none">
                          <a:solidFill>
                            <a:srgbClr val="FFFFFF"/>
                          </a:solidFill>
                          <a:latin typeface="Source Sans Pro"/>
                          <a:ea typeface="Source Sans Pro"/>
                          <a:cs typeface="Source Sans Pro"/>
                          <a:sym typeface="Source Sans Pro"/>
                        </a:rPr>
                        <a:t>oti</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1595993">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T</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nkama</a:t>
                      </a:r>
                      <a:r>
                        <a:rPr lang="en-US" sz="3600" strike="noStrike" u="none">
                          <a:solidFill>
                            <a:srgbClr val="FFFFFF"/>
                          </a:solidFill>
                          <a:latin typeface="Source Sans Pro"/>
                          <a:ea typeface="Source Sans Pro"/>
                          <a:cs typeface="Source Sans Pro"/>
                          <a:sym typeface="Source Sans Pro"/>
                        </a:rPr>
                        <a:t>s ne tik prototip</a:t>
                      </a:r>
                      <a:r>
                        <a:rPr lang="en-US" sz="3600" strike="noStrike" u="none">
                          <a:solidFill>
                            <a:srgbClr val="FFFFFF"/>
                          </a:solidFill>
                          <a:latin typeface="Source Sans Pro"/>
                          <a:ea typeface="Source Sans Pro"/>
                          <a:cs typeface="Source Sans Pro"/>
                          <a:sym typeface="Source Sans Pro"/>
                        </a:rPr>
                        <a:t>ams,</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bet i</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 galut</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nia</a:t>
                      </a:r>
                      <a:r>
                        <a:rPr lang="en-US" sz="3600" strike="noStrike" u="none">
                          <a:solidFill>
                            <a:srgbClr val="FFFFFF"/>
                          </a:solidFill>
                          <a:latin typeface="Source Sans Pro"/>
                          <a:ea typeface="Source Sans Pro"/>
                          <a:cs typeface="Source Sans Pro"/>
                          <a:sym typeface="Source Sans Pro"/>
                        </a:rPr>
                        <a:t>m</a:t>
                      </a:r>
                      <a:r>
                        <a:rPr lang="en-US" sz="3600" strike="noStrike" u="none">
                          <a:solidFill>
                            <a:srgbClr val="FFFFFF"/>
                          </a:solidFill>
                          <a:latin typeface="Source Sans Pro"/>
                          <a:ea typeface="Source Sans Pro"/>
                          <a:cs typeface="Source Sans Pro"/>
                          <a:sym typeface="Source Sans Pro"/>
                        </a:rPr>
                        <a:t>s objektams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Maž</a:t>
                      </a:r>
                      <a:r>
                        <a:rPr lang="en-US" sz="3600" strike="noStrike" u="none">
                          <a:solidFill>
                            <a:srgbClr val="FFFFFF"/>
                          </a:solidFill>
                          <a:latin typeface="Source Sans Pro"/>
                          <a:ea typeface="Source Sans Pro"/>
                          <a:cs typeface="Source Sans Pro"/>
                          <a:sym typeface="Source Sans Pro"/>
                        </a:rPr>
                        <a:t>esnis a</a:t>
                      </a:r>
                      <a:r>
                        <a:rPr lang="en-US" sz="3600" strike="noStrike" u="none">
                          <a:solidFill>
                            <a:srgbClr val="FFFFFF"/>
                          </a:solidFill>
                          <a:latin typeface="Source Sans Pro"/>
                          <a:ea typeface="Source Sans Pro"/>
                          <a:cs typeface="Source Sans Pro"/>
                          <a:sym typeface="Source Sans Pro"/>
                        </a:rPr>
                        <a:t>ts</a:t>
                      </a:r>
                      <a:r>
                        <a:rPr lang="en-US" sz="3600" strike="noStrike" u="none">
                          <a:solidFill>
                            <a:srgbClr val="FFFFFF"/>
                          </a:solidFill>
                          <a:latin typeface="Source Sans Pro"/>
                          <a:ea typeface="Source Sans Pro"/>
                          <a:cs typeface="Source Sans Pro"/>
                          <a:sym typeface="Source Sans Pro"/>
                        </a:rPr>
                        <a:t>p</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u</a:t>
                      </a:r>
                      <a:r>
                        <a:rPr lang="en-US" sz="3600" strike="noStrike" u="none">
                          <a:solidFill>
                            <a:srgbClr val="FFFFFF"/>
                          </a:solidFill>
                          <a:latin typeface="Source Sans Pro"/>
                          <a:ea typeface="Source Sans Pro"/>
                          <a:cs typeface="Source Sans Pro"/>
                          <a:sym typeface="Source Sans Pro"/>
                        </a:rPr>
                        <a:t>mas </a:t>
                      </a:r>
                      <a:r>
                        <a:rPr lang="en-US" sz="3600" strike="noStrike" u="none">
                          <a:solidFill>
                            <a:srgbClr val="FFFFFF"/>
                          </a:solidFill>
                          <a:latin typeface="Source Sans Pro"/>
                          <a:ea typeface="Source Sans Pro"/>
                          <a:cs typeface="Source Sans Pro"/>
                          <a:sym typeface="Source Sans Pro"/>
                        </a:rPr>
                        <a:t>smūg</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ams</a:t>
                      </a:r>
                      <a:r>
                        <a:rPr lang="en-US" sz="3600" strike="noStrike" u="none">
                          <a:solidFill>
                            <a:srgbClr val="FFFFFF"/>
                          </a:solidFill>
                          <a:latin typeface="Source Sans Pro"/>
                          <a:ea typeface="Source Sans Pro"/>
                          <a:cs typeface="Source Sans Pro"/>
                          <a:sym typeface="Source Sans Pro"/>
                        </a:rPr>
                        <a:t> ir </a:t>
                      </a:r>
                      <a:r>
                        <a:rPr lang="en-US" sz="3600" strike="noStrike" u="none">
                          <a:solidFill>
                            <a:srgbClr val="FFFFFF"/>
                          </a:solidFill>
                          <a:latin typeface="Source Sans Pro"/>
                          <a:ea typeface="Source Sans Pro"/>
                          <a:cs typeface="Source Sans Pro"/>
                          <a:sym typeface="Source Sans Pro"/>
                        </a:rPr>
                        <a:t>m</a:t>
                      </a:r>
                      <a:r>
                        <a:rPr lang="en-US" sz="3600" strike="noStrike" u="none">
                          <a:solidFill>
                            <a:srgbClr val="FFFFFF"/>
                          </a:solidFill>
                          <a:latin typeface="Source Sans Pro"/>
                          <a:ea typeface="Source Sans Pro"/>
                          <a:cs typeface="Source Sans Pro"/>
                          <a:sym typeface="Source Sans Pro"/>
                        </a:rPr>
                        <a:t>e</a:t>
                      </a:r>
                      <a:r>
                        <a:rPr lang="en-US" sz="3600" strike="noStrike" u="none">
                          <a:solidFill>
                            <a:srgbClr val="FFFFFF"/>
                          </a:solidFill>
                          <a:latin typeface="Source Sans Pro"/>
                          <a:ea typeface="Source Sans Pro"/>
                          <a:cs typeface="Source Sans Pro"/>
                          <a:sym typeface="Source Sans Pro"/>
                        </a:rPr>
                        <a:t>ch</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n</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nė</a:t>
                      </a:r>
                      <a:r>
                        <a:rPr lang="en-US" sz="3600" strike="noStrike" u="none">
                          <a:solidFill>
                            <a:srgbClr val="FFFFFF"/>
                          </a:solidFill>
                          <a:latin typeface="Source Sans Pro"/>
                          <a:ea typeface="Source Sans Pro"/>
                          <a:cs typeface="Source Sans Pro"/>
                          <a:sym typeface="Source Sans Pro"/>
                        </a:rPr>
                        <a:t>m</a:t>
                      </a:r>
                      <a:r>
                        <a:rPr lang="en-US" sz="3600" strike="noStrike" u="none">
                          <a:solidFill>
                            <a:srgbClr val="FFFFFF"/>
                          </a:solidFill>
                          <a:latin typeface="Source Sans Pro"/>
                          <a:ea typeface="Source Sans Pro"/>
                          <a:cs typeface="Source Sans Pro"/>
                          <a:sym typeface="Source Sans Pro"/>
                        </a:rPr>
                        <a:t>s </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pkrovoms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1429756">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Gali būti šlifuojamas ir dažomas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ctr" marL="0" indent="0" lvl="0">
                        <a:lnSpc>
                          <a:spcPts val="4320"/>
                        </a:lnSpc>
                        <a:spcBef>
                          <a:spcPct val="0"/>
                        </a:spcBef>
                        <a:defRPr/>
                      </a:pP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bl>
          </a:graphicData>
        </a:graphic>
      </p:graphicFrame>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PETG</a:t>
            </a:r>
          </a:p>
        </p:txBody>
      </p:sp>
      <p:grpSp>
        <p:nvGrpSpPr>
          <p:cNvPr name="Group 6" id="6"/>
          <p:cNvGrpSpPr/>
          <p:nvPr/>
        </p:nvGrpSpPr>
        <p:grpSpPr>
          <a:xfrm rot="0">
            <a:off x="2046629" y="-52930"/>
            <a:ext cx="6921132" cy="8292008"/>
            <a:chOff x="0" y="0"/>
            <a:chExt cx="9228176" cy="11056010"/>
          </a:xfrm>
        </p:grpSpPr>
        <p:sp>
          <p:nvSpPr>
            <p:cNvPr name="Freeform 7" id="7"/>
            <p:cNvSpPr/>
            <p:nvPr/>
          </p:nvSpPr>
          <p:spPr>
            <a:xfrm flipH="false" flipV="false" rot="0">
              <a:off x="0" y="0"/>
              <a:ext cx="9228171" cy="11056003"/>
            </a:xfrm>
            <a:custGeom>
              <a:avLst/>
              <a:gdLst/>
              <a:ahLst/>
              <a:cxnLst/>
              <a:rect r="r" b="b" t="t" l="l"/>
              <a:pathLst>
                <a:path h="11056003" w="9228171">
                  <a:moveTo>
                    <a:pt x="0" y="0"/>
                  </a:moveTo>
                  <a:lnTo>
                    <a:pt x="9228171" y="0"/>
                  </a:lnTo>
                  <a:lnTo>
                    <a:pt x="9228171" y="11056003"/>
                  </a:lnTo>
                  <a:lnTo>
                    <a:pt x="0" y="11056003"/>
                  </a:lnTo>
                  <a:close/>
                </a:path>
              </a:pathLst>
            </a:custGeom>
            <a:solidFill>
              <a:srgbClr val="000000">
                <a:alpha val="0"/>
              </a:srgbClr>
            </a:solidFill>
            <a:ln w="12700">
              <a:solidFill>
                <a:srgbClr val="000000"/>
              </a:solidFill>
            </a:ln>
          </p:spPr>
        </p:sp>
        <p:sp>
          <p:nvSpPr>
            <p:cNvPr name="TextBox 8" id="8"/>
            <p:cNvSpPr txBox="true"/>
            <p:nvPr/>
          </p:nvSpPr>
          <p:spPr>
            <a:xfrm>
              <a:off x="0" y="-9525"/>
              <a:ext cx="9228176" cy="11065535"/>
            </a:xfrm>
            <a:prstGeom prst="rect">
              <a:avLst/>
            </a:prstGeom>
          </p:spPr>
          <p:txBody>
            <a:bodyPr anchor="ctr" rtlCol="false" tIns="0" lIns="0" bIns="0" rIns="0"/>
            <a:lstStyle/>
            <a:p>
              <a:pPr algn="l" marL="0" indent="0" lvl="0">
                <a:lnSpc>
                  <a:spcPts val="4320"/>
                </a:lnSpc>
                <a:spcBef>
                  <a:spcPct val="0"/>
                </a:spcBef>
              </a:pPr>
            </a:p>
            <a:p>
              <a:pPr algn="l" marL="0" indent="0" lvl="0">
                <a:lnSpc>
                  <a:spcPts val="4320"/>
                </a:lnSpc>
                <a:spcBef>
                  <a:spcPct val="0"/>
                </a:spcBef>
              </a:pPr>
            </a:p>
            <a:p>
              <a:pPr algn="l" marL="0" indent="0" lvl="0">
                <a:lnSpc>
                  <a:spcPts val="4320"/>
                </a:lnSpc>
                <a:spcBef>
                  <a:spcPct val="0"/>
                </a:spcBef>
              </a:pPr>
            </a:p>
            <a:p>
              <a:pPr algn="l" marL="0" indent="0" lvl="0">
                <a:lnSpc>
                  <a:spcPts val="4320"/>
                </a:lnSpc>
                <a:spcBef>
                  <a:spcPct val="0"/>
                </a:spcBef>
              </a:pPr>
            </a:p>
            <a:p>
              <a:pPr algn="l" marL="0" indent="0" lvl="0">
                <a:lnSpc>
                  <a:spcPts val="4320"/>
                </a:lnSpc>
                <a:spcBef>
                  <a:spcPct val="0"/>
                </a:spcBef>
              </a:pPr>
            </a:p>
            <a:p>
              <a:pPr algn="l" marL="0" indent="0" lvl="0">
                <a:lnSpc>
                  <a:spcPts val="4320"/>
                </a:lnSpc>
                <a:spcBef>
                  <a:spcPct val="0"/>
                </a:spcBef>
              </a:pPr>
            </a:p>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PETG - polietileno tereftalato glikolis</a:t>
              </a:r>
            </a:p>
            <a:p>
              <a:pPr algn="l" marL="0" indent="0" lvl="0">
                <a:lnSpc>
                  <a:spcPts val="4320"/>
                </a:lnSpc>
                <a:spcBef>
                  <a:spcPct val="0"/>
                </a:spcBef>
              </a:pPr>
            </a:p>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Antgalio temperatūra – 220–260 °C</a:t>
              </a:r>
            </a:p>
            <a:p>
              <a:pPr algn="l" marL="0" indent="0" lvl="0">
                <a:lnSpc>
                  <a:spcPts val="4320"/>
                </a:lnSpc>
                <a:spcBef>
                  <a:spcPct val="0"/>
                </a:spcBef>
              </a:pPr>
            </a:p>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Pagrindo temperatūra –70–80°</a:t>
              </a:r>
            </a:p>
            <a:p>
              <a:pPr algn="l" marL="0" indent="0" lvl="0">
                <a:lnSpc>
                  <a:spcPts val="4320"/>
                </a:lnSpc>
                <a:spcBef>
                  <a:spcPct val="0"/>
                </a:spcBef>
              </a:pPr>
            </a:p>
            <a:p>
              <a:pPr algn="l" marL="0" indent="0" lvl="0">
                <a:lnSpc>
                  <a:spcPts val="4320"/>
                </a:lnSpc>
                <a:spcBef>
                  <a:spcPct val="0"/>
                </a:spcBef>
              </a:pPr>
            </a:p>
            <a:p>
              <a:pPr algn="l" marL="0" indent="0" lvl="0">
                <a:lnSpc>
                  <a:spcPts val="4320"/>
                </a:lnSpc>
                <a:spcBef>
                  <a:spcPct val="0"/>
                </a:spcBef>
              </a:pPr>
            </a:p>
          </p:txBody>
        </p:sp>
      </p:grpSp>
      <p:sp>
        <p:nvSpPr>
          <p:cNvPr name="Freeform 9" id="9"/>
          <p:cNvSpPr/>
          <p:nvPr/>
        </p:nvSpPr>
        <p:spPr>
          <a:xfrm flipH="false" flipV="false" rot="0">
            <a:off x="9144005" y="4193734"/>
            <a:ext cx="8573272" cy="5064566"/>
          </a:xfrm>
          <a:custGeom>
            <a:avLst/>
            <a:gdLst/>
            <a:ahLst/>
            <a:cxnLst/>
            <a:rect r="r" b="b" t="t" l="l"/>
            <a:pathLst>
              <a:path h="5064566" w="8573272">
                <a:moveTo>
                  <a:pt x="0" y="0"/>
                </a:moveTo>
                <a:lnTo>
                  <a:pt x="8573271" y="0"/>
                </a:lnTo>
                <a:lnTo>
                  <a:pt x="8573271" y="5064566"/>
                </a:lnTo>
                <a:lnTo>
                  <a:pt x="0" y="5064566"/>
                </a:lnTo>
                <a:lnTo>
                  <a:pt x="0" y="0"/>
                </a:lnTo>
                <a:close/>
              </a:path>
            </a:pathLst>
          </a:custGeom>
          <a:blipFill>
            <a:blip r:embed="rId6"/>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PETG</a:t>
            </a:r>
          </a:p>
        </p:txBody>
      </p:sp>
      <p:graphicFrame>
        <p:nvGraphicFramePr>
          <p:cNvPr name="Table 6" id="6"/>
          <p:cNvGraphicFramePr>
            <a:graphicFrameLocks noGrp="true"/>
          </p:cNvGraphicFramePr>
          <p:nvPr/>
        </p:nvGraphicFramePr>
        <p:xfrm>
          <a:off x="3048000" y="3062240"/>
          <a:ext cx="12192000" cy="6262688"/>
        </p:xfrm>
        <a:graphic>
          <a:graphicData uri="http://schemas.openxmlformats.org/drawingml/2006/table">
            <a:tbl>
              <a:tblPr/>
              <a:tblGrid>
                <a:gridCol w="6096000"/>
                <a:gridCol w="6096000"/>
              </a:tblGrid>
              <a:tr h="886499">
                <a:tc>
                  <a:txBody>
                    <a:bodyPr anchor="t" rtlCol="false"/>
                    <a:lstStyle/>
                    <a:p>
                      <a:pPr algn="ctr" marL="0" indent="0" lvl="0">
                        <a:lnSpc>
                          <a:spcPts val="4320"/>
                        </a:lnSpc>
                        <a:spcBef>
                          <a:spcPct val="0"/>
                        </a:spcBef>
                        <a:defRPr/>
                      </a:pPr>
                      <a:r>
                        <a:rPr lang="en-US" b="true" sz="3600" strike="noStrike" u="none">
                          <a:solidFill>
                            <a:srgbClr val="000000"/>
                          </a:solidFill>
                          <a:latin typeface="Source Sans Pro Bold"/>
                          <a:ea typeface="Source Sans Pro Bold"/>
                          <a:cs typeface="Source Sans Pro Bold"/>
                          <a:sym typeface="Source Sans Pro Bold"/>
                        </a:rPr>
                        <a:t>Privalumai</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7FD8EF"/>
                    </a:solidFill>
                  </a:tcPr>
                </a:tc>
                <a:tc>
                  <a:txBody>
                    <a:bodyPr anchor="t" rtlCol="false"/>
                    <a:lstStyle/>
                    <a:p>
                      <a:pPr algn="ctr" marL="0" indent="0" lvl="0">
                        <a:lnSpc>
                          <a:spcPts val="4320"/>
                        </a:lnSpc>
                        <a:spcBef>
                          <a:spcPct val="0"/>
                        </a:spcBef>
                        <a:defRPr/>
                      </a:pPr>
                      <a:r>
                        <a:rPr lang="en-US" b="true" sz="3600" strike="noStrike" u="none">
                          <a:solidFill>
                            <a:srgbClr val="000000"/>
                          </a:solidFill>
                          <a:latin typeface="Source Sans Pro Bold"/>
                          <a:ea typeface="Source Sans Pro Bold"/>
                          <a:cs typeface="Source Sans Pro Bold"/>
                          <a:sym typeface="Source Sans Pro Bold"/>
                        </a:rPr>
                        <a:t>Trūkumai</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solidFill>
                      <a:srgbClr val="7FD8EF"/>
                    </a:solidFill>
                  </a:tcPr>
                </a:tc>
              </a:tr>
              <a:tr h="1973176">
                <a:tc>
                  <a:txBody>
                    <a:bodyPr anchor="t" rtlCol="false"/>
                    <a:lstStyle/>
                    <a:p>
                      <a:pPr algn="ctr" marL="0" indent="0" lvl="0">
                        <a:lnSpc>
                          <a:spcPts val="4320"/>
                        </a:lnSpc>
                        <a:spcBef>
                          <a:spcPct val="0"/>
                        </a:spcBef>
                        <a:defRPr/>
                      </a:pPr>
                      <a:r>
                        <a:rPr lang="en-US" sz="3600" strike="noStrike" u="none">
                          <a:solidFill>
                            <a:srgbClr val="FFFFFF"/>
                          </a:solidFill>
                          <a:latin typeface="Source Sans Pro"/>
                          <a:ea typeface="Source Sans Pro"/>
                          <a:cs typeface="Source Sans Pro"/>
                          <a:sym typeface="Source Sans Pro"/>
                        </a:rPr>
                        <a:t>Atsparus karščiui</a:t>
                      </a:r>
                      <a:r>
                        <a:rPr lang="en-US" sz="3600" strike="noStrike" u="none">
                          <a:solidFill>
                            <a:srgbClr val="FFFFFF"/>
                          </a:solidFill>
                          <a:latin typeface="Source Sans Pro"/>
                          <a:ea typeface="Source Sans Pro"/>
                          <a:cs typeface="Source Sans Pro"/>
                          <a:sym typeface="Source Sans Pro"/>
                        </a:rPr>
                        <a:t> (labiau nei PLA)</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Reikalinga a</a:t>
                      </a:r>
                      <a:r>
                        <a:rPr lang="en-US" sz="3600" strike="noStrike" u="none">
                          <a:solidFill>
                            <a:srgbClr val="FFFFFF"/>
                          </a:solidFill>
                          <a:latin typeface="Source Sans Pro"/>
                          <a:ea typeface="Source Sans Pro"/>
                          <a:cs typeface="Source Sans Pro"/>
                          <a:sym typeface="Source Sans Pro"/>
                        </a:rPr>
                        <a:t>ukštesnė </a:t>
                      </a:r>
                      <a:r>
                        <a:rPr lang="en-US" sz="3600" strike="noStrike" u="none">
                          <a:solidFill>
                            <a:srgbClr val="FFFFFF"/>
                          </a:solidFill>
                          <a:latin typeface="Source Sans Pro"/>
                          <a:ea typeface="Source Sans Pro"/>
                          <a:cs typeface="Source Sans Pro"/>
                          <a:sym typeface="Source Sans Pro"/>
                        </a:rPr>
                        <a:t>spausdinimo </a:t>
                      </a:r>
                      <a:r>
                        <a:rPr lang="en-US" sz="3600" strike="noStrike" u="none">
                          <a:solidFill>
                            <a:srgbClr val="FFFFFF"/>
                          </a:solidFill>
                          <a:latin typeface="Source Sans Pro"/>
                          <a:ea typeface="Source Sans Pro"/>
                          <a:cs typeface="Source Sans Pro"/>
                          <a:sym typeface="Source Sans Pro"/>
                        </a:rPr>
                        <a:t>temperatūra (di</a:t>
                      </a:r>
                      <a:r>
                        <a:rPr lang="en-US" sz="3600" strike="noStrike" u="none">
                          <a:solidFill>
                            <a:srgbClr val="FFFFFF"/>
                          </a:solidFill>
                          <a:latin typeface="Source Sans Pro"/>
                          <a:ea typeface="Source Sans Pro"/>
                          <a:cs typeface="Source Sans Pro"/>
                          <a:sym typeface="Source Sans Pro"/>
                        </a:rPr>
                        <a:t>d</a:t>
                      </a:r>
                      <a:r>
                        <a:rPr lang="en-US" sz="3600" strike="noStrike" u="none">
                          <a:solidFill>
                            <a:srgbClr val="FFFFFF"/>
                          </a:solidFill>
                          <a:latin typeface="Source Sans Pro"/>
                          <a:ea typeface="Source Sans Pro"/>
                          <a:cs typeface="Source Sans Pro"/>
                          <a:sym typeface="Source Sans Pro"/>
                        </a:rPr>
                        <a:t>e</a:t>
                      </a:r>
                      <a:r>
                        <a:rPr lang="en-US" sz="3600" strike="noStrike" u="none">
                          <a:solidFill>
                            <a:srgbClr val="FFFFFF"/>
                          </a:solidFill>
                          <a:latin typeface="Source Sans Pro"/>
                          <a:ea typeface="Source Sans Pro"/>
                          <a:cs typeface="Source Sans Pro"/>
                          <a:sym typeface="Source Sans Pro"/>
                        </a:rPr>
                        <a:t>snė</a:t>
                      </a:r>
                      <a:r>
                        <a:rPr lang="en-US" sz="3600" strike="noStrike" u="none">
                          <a:solidFill>
                            <a:srgbClr val="FFFFFF"/>
                          </a:solidFill>
                          <a:latin typeface="Source Sans Pro"/>
                          <a:ea typeface="Source Sans Pro"/>
                          <a:cs typeface="Source Sans Pro"/>
                          <a:sym typeface="Source Sans Pro"/>
                        </a:rPr>
                        <a:t>s energijos s</a:t>
                      </a:r>
                      <a:r>
                        <a:rPr lang="en-US" sz="3600" strike="noStrike" u="none">
                          <a:solidFill>
                            <a:srgbClr val="FFFFFF"/>
                          </a:solidFill>
                          <a:latin typeface="Source Sans Pro"/>
                          <a:ea typeface="Source Sans Pro"/>
                          <a:cs typeface="Source Sans Pro"/>
                          <a:sym typeface="Source Sans Pro"/>
                        </a:rPr>
                        <a:t>ą</a:t>
                      </a:r>
                      <a:r>
                        <a:rPr lang="en-US" sz="3600" strike="noStrike" u="none">
                          <a:solidFill>
                            <a:srgbClr val="FFFFFF"/>
                          </a:solidFill>
                          <a:latin typeface="Source Sans Pro"/>
                          <a:ea typeface="Source Sans Pro"/>
                          <a:cs typeface="Source Sans Pro"/>
                          <a:sym typeface="Source Sans Pro"/>
                        </a:rPr>
                        <a:t>na</a:t>
                      </a:r>
                      <a:r>
                        <a:rPr lang="en-US" sz="3600" strike="noStrike" u="none">
                          <a:solidFill>
                            <a:srgbClr val="FFFFFF"/>
                          </a:solidFill>
                          <a:latin typeface="Source Sans Pro"/>
                          <a:ea typeface="Source Sans Pro"/>
                          <a:cs typeface="Source Sans Pro"/>
                          <a:sym typeface="Source Sans Pro"/>
                        </a:rPr>
                        <a:t>u</a:t>
                      </a:r>
                      <a:r>
                        <a:rPr lang="en-US" sz="3600" strike="noStrike" u="none">
                          <a:solidFill>
                            <a:srgbClr val="FFFFFF"/>
                          </a:solidFill>
                          <a:latin typeface="Source Sans Pro"/>
                          <a:ea typeface="Source Sans Pro"/>
                          <a:cs typeface="Source Sans Pro"/>
                          <a:sym typeface="Source Sans Pro"/>
                        </a:rPr>
                        <a:t>d</a:t>
                      </a:r>
                      <a:r>
                        <a:rPr lang="en-US" sz="3600" strike="noStrike" u="none">
                          <a:solidFill>
                            <a:srgbClr val="FFFFFF"/>
                          </a:solidFill>
                          <a:latin typeface="Source Sans Pro"/>
                          <a:ea typeface="Source Sans Pro"/>
                          <a:cs typeface="Source Sans Pro"/>
                          <a:sym typeface="Source Sans Pro"/>
                        </a:rPr>
                        <a:t>o</a:t>
                      </a:r>
                      <a:r>
                        <a:rPr lang="en-US" sz="3600" strike="noStrike" u="none">
                          <a:solidFill>
                            <a:srgbClr val="FFFFFF"/>
                          </a:solidFill>
                          <a:latin typeface="Source Sans Pro"/>
                          <a:ea typeface="Source Sans Pro"/>
                          <a:cs typeface="Source Sans Pro"/>
                          <a:sym typeface="Source Sans Pro"/>
                        </a:rPr>
                        <a:t>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1429837">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Tvir</a:t>
                      </a:r>
                      <a:r>
                        <a:rPr lang="en-US" sz="3600" strike="noStrike" u="none">
                          <a:solidFill>
                            <a:srgbClr val="FFFFFF"/>
                          </a:solidFill>
                          <a:latin typeface="Source Sans Pro"/>
                          <a:ea typeface="Source Sans Pro"/>
                          <a:cs typeface="Source Sans Pro"/>
                          <a:sym typeface="Source Sans Pro"/>
                        </a:rPr>
                        <a:t>te</a:t>
                      </a:r>
                      <a:r>
                        <a:rPr lang="en-US" sz="3600" strike="noStrike" u="none">
                          <a:solidFill>
                            <a:srgbClr val="FFFFFF"/>
                          </a:solidFill>
                          <a:latin typeface="Source Sans Pro"/>
                          <a:ea typeface="Source Sans Pro"/>
                          <a:cs typeface="Source Sans Pro"/>
                          <a:sym typeface="Source Sans Pro"/>
                        </a:rPr>
                        <a:t>snis </a:t>
                      </a:r>
                      <a:r>
                        <a:rPr lang="en-US" sz="3600" strike="noStrike" u="none">
                          <a:solidFill>
                            <a:srgbClr val="FFFFFF"/>
                          </a:solidFill>
                          <a:latin typeface="Source Sans Pro"/>
                          <a:ea typeface="Source Sans Pro"/>
                          <a:cs typeface="Source Sans Pro"/>
                          <a:sym typeface="Source Sans Pro"/>
                        </a:rPr>
                        <a:t>ir</a:t>
                      </a:r>
                      <a:r>
                        <a:rPr lang="en-US" sz="3600" strike="noStrike" u="none">
                          <a:solidFill>
                            <a:srgbClr val="FFFFFF"/>
                          </a:solidFill>
                          <a:latin typeface="Source Sans Pro"/>
                          <a:ea typeface="Source Sans Pro"/>
                          <a:cs typeface="Source Sans Pro"/>
                          <a:sym typeface="Source Sans Pro"/>
                        </a:rPr>
                        <a:t> lank</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tesnis už PLA</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Gali būti s</a:t>
                      </a:r>
                      <a:r>
                        <a:rPr lang="en-US" sz="3600" strike="noStrike" u="none">
                          <a:solidFill>
                            <a:srgbClr val="FFFFFF"/>
                          </a:solidFill>
                          <a:latin typeface="Source Sans Pro"/>
                          <a:ea typeface="Source Sans Pro"/>
                          <a:cs typeface="Source Sans Pro"/>
                          <a:sym typeface="Source Sans Pro"/>
                        </a:rPr>
                        <a:t>unki</a:t>
                      </a:r>
                      <a:r>
                        <a:rPr lang="en-US" sz="3600" strike="noStrike" u="none">
                          <a:solidFill>
                            <a:srgbClr val="FFFFFF"/>
                          </a:solidFill>
                          <a:latin typeface="Source Sans Pro"/>
                          <a:ea typeface="Source Sans Pro"/>
                          <a:cs typeface="Source Sans Pro"/>
                          <a:sym typeface="Source Sans Pro"/>
                        </a:rPr>
                        <a:t>au pašalinti</a:t>
                      </a:r>
                      <a:r>
                        <a:rPr lang="en-US" sz="3600" strike="noStrike" u="none">
                          <a:solidFill>
                            <a:srgbClr val="FFFFFF"/>
                          </a:solidFill>
                          <a:latin typeface="Source Sans Pro"/>
                          <a:ea typeface="Source Sans Pro"/>
                          <a:cs typeface="Source Sans Pro"/>
                          <a:sym typeface="Source Sans Pro"/>
                        </a:rPr>
                        <a:t> atram</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r h="1973176">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Atsparus drėgmei ir chemikalams</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Š</a:t>
                      </a:r>
                      <a:r>
                        <a:rPr lang="en-US" sz="3600" strike="noStrike" u="none">
                          <a:solidFill>
                            <a:srgbClr val="FFFFFF"/>
                          </a:solidFill>
                          <a:latin typeface="Source Sans Pro"/>
                          <a:ea typeface="Source Sans Pro"/>
                          <a:cs typeface="Source Sans Pro"/>
                          <a:sym typeface="Source Sans Pro"/>
                        </a:rPr>
                        <a:t>lifuoti ir dažyti </a:t>
                      </a:r>
                      <a:r>
                        <a:rPr lang="en-US" sz="3600" strike="noStrike" u="none">
                          <a:solidFill>
                            <a:srgbClr val="FFFFFF"/>
                          </a:solidFill>
                          <a:latin typeface="Source Sans Pro"/>
                          <a:ea typeface="Source Sans Pro"/>
                          <a:cs typeface="Source Sans Pro"/>
                          <a:sym typeface="Source Sans Pro"/>
                        </a:rPr>
                        <a:t>galima, bet sudėtingiau </a:t>
                      </a:r>
                      <a:r>
                        <a:rPr lang="en-US" sz="3600" strike="noStrike" u="none">
                          <a:solidFill>
                            <a:srgbClr val="FFFFFF"/>
                          </a:solidFill>
                          <a:latin typeface="Source Sans Pro"/>
                          <a:ea typeface="Source Sans Pro"/>
                          <a:cs typeface="Source Sans Pro"/>
                          <a:sym typeface="Source Sans Pro"/>
                        </a:rPr>
                        <a:t>ne</a:t>
                      </a:r>
                      <a:r>
                        <a:rPr lang="en-US" sz="3600" strike="noStrike" u="none">
                          <a:solidFill>
                            <a:srgbClr val="FFFFFF"/>
                          </a:solidFill>
                          <a:latin typeface="Source Sans Pro"/>
                          <a:ea typeface="Source Sans Pro"/>
                          <a:cs typeface="Source Sans Pro"/>
                          <a:sym typeface="Source Sans Pro"/>
                        </a:rPr>
                        <a:t>i PLA (dažai blo</a:t>
                      </a:r>
                      <a:r>
                        <a:rPr lang="en-US" sz="3600" strike="noStrike" u="none">
                          <a:solidFill>
                            <a:srgbClr val="FFFFFF"/>
                          </a:solidFill>
                          <a:latin typeface="Source Sans Pro"/>
                          <a:ea typeface="Source Sans Pro"/>
                          <a:cs typeface="Source Sans Pro"/>
                          <a:sym typeface="Source Sans Pro"/>
                        </a:rPr>
                        <a:t>g</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u </a:t>
                      </a:r>
                      <a:r>
                        <a:rPr lang="en-US" sz="3600" strike="noStrike" u="none">
                          <a:solidFill>
                            <a:srgbClr val="FFFFFF"/>
                          </a:solidFill>
                          <a:latin typeface="Source Sans Pro"/>
                          <a:ea typeface="Source Sans Pro"/>
                          <a:cs typeface="Source Sans Pro"/>
                          <a:sym typeface="Source Sans Pro"/>
                        </a:rPr>
                        <a:t>lim</a:t>
                      </a:r>
                      <a:r>
                        <a:rPr lang="en-US" sz="3600" strike="noStrike" u="none">
                          <a:solidFill>
                            <a:srgbClr val="FFFFFF"/>
                          </a:solidFill>
                          <a:latin typeface="Source Sans Pro"/>
                          <a:ea typeface="Source Sans Pro"/>
                          <a:cs typeface="Source Sans Pro"/>
                          <a:sym typeface="Source Sans Pro"/>
                        </a:rPr>
                        <a:t>p</a:t>
                      </a:r>
                      <a:r>
                        <a:rPr lang="en-US" sz="3600" strike="noStrike" u="none">
                          <a:solidFill>
                            <a:srgbClr val="FFFFFF"/>
                          </a:solidFill>
                          <a:latin typeface="Source Sans Pro"/>
                          <a:ea typeface="Source Sans Pro"/>
                          <a:cs typeface="Source Sans Pro"/>
                          <a:sym typeface="Source Sans Pro"/>
                        </a:rPr>
                        <a:t>a)</a:t>
                      </a:r>
                      <a:endParaRPr lang="en-US" sz="1100"/>
                    </a:p>
                  </a:txBody>
                  <a:tcPr marL="91440" marR="91440" marT="91440" marB="9144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4762">
                      <a:solidFill>
                        <a:srgbClr val="000000"/>
                      </a:solidFill>
                      <a:prstDash val="solid"/>
                      <a:round/>
                      <a:headEnd type="none" w="med" len="med"/>
                      <a:tailEnd type="none" w="med" len="med"/>
                    </a:lnB>
                  </a:tcPr>
                </a:tc>
              </a:tr>
            </a:tbl>
          </a:graphicData>
        </a:graphic>
      </p:graphicFrame>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ABS</a:t>
            </a:r>
          </a:p>
        </p:txBody>
      </p:sp>
      <p:grpSp>
        <p:nvGrpSpPr>
          <p:cNvPr name="Group 6" id="6"/>
          <p:cNvGrpSpPr/>
          <p:nvPr/>
        </p:nvGrpSpPr>
        <p:grpSpPr>
          <a:xfrm rot="0">
            <a:off x="1697517" y="402135"/>
            <a:ext cx="6921132" cy="7206158"/>
            <a:chOff x="0" y="0"/>
            <a:chExt cx="9228176" cy="9608210"/>
          </a:xfrm>
        </p:grpSpPr>
        <p:sp>
          <p:nvSpPr>
            <p:cNvPr name="Freeform 7" id="7"/>
            <p:cNvSpPr/>
            <p:nvPr/>
          </p:nvSpPr>
          <p:spPr>
            <a:xfrm flipH="false" flipV="false" rot="0">
              <a:off x="0" y="0"/>
              <a:ext cx="9228171" cy="9608202"/>
            </a:xfrm>
            <a:custGeom>
              <a:avLst/>
              <a:gdLst/>
              <a:ahLst/>
              <a:cxnLst/>
              <a:rect r="r" b="b" t="t" l="l"/>
              <a:pathLst>
                <a:path h="9608202" w="9228171">
                  <a:moveTo>
                    <a:pt x="0" y="0"/>
                  </a:moveTo>
                  <a:lnTo>
                    <a:pt x="9228171" y="0"/>
                  </a:lnTo>
                  <a:lnTo>
                    <a:pt x="9228171" y="9608202"/>
                  </a:lnTo>
                  <a:lnTo>
                    <a:pt x="0" y="9608202"/>
                  </a:lnTo>
                  <a:close/>
                </a:path>
              </a:pathLst>
            </a:custGeom>
            <a:solidFill>
              <a:srgbClr val="000000">
                <a:alpha val="0"/>
              </a:srgbClr>
            </a:solidFill>
            <a:ln w="12700">
              <a:solidFill>
                <a:srgbClr val="000000"/>
              </a:solidFill>
            </a:ln>
          </p:spPr>
        </p:sp>
        <p:sp>
          <p:nvSpPr>
            <p:cNvPr name="TextBox 8" id="8"/>
            <p:cNvSpPr txBox="true"/>
            <p:nvPr/>
          </p:nvSpPr>
          <p:spPr>
            <a:xfrm>
              <a:off x="0" y="-9525"/>
              <a:ext cx="9228176" cy="9617735"/>
            </a:xfrm>
            <a:prstGeom prst="rect">
              <a:avLst/>
            </a:prstGeom>
          </p:spPr>
          <p:txBody>
            <a:bodyPr anchor="ctr" rtlCol="false" tIns="0" lIns="0" bIns="0" rIns="0"/>
            <a:lstStyle/>
            <a:p>
              <a:pPr algn="just" marL="0" indent="0" lvl="0">
                <a:lnSpc>
                  <a:spcPts val="4320"/>
                </a:lnSpc>
                <a:spcBef>
                  <a:spcPct val="0"/>
                </a:spcBef>
              </a:pPr>
            </a:p>
            <a:p>
              <a:pPr algn="just" marL="0" indent="0" lvl="0">
                <a:lnSpc>
                  <a:spcPts val="4320"/>
                </a:lnSpc>
                <a:spcBef>
                  <a:spcPct val="0"/>
                </a:spcBef>
              </a:pPr>
            </a:p>
            <a:p>
              <a:pPr algn="just" marL="0" indent="0" lvl="0">
                <a:lnSpc>
                  <a:spcPts val="4320"/>
                </a:lnSpc>
                <a:spcBef>
                  <a:spcPct val="0"/>
                </a:spcBef>
              </a:pPr>
            </a:p>
            <a:p>
              <a:pPr algn="just" marL="0" indent="0" lvl="0">
                <a:lnSpc>
                  <a:spcPts val="4320"/>
                </a:lnSpc>
                <a:spcBef>
                  <a:spcPct val="0"/>
                </a:spcBef>
              </a:pPr>
            </a:p>
            <a:p>
              <a:pPr algn="just" marL="0" indent="0" lvl="0">
                <a:lnSpc>
                  <a:spcPts val="4320"/>
                </a:lnSpc>
                <a:spcBef>
                  <a:spcPct val="0"/>
                </a:spcBef>
              </a:pPr>
            </a:p>
            <a:p>
              <a:pPr algn="just" marL="0" indent="0" lvl="0">
                <a:lnSpc>
                  <a:spcPts val="4320"/>
                </a:lnSpc>
                <a:spcBef>
                  <a:spcPct val="0"/>
                </a:spcBef>
              </a:pPr>
            </a:p>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ABS - akrilnitrilo butadieno stirenas.</a:t>
              </a:r>
            </a:p>
            <a:p>
              <a:pPr algn="just" marL="0" indent="0" lvl="0">
                <a:lnSpc>
                  <a:spcPts val="4320"/>
                </a:lnSpc>
                <a:spcBef>
                  <a:spcPct val="0"/>
                </a:spcBef>
              </a:pPr>
            </a:p>
            <a:p>
              <a:pPr algn="just"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Antgalio temperatūra – 230–265 °C</a:t>
              </a:r>
            </a:p>
            <a:p>
              <a:pPr algn="just" marL="0" indent="0" lvl="0">
                <a:lnSpc>
                  <a:spcPts val="4320"/>
                </a:lnSpc>
                <a:spcBef>
                  <a:spcPct val="0"/>
                </a:spcBef>
              </a:pPr>
            </a:p>
            <a:p>
              <a:pPr algn="just"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Pagrindo temperatūra – apie 100°</a:t>
              </a:r>
            </a:p>
            <a:p>
              <a:pPr algn="just" marL="0" indent="0" lvl="0">
                <a:lnSpc>
                  <a:spcPts val="4320"/>
                </a:lnSpc>
                <a:spcBef>
                  <a:spcPct val="0"/>
                </a:spcBef>
              </a:pPr>
            </a:p>
            <a:p>
              <a:pPr algn="just"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Sukuria toksiškus dūmus</a:t>
              </a:r>
            </a:p>
          </p:txBody>
        </p:sp>
      </p:grpSp>
      <p:sp>
        <p:nvSpPr>
          <p:cNvPr name="Freeform 9" id="9"/>
          <p:cNvSpPr/>
          <p:nvPr/>
        </p:nvSpPr>
        <p:spPr>
          <a:xfrm flipH="false" flipV="false" rot="0">
            <a:off x="9599724" y="2894990"/>
            <a:ext cx="6904320" cy="6355632"/>
          </a:xfrm>
          <a:custGeom>
            <a:avLst/>
            <a:gdLst/>
            <a:ahLst/>
            <a:cxnLst/>
            <a:rect r="r" b="b" t="t" l="l"/>
            <a:pathLst>
              <a:path h="6355632" w="6904320">
                <a:moveTo>
                  <a:pt x="0" y="0"/>
                </a:moveTo>
                <a:lnTo>
                  <a:pt x="6904320" y="0"/>
                </a:lnTo>
                <a:lnTo>
                  <a:pt x="6904320" y="6355633"/>
                </a:lnTo>
                <a:lnTo>
                  <a:pt x="0" y="6355633"/>
                </a:lnTo>
                <a:lnTo>
                  <a:pt x="0" y="0"/>
                </a:lnTo>
                <a:close/>
              </a:path>
            </a:pathLst>
          </a:custGeom>
          <a:blipFill>
            <a:blip r:embed="rId6"/>
            <a:stretch>
              <a:fillRect l="0" t="0" r="0" b="0"/>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ABS</a:t>
            </a:r>
          </a:p>
        </p:txBody>
      </p:sp>
      <p:graphicFrame>
        <p:nvGraphicFramePr>
          <p:cNvPr name="Table 6" id="6"/>
          <p:cNvGraphicFramePr>
            <a:graphicFrameLocks noGrp="true"/>
          </p:cNvGraphicFramePr>
          <p:nvPr/>
        </p:nvGraphicFramePr>
        <p:xfrm>
          <a:off x="1531429" y="2119544"/>
          <a:ext cx="15478497" cy="7480265"/>
        </p:xfrm>
        <a:graphic>
          <a:graphicData uri="http://schemas.openxmlformats.org/drawingml/2006/table">
            <a:tbl>
              <a:tblPr/>
              <a:tblGrid>
                <a:gridCol w="7612414"/>
                <a:gridCol w="7866083"/>
              </a:tblGrid>
              <a:tr h="707726">
                <a:tc>
                  <a:txBody>
                    <a:bodyPr anchor="t" rtlCol="false"/>
                    <a:lstStyle/>
                    <a:p>
                      <a:pPr algn="ctr" marL="0" indent="0" lvl="0">
                        <a:lnSpc>
                          <a:spcPts val="4320"/>
                        </a:lnSpc>
                        <a:spcBef>
                          <a:spcPct val="0"/>
                        </a:spcBef>
                        <a:defRPr/>
                      </a:pPr>
                      <a:r>
                        <a:rPr lang="en-US" b="true" sz="3600" strike="noStrike" u="none">
                          <a:solidFill>
                            <a:srgbClr val="000000"/>
                          </a:solidFill>
                          <a:latin typeface="Source Sans Pro Bold"/>
                          <a:ea typeface="Source Sans Pro Bold"/>
                          <a:cs typeface="Source Sans Pro Bold"/>
                          <a:sym typeface="Source Sans Pro Bold"/>
                        </a:rPr>
                        <a:t>Privalumai</a:t>
                      </a:r>
                      <a:endParaRPr lang="en-US" sz="1100"/>
                    </a:p>
                  </a:txBody>
                  <a:tcPr marL="0" marR="0" marT="0" marB="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9050">
                      <a:solidFill>
                        <a:srgbClr val="404040"/>
                      </a:solidFill>
                      <a:prstDash val="solid"/>
                      <a:round/>
                      <a:headEnd type="none" w="med" len="med"/>
                      <a:tailEnd type="none" w="med" len="med"/>
                    </a:lnB>
                    <a:solidFill>
                      <a:srgbClr val="7FD8EF"/>
                    </a:solidFill>
                  </a:tcPr>
                </a:tc>
                <a:tc>
                  <a:txBody>
                    <a:bodyPr anchor="t" rtlCol="false"/>
                    <a:lstStyle/>
                    <a:p>
                      <a:pPr algn="ctr" marL="0" indent="0" lvl="0">
                        <a:lnSpc>
                          <a:spcPts val="4320"/>
                        </a:lnSpc>
                        <a:spcBef>
                          <a:spcPct val="0"/>
                        </a:spcBef>
                        <a:defRPr/>
                      </a:pPr>
                      <a:r>
                        <a:rPr lang="en-US" b="true" sz="3600" strike="noStrike" u="none">
                          <a:solidFill>
                            <a:srgbClr val="000000"/>
                          </a:solidFill>
                          <a:latin typeface="Source Sans Pro Bold"/>
                          <a:ea typeface="Source Sans Pro Bold"/>
                          <a:cs typeface="Source Sans Pro Bold"/>
                          <a:sym typeface="Source Sans Pro Bold"/>
                        </a:rPr>
                        <a:t>Trūkumai</a:t>
                      </a:r>
                      <a:endParaRPr lang="en-US" sz="1100"/>
                    </a:p>
                  </a:txBody>
                  <a:tcPr marL="0" marR="0" marT="0" marB="0" anchor="ctr">
                    <a:lnL cmpd="sng" algn="ctr" cap="flat" w="4762">
                      <a:solidFill>
                        <a:srgbClr val="000000"/>
                      </a:solidFill>
                      <a:prstDash val="solid"/>
                      <a:round/>
                      <a:headEnd type="none" w="med" len="med"/>
                      <a:tailEnd type="none" w="med" len="med"/>
                    </a:lnL>
                    <a:lnR cmpd="sng" algn="ctr" cap="flat" w="4762">
                      <a:solidFill>
                        <a:srgbClr val="000000"/>
                      </a:solidFill>
                      <a:prstDash val="solid"/>
                      <a:round/>
                      <a:headEnd type="none" w="med" len="med"/>
                      <a:tailEnd type="none" w="med" len="med"/>
                    </a:lnR>
                    <a:lnT cmpd="sng" algn="ctr" cap="flat" w="4762">
                      <a:solidFill>
                        <a:srgbClr val="000000"/>
                      </a:solidFill>
                      <a:prstDash val="solid"/>
                      <a:round/>
                      <a:headEnd type="none" w="med" len="med"/>
                      <a:tailEnd type="none" w="med" len="med"/>
                    </a:lnT>
                    <a:lnB cmpd="sng" algn="ctr" cap="flat" w="19050">
                      <a:solidFill>
                        <a:srgbClr val="404040"/>
                      </a:solidFill>
                      <a:prstDash val="solid"/>
                      <a:round/>
                      <a:headEnd type="none" w="med" len="med"/>
                      <a:tailEnd type="none" w="med" len="med"/>
                    </a:lnB>
                    <a:solidFill>
                      <a:srgbClr val="7FD8EF"/>
                    </a:solidFill>
                  </a:tcPr>
                </a:tc>
              </a:tr>
              <a:tr h="2346886">
                <a:tc>
                  <a:txBody>
                    <a:bodyPr anchor="t" rtlCol="false"/>
                    <a:lstStyle/>
                    <a:p>
                      <a:pPr algn="ctr" marL="0" indent="0" lvl="0">
                        <a:lnSpc>
                          <a:spcPts val="4320"/>
                        </a:lnSpc>
                        <a:spcBef>
                          <a:spcPct val="0"/>
                        </a:spcBef>
                        <a:defRPr/>
                      </a:pPr>
                      <a:r>
                        <a:rPr lang="en-US" sz="3600" strike="noStrike" u="none">
                          <a:solidFill>
                            <a:srgbClr val="FFFFFF"/>
                          </a:solidFill>
                          <a:latin typeface="Source Sans Pro"/>
                          <a:ea typeface="Source Sans Pro"/>
                          <a:cs typeface="Source Sans Pro"/>
                          <a:sym typeface="Source Sans Pro"/>
                        </a:rPr>
                        <a:t>Atsparus karščiui</a:t>
                      </a:r>
                      <a:endParaRPr lang="en-US" sz="1100"/>
                    </a:p>
                  </a:txBody>
                  <a:tcPr marL="0" marR="0" marT="0" marB="0" anchor="ctr">
                    <a:lnL cmpd="sng" algn="ctr" cap="flat" w="19050">
                      <a:solidFill>
                        <a:srgbClr val="404040"/>
                      </a:solidFill>
                      <a:prstDash val="solid"/>
                      <a:round/>
                      <a:headEnd type="none" w="med" len="med"/>
                      <a:tailEnd type="none" w="med" len="med"/>
                    </a:lnL>
                    <a:lnR cmpd="sng" algn="ctr" cap="flat" w="19050">
                      <a:solidFill>
                        <a:srgbClr val="404040"/>
                      </a:solidFill>
                      <a:prstDash val="solid"/>
                      <a:round/>
                      <a:headEnd type="none" w="med" len="med"/>
                      <a:tailEnd type="none" w="med" len="med"/>
                    </a:lnR>
                    <a:lnT cmpd="sng" algn="ctr" cap="flat" w="19050">
                      <a:solidFill>
                        <a:srgbClr val="404040"/>
                      </a:solidFill>
                      <a:prstDash val="solid"/>
                      <a:round/>
                      <a:headEnd type="none" w="med" len="med"/>
                      <a:tailEnd type="none" w="med" len="med"/>
                    </a:lnT>
                    <a:lnB cmpd="sng" algn="ctr" cap="flat" w="19050">
                      <a:solidFill>
                        <a:srgbClr val="404040"/>
                      </a:solidFill>
                      <a:prstDash val="solid"/>
                      <a:round/>
                      <a:headEnd type="none" w="med" len="med"/>
                      <a:tailEnd type="none" w="med" len="med"/>
                    </a:lnB>
                  </a:tcPr>
                </a:tc>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Reikalinga a</a:t>
                      </a:r>
                      <a:r>
                        <a:rPr lang="en-US" sz="3600" strike="noStrike" u="none">
                          <a:solidFill>
                            <a:srgbClr val="FFFFFF"/>
                          </a:solidFill>
                          <a:latin typeface="Source Sans Pro"/>
                          <a:ea typeface="Source Sans Pro"/>
                          <a:cs typeface="Source Sans Pro"/>
                          <a:sym typeface="Source Sans Pro"/>
                        </a:rPr>
                        <a:t>ukštesnė </a:t>
                      </a:r>
                      <a:r>
                        <a:rPr lang="en-US" sz="3600" strike="noStrike" u="none">
                          <a:solidFill>
                            <a:srgbClr val="FFFFFF"/>
                          </a:solidFill>
                          <a:latin typeface="Source Sans Pro"/>
                          <a:ea typeface="Source Sans Pro"/>
                          <a:cs typeface="Source Sans Pro"/>
                          <a:sym typeface="Source Sans Pro"/>
                        </a:rPr>
                        <a:t>spausdinimo </a:t>
                      </a:r>
                      <a:r>
                        <a:rPr lang="en-US" sz="3600" strike="noStrike" u="none">
                          <a:solidFill>
                            <a:srgbClr val="FFFFFF"/>
                          </a:solidFill>
                          <a:latin typeface="Source Sans Pro"/>
                          <a:ea typeface="Source Sans Pro"/>
                          <a:cs typeface="Source Sans Pro"/>
                          <a:sym typeface="Source Sans Pro"/>
                        </a:rPr>
                        <a:t>temperatūra (di</a:t>
                      </a:r>
                      <a:r>
                        <a:rPr lang="en-US" sz="3600" strike="noStrike" u="none">
                          <a:solidFill>
                            <a:srgbClr val="FFFFFF"/>
                          </a:solidFill>
                          <a:latin typeface="Source Sans Pro"/>
                          <a:ea typeface="Source Sans Pro"/>
                          <a:cs typeface="Source Sans Pro"/>
                          <a:sym typeface="Source Sans Pro"/>
                        </a:rPr>
                        <a:t>d</a:t>
                      </a:r>
                      <a:r>
                        <a:rPr lang="en-US" sz="3600" strike="noStrike" u="none">
                          <a:solidFill>
                            <a:srgbClr val="FFFFFF"/>
                          </a:solidFill>
                          <a:latin typeface="Source Sans Pro"/>
                          <a:ea typeface="Source Sans Pro"/>
                          <a:cs typeface="Source Sans Pro"/>
                          <a:sym typeface="Source Sans Pro"/>
                        </a:rPr>
                        <a:t>e</a:t>
                      </a:r>
                      <a:r>
                        <a:rPr lang="en-US" sz="3600" strike="noStrike" u="none">
                          <a:solidFill>
                            <a:srgbClr val="FFFFFF"/>
                          </a:solidFill>
                          <a:latin typeface="Source Sans Pro"/>
                          <a:ea typeface="Source Sans Pro"/>
                          <a:cs typeface="Source Sans Pro"/>
                          <a:sym typeface="Source Sans Pro"/>
                        </a:rPr>
                        <a:t>snė</a:t>
                      </a:r>
                      <a:r>
                        <a:rPr lang="en-US" sz="3600" strike="noStrike" u="none">
                          <a:solidFill>
                            <a:srgbClr val="FFFFFF"/>
                          </a:solidFill>
                          <a:latin typeface="Source Sans Pro"/>
                          <a:ea typeface="Source Sans Pro"/>
                          <a:cs typeface="Source Sans Pro"/>
                          <a:sym typeface="Source Sans Pro"/>
                        </a:rPr>
                        <a:t>s energijos s</a:t>
                      </a:r>
                      <a:r>
                        <a:rPr lang="en-US" sz="3600" strike="noStrike" u="none">
                          <a:solidFill>
                            <a:srgbClr val="FFFFFF"/>
                          </a:solidFill>
                          <a:latin typeface="Source Sans Pro"/>
                          <a:ea typeface="Source Sans Pro"/>
                          <a:cs typeface="Source Sans Pro"/>
                          <a:sym typeface="Source Sans Pro"/>
                        </a:rPr>
                        <a:t>ą</a:t>
                      </a:r>
                      <a:r>
                        <a:rPr lang="en-US" sz="3600" strike="noStrike" u="none">
                          <a:solidFill>
                            <a:srgbClr val="FFFFFF"/>
                          </a:solidFill>
                          <a:latin typeface="Source Sans Pro"/>
                          <a:ea typeface="Source Sans Pro"/>
                          <a:cs typeface="Source Sans Pro"/>
                          <a:sym typeface="Source Sans Pro"/>
                        </a:rPr>
                        <a:t>na</a:t>
                      </a:r>
                      <a:r>
                        <a:rPr lang="en-US" sz="3600" strike="noStrike" u="none">
                          <a:solidFill>
                            <a:srgbClr val="FFFFFF"/>
                          </a:solidFill>
                          <a:latin typeface="Source Sans Pro"/>
                          <a:ea typeface="Source Sans Pro"/>
                          <a:cs typeface="Source Sans Pro"/>
                          <a:sym typeface="Source Sans Pro"/>
                        </a:rPr>
                        <a:t>u</a:t>
                      </a:r>
                      <a:r>
                        <a:rPr lang="en-US" sz="3600" strike="noStrike" u="none">
                          <a:solidFill>
                            <a:srgbClr val="FFFFFF"/>
                          </a:solidFill>
                          <a:latin typeface="Source Sans Pro"/>
                          <a:ea typeface="Source Sans Pro"/>
                          <a:cs typeface="Source Sans Pro"/>
                          <a:sym typeface="Source Sans Pro"/>
                        </a:rPr>
                        <a:t>d</a:t>
                      </a:r>
                      <a:r>
                        <a:rPr lang="en-US" sz="3600" strike="noStrike" u="none">
                          <a:solidFill>
                            <a:srgbClr val="FFFFFF"/>
                          </a:solidFill>
                          <a:latin typeface="Source Sans Pro"/>
                          <a:ea typeface="Source Sans Pro"/>
                          <a:cs typeface="Source Sans Pro"/>
                          <a:sym typeface="Source Sans Pro"/>
                        </a:rPr>
                        <a:t>o</a:t>
                      </a:r>
                      <a:r>
                        <a:rPr lang="en-US" sz="3600" strike="noStrike" u="none">
                          <a:solidFill>
                            <a:srgbClr val="FFFFFF"/>
                          </a:solidFill>
                          <a:latin typeface="Source Sans Pro"/>
                          <a:ea typeface="Source Sans Pro"/>
                          <a:cs typeface="Source Sans Pro"/>
                          <a:sym typeface="Source Sans Pro"/>
                        </a:rPr>
                        <a:t>s)</a:t>
                      </a:r>
                      <a:endParaRPr lang="en-US" sz="1100"/>
                    </a:p>
                    <a:p>
                      <a:pPr algn="ctr" marL="0" indent="0" lvl="0">
                        <a:lnSpc>
                          <a:spcPts val="4320"/>
                        </a:lnSpc>
                        <a:spcBef>
                          <a:spcPct val="0"/>
                        </a:spcBef>
                      </a:pPr>
                    </a:p>
                  </a:txBody>
                  <a:tcPr marL="0" marR="0" marT="0" marB="0" anchor="ctr">
                    <a:lnL cmpd="sng" algn="ctr" cap="flat" w="19050">
                      <a:solidFill>
                        <a:srgbClr val="404040"/>
                      </a:solidFill>
                      <a:prstDash val="solid"/>
                      <a:round/>
                      <a:headEnd type="none" w="med" len="med"/>
                      <a:tailEnd type="none" w="med" len="med"/>
                    </a:lnL>
                    <a:lnR cmpd="sng" algn="ctr" cap="flat" w="19050">
                      <a:solidFill>
                        <a:srgbClr val="404040"/>
                      </a:solidFill>
                      <a:prstDash val="solid"/>
                      <a:round/>
                      <a:headEnd type="none" w="med" len="med"/>
                      <a:tailEnd type="none" w="med" len="med"/>
                    </a:lnR>
                    <a:lnT cmpd="sng" algn="ctr" cap="flat" w="19050">
                      <a:solidFill>
                        <a:srgbClr val="404040"/>
                      </a:solidFill>
                      <a:prstDash val="solid"/>
                      <a:round/>
                      <a:headEnd type="none" w="med" len="med"/>
                      <a:tailEnd type="none" w="med" len="med"/>
                    </a:lnT>
                    <a:lnB cmpd="sng" algn="ctr" cap="flat" w="19050">
                      <a:solidFill>
                        <a:srgbClr val="404040"/>
                      </a:solidFill>
                      <a:prstDash val="solid"/>
                      <a:round/>
                      <a:headEnd type="none" w="med" len="med"/>
                      <a:tailEnd type="none" w="med" len="med"/>
                    </a:lnB>
                  </a:tcPr>
                </a:tc>
              </a:tr>
              <a:tr h="1267852">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Tinkama</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 mech</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n</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nė</a:t>
                      </a:r>
                      <a:r>
                        <a:rPr lang="en-US" sz="3600" strike="noStrike" u="none">
                          <a:solidFill>
                            <a:srgbClr val="FFFFFF"/>
                          </a:solidFill>
                          <a:latin typeface="Source Sans Pro"/>
                          <a:ea typeface="Source Sans Pro"/>
                          <a:cs typeface="Source Sans Pro"/>
                          <a:sym typeface="Source Sans Pro"/>
                        </a:rPr>
                        <a:t>m</a:t>
                      </a:r>
                      <a:r>
                        <a:rPr lang="en-US" sz="3600" strike="noStrike" u="none">
                          <a:solidFill>
                            <a:srgbClr val="FFFFFF"/>
                          </a:solidFill>
                          <a:latin typeface="Source Sans Pro"/>
                          <a:ea typeface="Source Sans Pro"/>
                          <a:cs typeface="Source Sans Pro"/>
                          <a:sym typeface="Source Sans Pro"/>
                        </a:rPr>
                        <a:t>s det</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lėm</a:t>
                      </a:r>
                      <a:r>
                        <a:rPr lang="en-US" sz="3600" strike="noStrike" u="none">
                          <a:solidFill>
                            <a:srgbClr val="FFFFFF"/>
                          </a:solidFill>
                          <a:latin typeface="Source Sans Pro"/>
                          <a:ea typeface="Source Sans Pro"/>
                          <a:cs typeface="Source Sans Pro"/>
                          <a:sym typeface="Source Sans Pro"/>
                        </a:rPr>
                        <a:t>s</a:t>
                      </a:r>
                      <a:endParaRPr lang="en-US" sz="1100"/>
                    </a:p>
                  </a:txBody>
                  <a:tcPr marL="0" marR="0" marT="0" marB="0" anchor="ctr">
                    <a:lnL cmpd="sng" algn="ctr" cap="flat" w="19050">
                      <a:solidFill>
                        <a:srgbClr val="404040"/>
                      </a:solidFill>
                      <a:prstDash val="solid"/>
                      <a:round/>
                      <a:headEnd type="none" w="med" len="med"/>
                      <a:tailEnd type="none" w="med" len="med"/>
                    </a:lnL>
                    <a:lnR cmpd="sng" algn="ctr" cap="flat" w="19050">
                      <a:solidFill>
                        <a:srgbClr val="404040"/>
                      </a:solidFill>
                      <a:prstDash val="solid"/>
                      <a:round/>
                      <a:headEnd type="none" w="med" len="med"/>
                      <a:tailEnd type="none" w="med" len="med"/>
                    </a:lnR>
                    <a:lnT cmpd="sng" algn="ctr" cap="flat" w="19050">
                      <a:solidFill>
                        <a:srgbClr val="404040"/>
                      </a:solidFill>
                      <a:prstDash val="solid"/>
                      <a:round/>
                      <a:headEnd type="none" w="med" len="med"/>
                      <a:tailEnd type="none" w="med" len="med"/>
                    </a:lnT>
                    <a:lnB cmpd="sng" algn="ctr" cap="flat" w="19050">
                      <a:solidFill>
                        <a:srgbClr val="404040"/>
                      </a:solidFill>
                      <a:prstDash val="solid"/>
                      <a:round/>
                      <a:headEnd type="none" w="med" len="med"/>
                      <a:tailEnd type="none" w="med" len="med"/>
                    </a:lnB>
                  </a:tcPr>
                </a:tc>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Spau</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dinant </a:t>
                      </a:r>
                      <a:r>
                        <a:rPr lang="en-US" sz="3600" strike="noStrike" u="none">
                          <a:solidFill>
                            <a:srgbClr val="FFFFFF"/>
                          </a:solidFill>
                          <a:latin typeface="Source Sans Pro"/>
                          <a:ea typeface="Source Sans Pro"/>
                          <a:cs typeface="Source Sans Pro"/>
                          <a:sym typeface="Source Sans Pro"/>
                        </a:rPr>
                        <a:t>iš</a:t>
                      </a:r>
                      <a:r>
                        <a:rPr lang="en-US" sz="3600" strike="noStrike" u="none">
                          <a:solidFill>
                            <a:srgbClr val="FFFFFF"/>
                          </a:solidFill>
                          <a:latin typeface="Source Sans Pro"/>
                          <a:ea typeface="Source Sans Pro"/>
                          <a:cs typeface="Source Sans Pro"/>
                          <a:sym typeface="Source Sans Pro"/>
                        </a:rPr>
                        <a:t>sis</a:t>
                      </a:r>
                      <a:r>
                        <a:rPr lang="en-US" sz="3600" strike="noStrike" u="none">
                          <a:solidFill>
                            <a:srgbClr val="FFFFFF"/>
                          </a:solidFill>
                          <a:latin typeface="Source Sans Pro"/>
                          <a:ea typeface="Source Sans Pro"/>
                          <a:cs typeface="Source Sans Pro"/>
                          <a:sym typeface="Source Sans Pro"/>
                        </a:rPr>
                        <a:t>ki</a:t>
                      </a:r>
                      <a:r>
                        <a:rPr lang="en-US" sz="3600" strike="noStrike" u="none">
                          <a:solidFill>
                            <a:srgbClr val="FFFFFF"/>
                          </a:solidFill>
                          <a:latin typeface="Source Sans Pro"/>
                          <a:ea typeface="Source Sans Pro"/>
                          <a:cs typeface="Source Sans Pro"/>
                          <a:sym typeface="Source Sans Pro"/>
                        </a:rPr>
                        <a:t>ria</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kenksmingi garai (b</a:t>
                      </a:r>
                      <a:r>
                        <a:rPr lang="en-US" sz="3600" strike="noStrike" u="none">
                          <a:solidFill>
                            <a:srgbClr val="FFFFFF"/>
                          </a:solidFill>
                          <a:latin typeface="Source Sans Pro"/>
                          <a:ea typeface="Source Sans Pro"/>
                          <a:cs typeface="Source Sans Pro"/>
                          <a:sym typeface="Source Sans Pro"/>
                        </a:rPr>
                        <a:t>ū</a:t>
                      </a:r>
                      <a:r>
                        <a:rPr lang="en-US" sz="3600" strike="noStrike" u="none">
                          <a:solidFill>
                            <a:srgbClr val="FFFFFF"/>
                          </a:solidFill>
                          <a:latin typeface="Source Sans Pro"/>
                          <a:ea typeface="Source Sans Pro"/>
                          <a:cs typeface="Source Sans Pro"/>
                          <a:sym typeface="Source Sans Pro"/>
                        </a:rPr>
                        <a:t>tin</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 vent</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liacija)</a:t>
                      </a:r>
                      <a:endParaRPr lang="en-US" sz="1100"/>
                    </a:p>
                  </a:txBody>
                  <a:tcPr marL="0" marR="0" marT="0" marB="0" anchor="ctr">
                    <a:lnL cmpd="sng" algn="ctr" cap="flat" w="19050">
                      <a:solidFill>
                        <a:srgbClr val="404040"/>
                      </a:solidFill>
                      <a:prstDash val="solid"/>
                      <a:round/>
                      <a:headEnd type="none" w="med" len="med"/>
                      <a:tailEnd type="none" w="med" len="med"/>
                    </a:lnL>
                    <a:lnR cmpd="sng" algn="ctr" cap="flat" w="19050">
                      <a:solidFill>
                        <a:srgbClr val="404040"/>
                      </a:solidFill>
                      <a:prstDash val="solid"/>
                      <a:round/>
                      <a:headEnd type="none" w="med" len="med"/>
                      <a:tailEnd type="none" w="med" len="med"/>
                    </a:lnR>
                    <a:lnT cmpd="sng" algn="ctr" cap="flat" w="19050">
                      <a:solidFill>
                        <a:srgbClr val="404040"/>
                      </a:solidFill>
                      <a:prstDash val="solid"/>
                      <a:round/>
                      <a:headEnd type="none" w="med" len="med"/>
                      <a:tailEnd type="none" w="med" len="med"/>
                    </a:lnT>
                    <a:lnB cmpd="sng" algn="ctr" cap="flat" w="19050">
                      <a:solidFill>
                        <a:srgbClr val="404040"/>
                      </a:solidFill>
                      <a:prstDash val="solid"/>
                      <a:round/>
                      <a:headEnd type="none" w="med" len="med"/>
                      <a:tailEnd type="none" w="med" len="med"/>
                    </a:lnB>
                  </a:tcPr>
                </a:tc>
              </a:tr>
              <a:tr h="1803095">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Gerai pasiduoda pos</a:t>
                      </a:r>
                      <a:r>
                        <a:rPr lang="en-US" sz="3600" strike="noStrike" u="none">
                          <a:solidFill>
                            <a:srgbClr val="FFFFFF"/>
                          </a:solidFill>
                          <a:latin typeface="Source Sans Pro"/>
                          <a:ea typeface="Source Sans Pro"/>
                          <a:cs typeface="Source Sans Pro"/>
                          <a:sym typeface="Source Sans Pro"/>
                        </a:rPr>
                        <a:t>t</a:t>
                      </a:r>
                      <a:r>
                        <a:rPr lang="en-US" sz="3600" strike="noStrike" u="none">
                          <a:solidFill>
                            <a:srgbClr val="FFFFFF"/>
                          </a:solidFill>
                          <a:latin typeface="Source Sans Pro"/>
                          <a:ea typeface="Source Sans Pro"/>
                          <a:cs typeface="Source Sans Pro"/>
                          <a:sym typeface="Source Sans Pro"/>
                        </a:rPr>
                        <a:t>apdoroj</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mui (šlifavimas, dažymas, a</a:t>
                      </a:r>
                      <a:r>
                        <a:rPr lang="en-US" sz="3600" strike="noStrike" u="none">
                          <a:solidFill>
                            <a:srgbClr val="FFFFFF"/>
                          </a:solidFill>
                          <a:latin typeface="Source Sans Pro"/>
                          <a:ea typeface="Source Sans Pro"/>
                          <a:cs typeface="Source Sans Pro"/>
                          <a:sym typeface="Source Sans Pro"/>
                        </a:rPr>
                        <a:t>p</a:t>
                      </a:r>
                      <a:r>
                        <a:rPr lang="en-US" sz="3600" strike="noStrike" u="none">
                          <a:solidFill>
                            <a:srgbClr val="FFFFFF"/>
                          </a:solidFill>
                          <a:latin typeface="Source Sans Pro"/>
                          <a:ea typeface="Source Sans Pro"/>
                          <a:cs typeface="Source Sans Pro"/>
                          <a:sym typeface="Source Sans Pro"/>
                        </a:rPr>
                        <a:t>do</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ojimas aceton</a:t>
                      </a:r>
                      <a:r>
                        <a:rPr lang="en-US" sz="3600" strike="noStrike" u="none">
                          <a:solidFill>
                            <a:srgbClr val="FFFFFF"/>
                          </a:solidFill>
                          <a:latin typeface="Source Sans Pro"/>
                          <a:ea typeface="Source Sans Pro"/>
                          <a:cs typeface="Source Sans Pro"/>
                          <a:sym typeface="Source Sans Pro"/>
                        </a:rPr>
                        <a:t>u</a:t>
                      </a:r>
                      <a:r>
                        <a:rPr lang="en-US" sz="3600" strike="noStrike" u="none">
                          <a:solidFill>
                            <a:srgbClr val="FFFFFF"/>
                          </a:solidFill>
                          <a:latin typeface="Source Sans Pro"/>
                          <a:ea typeface="Source Sans Pro"/>
                          <a:cs typeface="Source Sans Pro"/>
                          <a:sym typeface="Source Sans Pro"/>
                        </a:rPr>
                        <a:t>)</a:t>
                      </a:r>
                      <a:endParaRPr lang="en-US" sz="1100"/>
                    </a:p>
                  </a:txBody>
                  <a:tcPr marL="0" marR="0" marT="0" marB="0" anchor="ctr">
                    <a:lnL cmpd="sng" algn="ctr" cap="flat" w="19050">
                      <a:solidFill>
                        <a:srgbClr val="404040"/>
                      </a:solidFill>
                      <a:prstDash val="solid"/>
                      <a:round/>
                      <a:headEnd type="none" w="med" len="med"/>
                      <a:tailEnd type="none" w="med" len="med"/>
                    </a:lnL>
                    <a:lnR cmpd="sng" algn="ctr" cap="flat" w="19050">
                      <a:solidFill>
                        <a:srgbClr val="404040"/>
                      </a:solidFill>
                      <a:prstDash val="solid"/>
                      <a:round/>
                      <a:headEnd type="none" w="med" len="med"/>
                      <a:tailEnd type="none" w="med" len="med"/>
                    </a:lnR>
                    <a:lnT cmpd="sng" algn="ctr" cap="flat" w="19050">
                      <a:solidFill>
                        <a:srgbClr val="404040"/>
                      </a:solidFill>
                      <a:prstDash val="solid"/>
                      <a:round/>
                      <a:headEnd type="none" w="med" len="med"/>
                      <a:tailEnd type="none" w="med" len="med"/>
                    </a:lnT>
                    <a:lnB cmpd="sng" algn="ctr" cap="flat" w="19050">
                      <a:solidFill>
                        <a:srgbClr val="404040"/>
                      </a:solidFill>
                      <a:prstDash val="solid"/>
                      <a:round/>
                      <a:headEnd type="none" w="med" len="med"/>
                      <a:tailEnd type="none" w="med" len="med"/>
                    </a:lnB>
                  </a:tcPr>
                </a:tc>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Linkę</a:t>
                      </a:r>
                      <a:r>
                        <a:rPr lang="en-US" sz="3600" strike="noStrike" u="none">
                          <a:solidFill>
                            <a:srgbClr val="FFFFFF"/>
                          </a:solidFill>
                          <a:latin typeface="Source Sans Pro"/>
                          <a:ea typeface="Source Sans Pro"/>
                          <a:cs typeface="Source Sans Pro"/>
                          <a:sym typeface="Source Sans Pro"/>
                        </a:rPr>
                        <a:t>s </a:t>
                      </a:r>
                      <a:r>
                        <a:rPr lang="en-US" sz="3600" strike="noStrike" u="none">
                          <a:solidFill>
                            <a:srgbClr val="FFFFFF"/>
                          </a:solidFill>
                          <a:latin typeface="Source Sans Pro"/>
                          <a:ea typeface="Source Sans Pro"/>
                          <a:cs typeface="Source Sans Pro"/>
                          <a:sym typeface="Source Sans Pro"/>
                        </a:rPr>
                        <a:t>t</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au</a:t>
                      </a:r>
                      <a:r>
                        <a:rPr lang="en-US" sz="3600" strike="noStrike" u="none">
                          <a:solidFill>
                            <a:srgbClr val="FFFFFF"/>
                          </a:solidFill>
                          <a:latin typeface="Source Sans Pro"/>
                          <a:ea typeface="Source Sans Pro"/>
                          <a:cs typeface="Source Sans Pro"/>
                          <a:sym typeface="Source Sans Pro"/>
                        </a:rPr>
                        <a:t>k</a:t>
                      </a:r>
                      <a:r>
                        <a:rPr lang="en-US" sz="3600" strike="noStrike" u="none">
                          <a:solidFill>
                            <a:srgbClr val="FFFFFF"/>
                          </a:solidFill>
                          <a:latin typeface="Source Sans Pro"/>
                          <a:ea typeface="Source Sans Pro"/>
                          <a:cs typeface="Source Sans Pro"/>
                          <a:sym typeface="Source Sans Pro"/>
                        </a:rPr>
                        <a:t>t</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 i</a:t>
                      </a:r>
                      <a:r>
                        <a:rPr lang="en-US" sz="3600" strike="noStrike" u="none">
                          <a:solidFill>
                            <a:srgbClr val="FFFFFF"/>
                          </a:solidFill>
                          <a:latin typeface="Source Sans Pro"/>
                          <a:ea typeface="Source Sans Pro"/>
                          <a:cs typeface="Source Sans Pro"/>
                          <a:sym typeface="Source Sans Pro"/>
                        </a:rPr>
                        <a:t>r </a:t>
                      </a:r>
                      <a:r>
                        <a:rPr lang="en-US" sz="3600" strike="noStrike" u="none">
                          <a:solidFill>
                            <a:srgbClr val="FFFFFF"/>
                          </a:solidFill>
                          <a:latin typeface="Source Sans Pro"/>
                          <a:ea typeface="Source Sans Pro"/>
                          <a:cs typeface="Source Sans Pro"/>
                          <a:sym typeface="Source Sans Pro"/>
                        </a:rPr>
                        <a:t>d</a:t>
                      </a:r>
                      <a:r>
                        <a:rPr lang="en-US" sz="3600" strike="noStrike" u="none">
                          <a:solidFill>
                            <a:srgbClr val="FFFFFF"/>
                          </a:solidFill>
                          <a:latin typeface="Source Sans Pro"/>
                          <a:ea typeface="Source Sans Pro"/>
                          <a:cs typeface="Source Sans Pro"/>
                          <a:sym typeface="Source Sans Pro"/>
                        </a:rPr>
                        <a:t>efor</a:t>
                      </a:r>
                      <a:r>
                        <a:rPr lang="en-US" sz="3600" strike="noStrike" u="none">
                          <a:solidFill>
                            <a:srgbClr val="FFFFFF"/>
                          </a:solidFill>
                          <a:latin typeface="Source Sans Pro"/>
                          <a:ea typeface="Source Sans Pro"/>
                          <a:cs typeface="Source Sans Pro"/>
                          <a:sym typeface="Source Sans Pro"/>
                        </a:rPr>
                        <a:t>m</a:t>
                      </a:r>
                      <a:r>
                        <a:rPr lang="en-US" sz="3600" strike="noStrike" u="none">
                          <a:solidFill>
                            <a:srgbClr val="FFFFFF"/>
                          </a:solidFill>
                          <a:latin typeface="Source Sans Pro"/>
                          <a:ea typeface="Source Sans Pro"/>
                          <a:cs typeface="Source Sans Pro"/>
                          <a:sym typeface="Source Sans Pro"/>
                        </a:rPr>
                        <a:t>u</a:t>
                      </a:r>
                      <a:r>
                        <a:rPr lang="en-US" sz="3600" strike="noStrike" u="none">
                          <a:solidFill>
                            <a:srgbClr val="FFFFFF"/>
                          </a:solidFill>
                          <a:latin typeface="Source Sans Pro"/>
                          <a:ea typeface="Source Sans Pro"/>
                          <a:cs typeface="Source Sans Pro"/>
                          <a:sym typeface="Source Sans Pro"/>
                        </a:rPr>
                        <a:t>o</a:t>
                      </a:r>
                      <a:r>
                        <a:rPr lang="en-US" sz="3600" strike="noStrike" u="none">
                          <a:solidFill>
                            <a:srgbClr val="FFFFFF"/>
                          </a:solidFill>
                          <a:latin typeface="Source Sans Pro"/>
                          <a:ea typeface="Source Sans Pro"/>
                          <a:cs typeface="Source Sans Pro"/>
                          <a:sym typeface="Source Sans Pro"/>
                        </a:rPr>
                        <a:t>tis</a:t>
                      </a:r>
                      <a:endParaRPr lang="en-US" sz="1100"/>
                    </a:p>
                  </a:txBody>
                  <a:tcPr marL="0" marR="0" marT="0" marB="0" anchor="ctr">
                    <a:lnL cmpd="sng" algn="ctr" cap="flat" w="19050">
                      <a:solidFill>
                        <a:srgbClr val="404040"/>
                      </a:solidFill>
                      <a:prstDash val="solid"/>
                      <a:round/>
                      <a:headEnd type="none" w="med" len="med"/>
                      <a:tailEnd type="none" w="med" len="med"/>
                    </a:lnL>
                    <a:lnR cmpd="sng" algn="ctr" cap="flat" w="19050">
                      <a:solidFill>
                        <a:srgbClr val="404040"/>
                      </a:solidFill>
                      <a:prstDash val="solid"/>
                      <a:round/>
                      <a:headEnd type="none" w="med" len="med"/>
                      <a:tailEnd type="none" w="med" len="med"/>
                    </a:lnR>
                    <a:lnT cmpd="sng" algn="ctr" cap="flat" w="19050">
                      <a:solidFill>
                        <a:srgbClr val="404040"/>
                      </a:solidFill>
                      <a:prstDash val="solid"/>
                      <a:round/>
                      <a:headEnd type="none" w="med" len="med"/>
                      <a:tailEnd type="none" w="med" len="med"/>
                    </a:lnT>
                    <a:lnB cmpd="sng" algn="ctr" cap="flat" w="19050">
                      <a:solidFill>
                        <a:srgbClr val="404040"/>
                      </a:solidFill>
                      <a:prstDash val="solid"/>
                      <a:round/>
                      <a:headEnd type="none" w="med" len="med"/>
                      <a:tailEnd type="none" w="med" len="med"/>
                    </a:lnB>
                  </a:tcPr>
                </a:tc>
              </a:tr>
              <a:tr h="1354706">
                <a:tc>
                  <a:txBody>
                    <a:bodyPr anchor="t" rtlCol="false"/>
                    <a:lstStyle/>
                    <a:p>
                      <a:pPr algn="ctr" marL="0" indent="0" lvl="0">
                        <a:lnSpc>
                          <a:spcPts val="4320"/>
                        </a:lnSpc>
                        <a:spcBef>
                          <a:spcPct val="0"/>
                        </a:spcBef>
                        <a:defRPr/>
                      </a:pPr>
                      <a:r>
                        <a:rPr lang="en-US" sz="3600">
                          <a:solidFill>
                            <a:srgbClr val="FFFFFF"/>
                          </a:solidFill>
                          <a:latin typeface="Source Sans Pro"/>
                          <a:ea typeface="Source Sans Pro"/>
                          <a:cs typeface="Source Sans Pro"/>
                          <a:sym typeface="Source Sans Pro"/>
                        </a:rPr>
                        <a:t>Santyk</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nai nebran</a:t>
                      </a:r>
                      <a:r>
                        <a:rPr lang="en-US" sz="3600" strike="noStrike" u="none">
                          <a:solidFill>
                            <a:srgbClr val="FFFFFF"/>
                          </a:solidFill>
                          <a:latin typeface="Source Sans Pro"/>
                          <a:ea typeface="Source Sans Pro"/>
                          <a:cs typeface="Source Sans Pro"/>
                          <a:sym typeface="Source Sans Pro"/>
                        </a:rPr>
                        <a:t>gu</a:t>
                      </a:r>
                      <a:r>
                        <a:rPr lang="en-US" sz="3600" strike="noStrike" u="none">
                          <a:solidFill>
                            <a:srgbClr val="FFFFFF"/>
                          </a:solidFill>
                          <a:latin typeface="Source Sans Pro"/>
                          <a:ea typeface="Source Sans Pro"/>
                          <a:cs typeface="Source Sans Pro"/>
                          <a:sym typeface="Source Sans Pro"/>
                        </a:rPr>
                        <a:t>s</a:t>
                      </a:r>
                      <a:endParaRPr lang="en-US" sz="1100"/>
                    </a:p>
                  </a:txBody>
                  <a:tcPr marL="0" marR="0" marT="0" marB="0" anchor="ctr">
                    <a:lnL cmpd="sng" algn="ctr" cap="flat" w="19050">
                      <a:solidFill>
                        <a:srgbClr val="404040"/>
                      </a:solidFill>
                      <a:prstDash val="solid"/>
                      <a:round/>
                      <a:headEnd type="none" w="med" len="med"/>
                      <a:tailEnd type="none" w="med" len="med"/>
                    </a:lnL>
                    <a:lnR cmpd="sng" algn="ctr" cap="flat" w="19050">
                      <a:solidFill>
                        <a:srgbClr val="404040"/>
                      </a:solidFill>
                      <a:prstDash val="solid"/>
                      <a:round/>
                      <a:headEnd type="none" w="med" len="med"/>
                      <a:tailEnd type="none" w="med" len="med"/>
                    </a:lnR>
                    <a:lnT cmpd="sng" algn="ctr" cap="flat" w="19050">
                      <a:solidFill>
                        <a:srgbClr val="404040"/>
                      </a:solidFill>
                      <a:prstDash val="solid"/>
                      <a:round/>
                      <a:headEnd type="none" w="med" len="med"/>
                      <a:tailEnd type="none" w="med" len="med"/>
                    </a:lnT>
                    <a:lnB cmpd="sng" algn="ctr" cap="flat" w="19050">
                      <a:solidFill>
                        <a:srgbClr val="404040"/>
                      </a:solidFill>
                      <a:prstDash val="solid"/>
                      <a:round/>
                      <a:headEnd type="none" w="med" len="med"/>
                      <a:tailEnd type="none" w="med" len="med"/>
                    </a:lnB>
                  </a:tcPr>
                </a:tc>
                <a:tc>
                  <a:txBody>
                    <a:bodyPr anchor="t" rtlCol="false"/>
                    <a:lstStyle/>
                    <a:p>
                      <a:pPr algn="ctr">
                        <a:lnSpc>
                          <a:spcPts val="5040"/>
                        </a:lnSpc>
                        <a:defRPr/>
                      </a:pPr>
                      <a:r>
                        <a:rPr lang="en-US" sz="3600">
                          <a:solidFill>
                            <a:srgbClr val="FFFFFF"/>
                          </a:solidFill>
                          <a:latin typeface="Source Sans Pro"/>
                          <a:ea typeface="Source Sans Pro"/>
                          <a:cs typeface="Source Sans Pro"/>
                          <a:sym typeface="Source Sans Pro"/>
                        </a:rPr>
                        <a:t>Dažnai reikalingas uždaras korpusas (šildoma kamera)</a:t>
                      </a:r>
                      <a:endParaRPr lang="en-US" sz="1100"/>
                    </a:p>
                  </a:txBody>
                  <a:tcPr marL="0" marR="0" marT="0" marB="0" anchor="ctr">
                    <a:lnL cmpd="sng" algn="ctr" cap="flat" w="19050">
                      <a:solidFill>
                        <a:srgbClr val="404040"/>
                      </a:solidFill>
                      <a:prstDash val="solid"/>
                      <a:round/>
                      <a:headEnd type="none" w="med" len="med"/>
                      <a:tailEnd type="none" w="med" len="med"/>
                    </a:lnL>
                    <a:lnR cmpd="sng" algn="ctr" cap="flat" w="19050">
                      <a:solidFill>
                        <a:srgbClr val="000000"/>
                      </a:solidFill>
                      <a:prstDash val="solid"/>
                      <a:round/>
                      <a:headEnd type="none" w="med" len="med"/>
                      <a:tailEnd type="none" w="med" len="med"/>
                    </a:lnR>
                    <a:lnT cmpd="sng" algn="ctr" cap="flat" w="19050">
                      <a:solidFill>
                        <a:srgbClr val="404040"/>
                      </a:solidFill>
                      <a:prstDash val="solid"/>
                      <a:round/>
                      <a:headEnd type="none" w="med" len="med"/>
                      <a:tailEnd type="none" w="med" len="med"/>
                    </a:lnT>
                    <a:lnB cmpd="sng" algn="ctr" cap="flat" w="19050">
                      <a:solidFill>
                        <a:srgbClr val="000000"/>
                      </a:solidFill>
                      <a:prstDash val="solid"/>
                      <a:round/>
                      <a:headEnd type="none" w="med" len="med"/>
                      <a:tailEnd type="none" w="med" len="med"/>
                    </a:lnB>
                  </a:tcPr>
                </a:tc>
              </a:tr>
            </a:tbl>
          </a:graphicData>
        </a:graphic>
      </p:graphicFrame>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PLA, PETG ir ABS palyginimas</a:t>
            </a:r>
          </a:p>
        </p:txBody>
      </p:sp>
      <p:sp>
        <p:nvSpPr>
          <p:cNvPr name="Freeform 6" id="6"/>
          <p:cNvSpPr/>
          <p:nvPr/>
        </p:nvSpPr>
        <p:spPr>
          <a:xfrm flipH="false" flipV="false" rot="0">
            <a:off x="3390595" y="2707224"/>
            <a:ext cx="11506819" cy="6689722"/>
          </a:xfrm>
          <a:custGeom>
            <a:avLst/>
            <a:gdLst/>
            <a:ahLst/>
            <a:cxnLst/>
            <a:rect r="r" b="b" t="t" l="l"/>
            <a:pathLst>
              <a:path h="6689722" w="11506819">
                <a:moveTo>
                  <a:pt x="0" y="0"/>
                </a:moveTo>
                <a:lnTo>
                  <a:pt x="11506819" y="0"/>
                </a:lnTo>
                <a:lnTo>
                  <a:pt x="11506819" y="6689722"/>
                </a:lnTo>
                <a:lnTo>
                  <a:pt x="0" y="6689722"/>
                </a:lnTo>
                <a:lnTo>
                  <a:pt x="0" y="0"/>
                </a:lnTo>
                <a:close/>
              </a:path>
            </a:pathLst>
          </a:custGeom>
          <a:blipFill>
            <a:blip r:embed="rId6"/>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5400000">
            <a:off x="5446586" y="8472659"/>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900000">
            <a:off x="9425149" y="7272576"/>
            <a:ext cx="4803200" cy="4978146"/>
          </a:xfrm>
          <a:custGeom>
            <a:avLst/>
            <a:gdLst/>
            <a:ahLst/>
            <a:cxnLst/>
            <a:rect r="r" b="b" t="t" l="l"/>
            <a:pathLst>
              <a:path h="4978146" w="4803200">
                <a:moveTo>
                  <a:pt x="0" y="0"/>
                </a:moveTo>
                <a:lnTo>
                  <a:pt x="4803201" y="0"/>
                </a:lnTo>
                <a:lnTo>
                  <a:pt x="4803201" y="4978146"/>
                </a:lnTo>
                <a:lnTo>
                  <a:pt x="0" y="4978146"/>
                </a:lnTo>
                <a:lnTo>
                  <a:pt x="0" y="0"/>
                </a:lnTo>
                <a:close/>
              </a:path>
            </a:pathLst>
          </a:custGeom>
          <a:blipFill>
            <a:blip r:embed="rId5"/>
            <a:stretch>
              <a:fillRect l="0" t="0" r="0" b="0"/>
            </a:stretch>
          </a:blipFill>
        </p:spPr>
      </p:sp>
      <p:sp>
        <p:nvSpPr>
          <p:cNvPr name="Freeform 5" id="5"/>
          <p:cNvSpPr/>
          <p:nvPr/>
        </p:nvSpPr>
        <p:spPr>
          <a:xfrm flipH="false" flipV="false" rot="0">
            <a:off x="13128660" y="-2219496"/>
            <a:ext cx="6959003" cy="6959003"/>
          </a:xfrm>
          <a:custGeom>
            <a:avLst/>
            <a:gdLst/>
            <a:ahLst/>
            <a:cxnLst/>
            <a:rect r="r" b="b" t="t" l="l"/>
            <a:pathLst>
              <a:path h="6959003" w="6959003">
                <a:moveTo>
                  <a:pt x="0" y="0"/>
                </a:moveTo>
                <a:lnTo>
                  <a:pt x="6959003" y="0"/>
                </a:lnTo>
                <a:lnTo>
                  <a:pt x="6959003" y="6959003"/>
                </a:lnTo>
                <a:lnTo>
                  <a:pt x="0" y="6959003"/>
                </a:lnTo>
                <a:lnTo>
                  <a:pt x="0" y="0"/>
                </a:lnTo>
                <a:close/>
              </a:path>
            </a:pathLst>
          </a:custGeom>
          <a:blipFill>
            <a:blip r:embed="rId6"/>
            <a:stretch>
              <a:fillRect l="0" t="0" r="0" b="0"/>
            </a:stretch>
          </a:blipFill>
        </p:spPr>
      </p:sp>
      <p:sp>
        <p:nvSpPr>
          <p:cNvPr name="Freeform 6" id="6"/>
          <p:cNvSpPr/>
          <p:nvPr/>
        </p:nvSpPr>
        <p:spPr>
          <a:xfrm flipH="false" flipV="false" rot="0">
            <a:off x="17342234" y="3840061"/>
            <a:ext cx="1519599" cy="3343151"/>
          </a:xfrm>
          <a:custGeom>
            <a:avLst/>
            <a:gdLst/>
            <a:ahLst/>
            <a:cxnLst/>
            <a:rect r="r" b="b" t="t" l="l"/>
            <a:pathLst>
              <a:path h="3343151" w="1519599">
                <a:moveTo>
                  <a:pt x="0" y="0"/>
                </a:moveTo>
                <a:lnTo>
                  <a:pt x="1519600" y="0"/>
                </a:lnTo>
                <a:lnTo>
                  <a:pt x="1519600" y="3343151"/>
                </a:lnTo>
                <a:lnTo>
                  <a:pt x="0" y="3343151"/>
                </a:lnTo>
                <a:lnTo>
                  <a:pt x="0" y="0"/>
                </a:lnTo>
                <a:close/>
              </a:path>
            </a:pathLst>
          </a:custGeom>
          <a:blipFill>
            <a:blip r:embed="rId4"/>
            <a:stretch>
              <a:fillRect l="0" t="0" r="0" b="0"/>
            </a:stretch>
          </a:blipFill>
        </p:spPr>
      </p:sp>
      <p:sp>
        <p:nvSpPr>
          <p:cNvPr name="Freeform 7" id="7"/>
          <p:cNvSpPr/>
          <p:nvPr/>
        </p:nvSpPr>
        <p:spPr>
          <a:xfrm flipH="false" flipV="false" rot="0">
            <a:off x="2041884" y="-2350218"/>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grpSp>
        <p:nvGrpSpPr>
          <p:cNvPr name="Group 8" id="8"/>
          <p:cNvGrpSpPr/>
          <p:nvPr/>
        </p:nvGrpSpPr>
        <p:grpSpPr>
          <a:xfrm rot="0">
            <a:off x="1549146" y="4538177"/>
            <a:ext cx="9589951" cy="2378550"/>
            <a:chOff x="0" y="0"/>
            <a:chExt cx="12786601" cy="3171400"/>
          </a:xfrm>
        </p:grpSpPr>
        <p:sp>
          <p:nvSpPr>
            <p:cNvPr name="Freeform 9" id="9"/>
            <p:cNvSpPr/>
            <p:nvPr/>
          </p:nvSpPr>
          <p:spPr>
            <a:xfrm flipH="false" flipV="false" rot="0">
              <a:off x="0" y="0"/>
              <a:ext cx="12786600" cy="3171394"/>
            </a:xfrm>
            <a:custGeom>
              <a:avLst/>
              <a:gdLst/>
              <a:ahLst/>
              <a:cxnLst/>
              <a:rect r="r" b="b" t="t" l="l"/>
              <a:pathLst>
                <a:path h="3171394" w="12786600">
                  <a:moveTo>
                    <a:pt x="0" y="0"/>
                  </a:moveTo>
                  <a:lnTo>
                    <a:pt x="12786600" y="0"/>
                  </a:lnTo>
                  <a:lnTo>
                    <a:pt x="12786600" y="3171394"/>
                  </a:lnTo>
                  <a:lnTo>
                    <a:pt x="0" y="3171394"/>
                  </a:lnTo>
                  <a:close/>
                </a:path>
              </a:pathLst>
            </a:custGeom>
            <a:solidFill>
              <a:srgbClr val="000000">
                <a:alpha val="0"/>
              </a:srgbClr>
            </a:solidFill>
            <a:ln w="12700">
              <a:solidFill>
                <a:srgbClr val="000000"/>
              </a:solidFill>
            </a:ln>
          </p:spPr>
        </p:sp>
        <p:sp>
          <p:nvSpPr>
            <p:cNvPr name="TextBox 10" id="10"/>
            <p:cNvSpPr txBox="true"/>
            <p:nvPr/>
          </p:nvSpPr>
          <p:spPr>
            <a:xfrm>
              <a:off x="0" y="-9525"/>
              <a:ext cx="12786601" cy="3180925"/>
            </a:xfrm>
            <a:prstGeom prst="rect">
              <a:avLst/>
            </a:prstGeom>
          </p:spPr>
          <p:txBody>
            <a:bodyPr anchor="ctr" rtlCol="false" tIns="0" lIns="0" bIns="0" rIns="0"/>
            <a:lstStyle/>
            <a:p>
              <a:pPr algn="ctr" marL="0" indent="0" lvl="0">
                <a:lnSpc>
                  <a:spcPts val="9600"/>
                </a:lnSpc>
                <a:spcBef>
                  <a:spcPct val="0"/>
                </a:spcBef>
              </a:pPr>
              <a:r>
                <a:rPr lang="en-US" b="true" sz="8000" strike="noStrike" u="none">
                  <a:solidFill>
                    <a:srgbClr val="000000"/>
                  </a:solidFill>
                  <a:latin typeface="Exo 2 Bold"/>
                  <a:ea typeface="Exo 2 Bold"/>
                  <a:cs typeface="Exo 2 Bold"/>
                  <a:sym typeface="Exo 2 Bold"/>
                </a:rPr>
                <a:t>Kur gauti failus</a:t>
              </a:r>
            </a:p>
          </p:txBody>
        </p:sp>
      </p:grpSp>
      <p:grpSp>
        <p:nvGrpSpPr>
          <p:cNvPr name="Group 11" id="11"/>
          <p:cNvGrpSpPr/>
          <p:nvPr/>
        </p:nvGrpSpPr>
        <p:grpSpPr>
          <a:xfrm rot="0">
            <a:off x="5120926" y="2095776"/>
            <a:ext cx="2170948" cy="2241091"/>
            <a:chOff x="0" y="0"/>
            <a:chExt cx="2894597" cy="2988122"/>
          </a:xfrm>
        </p:grpSpPr>
        <p:sp>
          <p:nvSpPr>
            <p:cNvPr name="Freeform 12" id="12"/>
            <p:cNvSpPr/>
            <p:nvPr/>
          </p:nvSpPr>
          <p:spPr>
            <a:xfrm flipH="false" flipV="false" rot="0">
              <a:off x="0" y="0"/>
              <a:ext cx="2894600" cy="2988124"/>
            </a:xfrm>
            <a:custGeom>
              <a:avLst/>
              <a:gdLst/>
              <a:ahLst/>
              <a:cxnLst/>
              <a:rect r="r" b="b" t="t" l="l"/>
              <a:pathLst>
                <a:path h="2988124" w="2894600">
                  <a:moveTo>
                    <a:pt x="0" y="0"/>
                  </a:moveTo>
                  <a:lnTo>
                    <a:pt x="2894600" y="0"/>
                  </a:lnTo>
                  <a:lnTo>
                    <a:pt x="2894600" y="2988124"/>
                  </a:lnTo>
                  <a:lnTo>
                    <a:pt x="0" y="2988124"/>
                  </a:lnTo>
                  <a:close/>
                </a:path>
              </a:pathLst>
            </a:custGeom>
            <a:solidFill>
              <a:srgbClr val="000000">
                <a:alpha val="0"/>
              </a:srgbClr>
            </a:solidFill>
            <a:ln w="12700">
              <a:solidFill>
                <a:srgbClr val="000000"/>
              </a:solidFill>
            </a:ln>
          </p:spPr>
        </p:sp>
        <p:sp>
          <p:nvSpPr>
            <p:cNvPr name="TextBox 13" id="13"/>
            <p:cNvSpPr txBox="true"/>
            <p:nvPr/>
          </p:nvSpPr>
          <p:spPr>
            <a:xfrm>
              <a:off x="0" y="-9525"/>
              <a:ext cx="2894597" cy="2997647"/>
            </a:xfrm>
            <a:prstGeom prst="rect">
              <a:avLst/>
            </a:prstGeom>
          </p:spPr>
          <p:txBody>
            <a:bodyPr anchor="ctr" rtlCol="false" tIns="0" lIns="0" bIns="0" rIns="0"/>
            <a:lstStyle/>
            <a:p>
              <a:pPr algn="ctr" marL="0" indent="0" lvl="0">
                <a:lnSpc>
                  <a:spcPts val="12719"/>
                </a:lnSpc>
                <a:spcBef>
                  <a:spcPct val="0"/>
                </a:spcBef>
              </a:pPr>
              <a:r>
                <a:rPr lang="en-US" b="true" sz="10599" strike="noStrike" u="none">
                  <a:solidFill>
                    <a:srgbClr val="000000"/>
                  </a:solidFill>
                  <a:latin typeface="Exo 2 Bold"/>
                  <a:ea typeface="Exo 2 Bold"/>
                  <a:cs typeface="Exo 2 Bold"/>
                  <a:sym typeface="Exo 2 Bold"/>
                </a:rPr>
                <a:t>03</a:t>
              </a:r>
            </a:p>
          </p:txBody>
        </p:sp>
      </p:grpSp>
      <p:sp>
        <p:nvSpPr>
          <p:cNvPr name="Freeform 14" id="14"/>
          <p:cNvSpPr/>
          <p:nvPr/>
        </p:nvSpPr>
        <p:spPr>
          <a:xfrm flipH="false" flipV="false" rot="0">
            <a:off x="10141925" y="2122494"/>
            <a:ext cx="1763201" cy="1709099"/>
          </a:xfrm>
          <a:custGeom>
            <a:avLst/>
            <a:gdLst/>
            <a:ahLst/>
            <a:cxnLst/>
            <a:rect r="r" b="b" t="t" l="l"/>
            <a:pathLst>
              <a:path h="1709099" w="1763201">
                <a:moveTo>
                  <a:pt x="0" y="0"/>
                </a:moveTo>
                <a:lnTo>
                  <a:pt x="1763201" y="0"/>
                </a:lnTo>
                <a:lnTo>
                  <a:pt x="1763201" y="1709099"/>
                </a:lnTo>
                <a:lnTo>
                  <a:pt x="0" y="1709099"/>
                </a:lnTo>
                <a:lnTo>
                  <a:pt x="0" y="0"/>
                </a:lnTo>
                <a:close/>
              </a:path>
            </a:pathLst>
          </a:custGeom>
          <a:blipFill>
            <a:blip r:embed="rId7"/>
            <a:stretch>
              <a:fillRect l="0" t="-1" r="0" b="-1"/>
            </a:stretch>
          </a:blipFill>
        </p:spPr>
      </p:sp>
      <p:sp>
        <p:nvSpPr>
          <p:cNvPr name="Freeform 15" id="15"/>
          <p:cNvSpPr/>
          <p:nvPr/>
        </p:nvSpPr>
        <p:spPr>
          <a:xfrm flipH="false" flipV="false" rot="0">
            <a:off x="1439980" y="2805398"/>
            <a:ext cx="1198397" cy="1026204"/>
          </a:xfrm>
          <a:custGeom>
            <a:avLst/>
            <a:gdLst/>
            <a:ahLst/>
            <a:cxnLst/>
            <a:rect r="r" b="b" t="t" l="l"/>
            <a:pathLst>
              <a:path h="1026204" w="1198397">
                <a:moveTo>
                  <a:pt x="0" y="0"/>
                </a:moveTo>
                <a:lnTo>
                  <a:pt x="1198397" y="0"/>
                </a:lnTo>
                <a:lnTo>
                  <a:pt x="1198397" y="1026205"/>
                </a:lnTo>
                <a:lnTo>
                  <a:pt x="0" y="1026205"/>
                </a:lnTo>
                <a:lnTo>
                  <a:pt x="0" y="0"/>
                </a:lnTo>
                <a:close/>
              </a:path>
            </a:pathLst>
          </a:custGeom>
          <a:blipFill>
            <a:blip r:embed="rId8"/>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6024250" y="971950"/>
            <a:ext cx="6239510" cy="981075"/>
          </a:xfrm>
          <a:prstGeom prst="rect">
            <a:avLst/>
          </a:prstGeom>
        </p:spPr>
        <p:txBody>
          <a:bodyPr anchor="t" rtlCol="false" tIns="0" lIns="0" bIns="0" rIns="0">
            <a:spAutoFit/>
          </a:bodyPr>
          <a:lstStyle/>
          <a:p>
            <a:pPr algn="ctr" marL="0" indent="0" lvl="0">
              <a:lnSpc>
                <a:spcPts val="7679"/>
              </a:lnSpc>
              <a:spcBef>
                <a:spcPct val="0"/>
              </a:spcBef>
            </a:pPr>
            <a:r>
              <a:rPr lang="en-US" b="true" sz="6399" strike="noStrike" u="none">
                <a:solidFill>
                  <a:srgbClr val="FFFFFF"/>
                </a:solidFill>
                <a:latin typeface="Exo 2 Bold"/>
                <a:ea typeface="Exo 2 Bold"/>
                <a:cs typeface="Exo 2 Bold"/>
                <a:sym typeface="Exo 2 Bold"/>
              </a:rPr>
              <a:t>Kur gauti failus?</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https://www.thingiverse.com/</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sp>
        <p:nvSpPr>
          <p:cNvPr name="Freeform 27" id="27"/>
          <p:cNvSpPr/>
          <p:nvPr/>
        </p:nvSpPr>
        <p:spPr>
          <a:xfrm flipH="false" flipV="false" rot="0">
            <a:off x="3469062" y="3959647"/>
            <a:ext cx="11529193" cy="5623265"/>
          </a:xfrm>
          <a:custGeom>
            <a:avLst/>
            <a:gdLst/>
            <a:ahLst/>
            <a:cxnLst/>
            <a:rect r="r" b="b" t="t" l="l"/>
            <a:pathLst>
              <a:path h="5623265" w="11529193">
                <a:moveTo>
                  <a:pt x="0" y="0"/>
                </a:moveTo>
                <a:lnTo>
                  <a:pt x="11529194" y="0"/>
                </a:lnTo>
                <a:lnTo>
                  <a:pt x="11529194" y="5623265"/>
                </a:lnTo>
                <a:lnTo>
                  <a:pt x="0" y="5623265"/>
                </a:lnTo>
                <a:lnTo>
                  <a:pt x="0" y="0"/>
                </a:lnTo>
                <a:close/>
              </a:path>
            </a:pathLst>
          </a:custGeom>
          <a:blipFill>
            <a:blip r:embed="rId6"/>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6024250" y="971950"/>
            <a:ext cx="6239510" cy="981075"/>
          </a:xfrm>
          <a:prstGeom prst="rect">
            <a:avLst/>
          </a:prstGeom>
        </p:spPr>
        <p:txBody>
          <a:bodyPr anchor="t" rtlCol="false" tIns="0" lIns="0" bIns="0" rIns="0">
            <a:spAutoFit/>
          </a:bodyPr>
          <a:lstStyle/>
          <a:p>
            <a:pPr algn="ctr" marL="0" indent="0" lvl="0">
              <a:lnSpc>
                <a:spcPts val="7679"/>
              </a:lnSpc>
              <a:spcBef>
                <a:spcPct val="0"/>
              </a:spcBef>
            </a:pPr>
            <a:r>
              <a:rPr lang="en-US" b="true" sz="6399" strike="noStrike" u="none">
                <a:solidFill>
                  <a:srgbClr val="FFFFFF"/>
                </a:solidFill>
                <a:latin typeface="Exo 2 Bold"/>
                <a:ea typeface="Exo 2 Bold"/>
                <a:cs typeface="Exo 2 Bold"/>
                <a:sym typeface="Exo 2 Bold"/>
              </a:rPr>
              <a:t>Kur gauti failus?</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https://cults3d.com/lt</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2</a:t>
              </a:r>
            </a:p>
          </p:txBody>
        </p:sp>
      </p:grpSp>
      <p:sp>
        <p:nvSpPr>
          <p:cNvPr name="Freeform 27" id="27"/>
          <p:cNvSpPr/>
          <p:nvPr/>
        </p:nvSpPr>
        <p:spPr>
          <a:xfrm flipH="false" flipV="false" rot="0">
            <a:off x="3111989" y="3959647"/>
            <a:ext cx="12064022" cy="5722839"/>
          </a:xfrm>
          <a:custGeom>
            <a:avLst/>
            <a:gdLst/>
            <a:ahLst/>
            <a:cxnLst/>
            <a:rect r="r" b="b" t="t" l="l"/>
            <a:pathLst>
              <a:path h="5722839" w="12064022">
                <a:moveTo>
                  <a:pt x="0" y="0"/>
                </a:moveTo>
                <a:lnTo>
                  <a:pt x="12064022" y="0"/>
                </a:lnTo>
                <a:lnTo>
                  <a:pt x="12064022" y="5722839"/>
                </a:lnTo>
                <a:lnTo>
                  <a:pt x="0" y="5722839"/>
                </a:lnTo>
                <a:lnTo>
                  <a:pt x="0" y="0"/>
                </a:lnTo>
                <a:close/>
              </a:path>
            </a:pathLst>
          </a:custGeom>
          <a:blipFill>
            <a:blip r:embed="rId6"/>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6024250" y="971950"/>
            <a:ext cx="6239510" cy="981075"/>
          </a:xfrm>
          <a:prstGeom prst="rect">
            <a:avLst/>
          </a:prstGeom>
        </p:spPr>
        <p:txBody>
          <a:bodyPr anchor="t" rtlCol="false" tIns="0" lIns="0" bIns="0" rIns="0">
            <a:spAutoFit/>
          </a:bodyPr>
          <a:lstStyle/>
          <a:p>
            <a:pPr algn="ctr" marL="0" indent="0" lvl="0">
              <a:lnSpc>
                <a:spcPts val="7679"/>
              </a:lnSpc>
              <a:spcBef>
                <a:spcPct val="0"/>
              </a:spcBef>
            </a:pPr>
            <a:r>
              <a:rPr lang="en-US" b="true" sz="6399" strike="noStrike" u="none">
                <a:solidFill>
                  <a:srgbClr val="FFFFFF"/>
                </a:solidFill>
                <a:latin typeface="Exo 2 Bold"/>
                <a:ea typeface="Exo 2 Bold"/>
                <a:cs typeface="Exo 2 Bold"/>
                <a:sym typeface="Exo 2 Bold"/>
              </a:rPr>
              <a:t>Kur gauti failus?</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https://free3d.com/</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3</a:t>
              </a:r>
            </a:p>
          </p:txBody>
        </p:sp>
      </p:grpSp>
      <p:sp>
        <p:nvSpPr>
          <p:cNvPr name="Freeform 27" id="27"/>
          <p:cNvSpPr/>
          <p:nvPr/>
        </p:nvSpPr>
        <p:spPr>
          <a:xfrm flipH="false" flipV="false" rot="0">
            <a:off x="3877056" y="4176227"/>
            <a:ext cx="9985248" cy="5013446"/>
          </a:xfrm>
          <a:custGeom>
            <a:avLst/>
            <a:gdLst/>
            <a:ahLst/>
            <a:cxnLst/>
            <a:rect r="r" b="b" t="t" l="l"/>
            <a:pathLst>
              <a:path h="5013446" w="9985248">
                <a:moveTo>
                  <a:pt x="0" y="0"/>
                </a:moveTo>
                <a:lnTo>
                  <a:pt x="9985248" y="0"/>
                </a:lnTo>
                <a:lnTo>
                  <a:pt x="9985248" y="5013445"/>
                </a:lnTo>
                <a:lnTo>
                  <a:pt x="0" y="5013445"/>
                </a:lnTo>
                <a:lnTo>
                  <a:pt x="0" y="0"/>
                </a:lnTo>
                <a:close/>
              </a:path>
            </a:pathLst>
          </a:custGeom>
          <a:blipFill>
            <a:blip r:embed="rId6"/>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6024250" y="971950"/>
            <a:ext cx="6239510" cy="981075"/>
          </a:xfrm>
          <a:prstGeom prst="rect">
            <a:avLst/>
          </a:prstGeom>
        </p:spPr>
        <p:txBody>
          <a:bodyPr anchor="t" rtlCol="false" tIns="0" lIns="0" bIns="0" rIns="0">
            <a:spAutoFit/>
          </a:bodyPr>
          <a:lstStyle/>
          <a:p>
            <a:pPr algn="ctr" marL="0" indent="0" lvl="0">
              <a:lnSpc>
                <a:spcPts val="7679"/>
              </a:lnSpc>
              <a:spcBef>
                <a:spcPct val="0"/>
              </a:spcBef>
            </a:pPr>
            <a:r>
              <a:rPr lang="en-US" b="true" sz="6399" strike="noStrike" u="none">
                <a:solidFill>
                  <a:srgbClr val="FFFFFF"/>
                </a:solidFill>
                <a:latin typeface="Exo 2 Bold"/>
                <a:ea typeface="Exo 2 Bold"/>
                <a:cs typeface="Exo 2 Bold"/>
                <a:sym typeface="Exo 2 Bold"/>
              </a:rPr>
              <a:t>Kur gauti failus?</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https://www.yeggi.com/</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4</a:t>
              </a:r>
            </a:p>
          </p:txBody>
        </p:sp>
      </p:grpSp>
      <p:sp>
        <p:nvSpPr>
          <p:cNvPr name="Freeform 27" id="27"/>
          <p:cNvSpPr/>
          <p:nvPr/>
        </p:nvSpPr>
        <p:spPr>
          <a:xfrm flipH="false" flipV="false" rot="0">
            <a:off x="3621024" y="4176227"/>
            <a:ext cx="10351008" cy="5170113"/>
          </a:xfrm>
          <a:custGeom>
            <a:avLst/>
            <a:gdLst/>
            <a:ahLst/>
            <a:cxnLst/>
            <a:rect r="r" b="b" t="t" l="l"/>
            <a:pathLst>
              <a:path h="5170113" w="10351008">
                <a:moveTo>
                  <a:pt x="0" y="0"/>
                </a:moveTo>
                <a:lnTo>
                  <a:pt x="10351008" y="0"/>
                </a:lnTo>
                <a:lnTo>
                  <a:pt x="10351008" y="5170113"/>
                </a:lnTo>
                <a:lnTo>
                  <a:pt x="0" y="5170113"/>
                </a:lnTo>
                <a:lnTo>
                  <a:pt x="0" y="0"/>
                </a:lnTo>
                <a:close/>
              </a:path>
            </a:pathLst>
          </a:custGeom>
          <a:blipFill>
            <a:blip r:embed="rId6"/>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6024250" y="971950"/>
            <a:ext cx="6239510" cy="981075"/>
          </a:xfrm>
          <a:prstGeom prst="rect">
            <a:avLst/>
          </a:prstGeom>
        </p:spPr>
        <p:txBody>
          <a:bodyPr anchor="t" rtlCol="false" tIns="0" lIns="0" bIns="0" rIns="0">
            <a:spAutoFit/>
          </a:bodyPr>
          <a:lstStyle/>
          <a:p>
            <a:pPr algn="ctr" marL="0" indent="0" lvl="0">
              <a:lnSpc>
                <a:spcPts val="7679"/>
              </a:lnSpc>
              <a:spcBef>
                <a:spcPct val="0"/>
              </a:spcBef>
            </a:pPr>
            <a:r>
              <a:rPr lang="en-US" b="true" sz="6399" strike="noStrike" u="none">
                <a:solidFill>
                  <a:srgbClr val="FFFFFF"/>
                </a:solidFill>
                <a:latin typeface="Exo 2 Bold"/>
                <a:ea typeface="Exo 2 Bold"/>
                <a:cs typeface="Exo 2 Bold"/>
                <a:sym typeface="Exo 2 Bold"/>
              </a:rPr>
              <a:t>Kur gauti failus?</a:t>
            </a:r>
          </a:p>
        </p:txBody>
      </p:sp>
      <p:grpSp>
        <p:nvGrpSpPr>
          <p:cNvPr name="Group 7" id="7"/>
          <p:cNvGrpSpPr/>
          <p:nvPr/>
        </p:nvGrpSpPr>
        <p:grpSpPr>
          <a:xfrm rot="0">
            <a:off x="1717367" y="270332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672753" y="270332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Eikite į tinkercad.com</a:t>
              </a:r>
            </a:p>
          </p:txBody>
        </p:sp>
      </p:grpSp>
      <p:grpSp>
        <p:nvGrpSpPr>
          <p:cNvPr name="Group 15" id="15"/>
          <p:cNvGrpSpPr/>
          <p:nvPr/>
        </p:nvGrpSpPr>
        <p:grpSpPr>
          <a:xfrm rot="0">
            <a:off x="1717367" y="2746505"/>
            <a:ext cx="588454" cy="588454"/>
            <a:chOff x="0" y="0"/>
            <a:chExt cx="784606" cy="784606"/>
          </a:xfrm>
        </p:grpSpPr>
        <p:sp>
          <p:nvSpPr>
            <p:cNvPr name="Freeform 16" id="16"/>
            <p:cNvSpPr/>
            <p:nvPr/>
          </p:nvSpPr>
          <p:spPr>
            <a:xfrm flipH="false" flipV="false" rot="0">
              <a:off x="12700" y="12700"/>
              <a:ext cx="759206" cy="759206"/>
            </a:xfrm>
            <a:custGeom>
              <a:avLst/>
              <a:gdLst/>
              <a:ahLst/>
              <a:cxnLst/>
              <a:rect r="r" b="b" t="t" l="l"/>
              <a:pathLst>
                <a:path h="759206" w="759206">
                  <a:moveTo>
                    <a:pt x="0" y="0"/>
                  </a:moveTo>
                  <a:lnTo>
                    <a:pt x="759206" y="0"/>
                  </a:lnTo>
                  <a:lnTo>
                    <a:pt x="759206" y="759206"/>
                  </a:lnTo>
                  <a:lnTo>
                    <a:pt x="0" y="759206"/>
                  </a:lnTo>
                  <a:close/>
                </a:path>
              </a:pathLst>
            </a:custGeom>
            <a:solidFill>
              <a:srgbClr val="B392EA"/>
            </a:solidFill>
            <a:ln w="12700">
              <a:solidFill>
                <a:srgbClr val="000000"/>
              </a:solidFill>
            </a:ln>
          </p:spPr>
        </p:sp>
        <p:sp>
          <p:nvSpPr>
            <p:cNvPr name="Freeform 17" id="17"/>
            <p:cNvSpPr/>
            <p:nvPr/>
          </p:nvSpPr>
          <p:spPr>
            <a:xfrm flipH="false" flipV="false" rot="0">
              <a:off x="0" y="0"/>
              <a:ext cx="784606" cy="784606"/>
            </a:xfrm>
            <a:custGeom>
              <a:avLst/>
              <a:gdLst/>
              <a:ahLst/>
              <a:cxnLst/>
              <a:rect r="r" b="b" t="t" l="l"/>
              <a:pathLst>
                <a:path h="784606" w="784606">
                  <a:moveTo>
                    <a:pt x="12700" y="0"/>
                  </a:moveTo>
                  <a:lnTo>
                    <a:pt x="771906" y="0"/>
                  </a:lnTo>
                  <a:cubicBezTo>
                    <a:pt x="778891" y="0"/>
                    <a:pt x="784606" y="5715"/>
                    <a:pt x="784606" y="12700"/>
                  </a:cubicBezTo>
                  <a:lnTo>
                    <a:pt x="784606" y="771906"/>
                  </a:lnTo>
                  <a:cubicBezTo>
                    <a:pt x="784606" y="778891"/>
                    <a:pt x="778891" y="784606"/>
                    <a:pt x="771906" y="784606"/>
                  </a:cubicBezTo>
                  <a:lnTo>
                    <a:pt x="12700" y="784606"/>
                  </a:lnTo>
                  <a:cubicBezTo>
                    <a:pt x="5715" y="784606"/>
                    <a:pt x="0" y="778891"/>
                    <a:pt x="0" y="771906"/>
                  </a:cubicBezTo>
                  <a:lnTo>
                    <a:pt x="0" y="12700"/>
                  </a:lnTo>
                  <a:cubicBezTo>
                    <a:pt x="0" y="5715"/>
                    <a:pt x="5715" y="0"/>
                    <a:pt x="12700" y="0"/>
                  </a:cubicBezTo>
                  <a:moveTo>
                    <a:pt x="12700" y="25400"/>
                  </a:moveTo>
                  <a:lnTo>
                    <a:pt x="12700" y="12700"/>
                  </a:lnTo>
                  <a:lnTo>
                    <a:pt x="25400" y="12700"/>
                  </a:lnTo>
                  <a:lnTo>
                    <a:pt x="25400" y="771906"/>
                  </a:lnTo>
                  <a:lnTo>
                    <a:pt x="12700" y="771906"/>
                  </a:lnTo>
                  <a:lnTo>
                    <a:pt x="12700" y="759206"/>
                  </a:lnTo>
                  <a:lnTo>
                    <a:pt x="771906" y="759206"/>
                  </a:lnTo>
                  <a:lnTo>
                    <a:pt x="771906" y="771906"/>
                  </a:lnTo>
                  <a:lnTo>
                    <a:pt x="759206" y="771906"/>
                  </a:lnTo>
                  <a:lnTo>
                    <a:pt x="759206" y="12700"/>
                  </a:lnTo>
                  <a:lnTo>
                    <a:pt x="771906" y="12700"/>
                  </a:lnTo>
                  <a:lnTo>
                    <a:pt x="771906" y="25400"/>
                  </a:lnTo>
                  <a:lnTo>
                    <a:pt x="12700" y="25400"/>
                  </a:lnTo>
                  <a:close/>
                </a:path>
              </a:pathLst>
            </a:custGeom>
            <a:solidFill>
              <a:srgbClr val="000000"/>
            </a:solidFill>
            <a:ln w="12700">
              <a:solidFill>
                <a:srgbClr val="000000"/>
              </a:solidFill>
            </a:ln>
          </p:spPr>
        </p:sp>
      </p:grpSp>
      <p:grpSp>
        <p:nvGrpSpPr>
          <p:cNvPr name="Group 18" id="18"/>
          <p:cNvGrpSpPr/>
          <p:nvPr/>
        </p:nvGrpSpPr>
        <p:grpSpPr>
          <a:xfrm rot="0">
            <a:off x="2672753" y="2708405"/>
            <a:ext cx="7619848" cy="610514"/>
            <a:chOff x="0" y="0"/>
            <a:chExt cx="10159797" cy="814019"/>
          </a:xfrm>
        </p:grpSpPr>
        <p:sp>
          <p:nvSpPr>
            <p:cNvPr name="Freeform 19" id="19"/>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20" id="20"/>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21" id="21"/>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Sukurkite patys!</a:t>
              </a:r>
            </a:p>
          </p:txBody>
        </p:sp>
      </p:grpSp>
      <p:sp>
        <p:nvSpPr>
          <p:cNvPr name="Freeform 22" id="22"/>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23" id="23"/>
          <p:cNvGrpSpPr/>
          <p:nvPr/>
        </p:nvGrpSpPr>
        <p:grpSpPr>
          <a:xfrm rot="0">
            <a:off x="1717367" y="2727960"/>
            <a:ext cx="588454" cy="648965"/>
            <a:chOff x="0" y="0"/>
            <a:chExt cx="784606" cy="865287"/>
          </a:xfrm>
        </p:grpSpPr>
        <p:sp>
          <p:nvSpPr>
            <p:cNvPr name="Freeform 24" id="24"/>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25" id="25"/>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26" id="26"/>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5</a:t>
              </a:r>
            </a:p>
          </p:txBody>
        </p:sp>
      </p:grpSp>
      <p:sp>
        <p:nvSpPr>
          <p:cNvPr name="Freeform 27" id="27"/>
          <p:cNvSpPr/>
          <p:nvPr/>
        </p:nvSpPr>
        <p:spPr>
          <a:xfrm flipH="false" flipV="false" rot="0">
            <a:off x="877262" y="3984717"/>
            <a:ext cx="3383842" cy="3582895"/>
          </a:xfrm>
          <a:custGeom>
            <a:avLst/>
            <a:gdLst/>
            <a:ahLst/>
            <a:cxnLst/>
            <a:rect r="r" b="b" t="t" l="l"/>
            <a:pathLst>
              <a:path h="3582895" w="3383842">
                <a:moveTo>
                  <a:pt x="0" y="0"/>
                </a:moveTo>
                <a:lnTo>
                  <a:pt x="3383842" y="0"/>
                </a:lnTo>
                <a:lnTo>
                  <a:pt x="3383842" y="3582895"/>
                </a:lnTo>
                <a:lnTo>
                  <a:pt x="0" y="3582895"/>
                </a:lnTo>
                <a:lnTo>
                  <a:pt x="0" y="0"/>
                </a:lnTo>
                <a:close/>
              </a:path>
            </a:pathLst>
          </a:custGeom>
          <a:blipFill>
            <a:blip r:embed="rId6"/>
            <a:stretch>
              <a:fillRect l="0" t="0" r="0" b="0"/>
            </a:stretch>
          </a:blipFill>
        </p:spPr>
      </p:sp>
      <p:sp>
        <p:nvSpPr>
          <p:cNvPr name="Freeform 28" id="28"/>
          <p:cNvSpPr/>
          <p:nvPr/>
        </p:nvSpPr>
        <p:spPr>
          <a:xfrm flipH="false" flipV="false" rot="0">
            <a:off x="8324221" y="3831927"/>
            <a:ext cx="3895677" cy="3735686"/>
          </a:xfrm>
          <a:custGeom>
            <a:avLst/>
            <a:gdLst/>
            <a:ahLst/>
            <a:cxnLst/>
            <a:rect r="r" b="b" t="t" l="l"/>
            <a:pathLst>
              <a:path h="3735686" w="3895677">
                <a:moveTo>
                  <a:pt x="0" y="0"/>
                </a:moveTo>
                <a:lnTo>
                  <a:pt x="3895678" y="0"/>
                </a:lnTo>
                <a:lnTo>
                  <a:pt x="3895678" y="3735685"/>
                </a:lnTo>
                <a:lnTo>
                  <a:pt x="0" y="3735685"/>
                </a:lnTo>
                <a:lnTo>
                  <a:pt x="0" y="0"/>
                </a:lnTo>
                <a:close/>
              </a:path>
            </a:pathLst>
          </a:custGeom>
          <a:blipFill>
            <a:blip r:embed="rId7"/>
            <a:stretch>
              <a:fillRect l="0" t="0" r="0" b="0"/>
            </a:stretch>
          </a:blipFill>
        </p:spPr>
      </p:sp>
      <p:sp>
        <p:nvSpPr>
          <p:cNvPr name="Freeform 29" id="29"/>
          <p:cNvSpPr/>
          <p:nvPr/>
        </p:nvSpPr>
        <p:spPr>
          <a:xfrm flipH="false" flipV="false" rot="0">
            <a:off x="4547578" y="6616932"/>
            <a:ext cx="3468367" cy="3293069"/>
          </a:xfrm>
          <a:custGeom>
            <a:avLst/>
            <a:gdLst/>
            <a:ahLst/>
            <a:cxnLst/>
            <a:rect r="r" b="b" t="t" l="l"/>
            <a:pathLst>
              <a:path h="3293069" w="3468367">
                <a:moveTo>
                  <a:pt x="0" y="0"/>
                </a:moveTo>
                <a:lnTo>
                  <a:pt x="3468367" y="0"/>
                </a:lnTo>
                <a:lnTo>
                  <a:pt x="3468367" y="3293068"/>
                </a:lnTo>
                <a:lnTo>
                  <a:pt x="0" y="3293068"/>
                </a:lnTo>
                <a:lnTo>
                  <a:pt x="0" y="0"/>
                </a:lnTo>
                <a:close/>
              </a:path>
            </a:pathLst>
          </a:custGeom>
          <a:blipFill>
            <a:blip r:embed="rId8"/>
            <a:stretch>
              <a:fillRect l="0" t="0" r="0" b="0"/>
            </a:stretch>
          </a:blipFill>
        </p:spPr>
      </p:sp>
      <p:sp>
        <p:nvSpPr>
          <p:cNvPr name="Freeform 30" id="30" descr="Raudona raidė su mėlynais ir pilkais krumpliaračiais  Aprašymas generuojamas automatiškai"/>
          <p:cNvSpPr/>
          <p:nvPr/>
        </p:nvSpPr>
        <p:spPr>
          <a:xfrm flipH="false" flipV="false" rot="0">
            <a:off x="12777692" y="5648830"/>
            <a:ext cx="4489704" cy="4489704"/>
          </a:xfrm>
          <a:custGeom>
            <a:avLst/>
            <a:gdLst/>
            <a:ahLst/>
            <a:cxnLst/>
            <a:rect r="r" b="b" t="t" l="l"/>
            <a:pathLst>
              <a:path h="4489704" w="4489704">
                <a:moveTo>
                  <a:pt x="0" y="0"/>
                </a:moveTo>
                <a:lnTo>
                  <a:pt x="4489704" y="0"/>
                </a:lnTo>
                <a:lnTo>
                  <a:pt x="4489704" y="4489704"/>
                </a:lnTo>
                <a:lnTo>
                  <a:pt x="0" y="4489704"/>
                </a:lnTo>
                <a:lnTo>
                  <a:pt x="0" y="0"/>
                </a:lnTo>
                <a:close/>
              </a:path>
            </a:pathLst>
          </a:custGeom>
          <a:blipFill>
            <a:blip r:embed="rId9"/>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4666452" y="7402697"/>
            <a:ext cx="4363098" cy="3850205"/>
          </a:xfrm>
          <a:custGeom>
            <a:avLst/>
            <a:gdLst/>
            <a:ahLst/>
            <a:cxnLst/>
            <a:rect r="r" b="b" t="t" l="l"/>
            <a:pathLst>
              <a:path h="3850205" w="4363098">
                <a:moveTo>
                  <a:pt x="0" y="0"/>
                </a:moveTo>
                <a:lnTo>
                  <a:pt x="4363098" y="0"/>
                </a:lnTo>
                <a:lnTo>
                  <a:pt x="4363098" y="3850205"/>
                </a:lnTo>
                <a:lnTo>
                  <a:pt x="0" y="3850205"/>
                </a:lnTo>
                <a:lnTo>
                  <a:pt x="0" y="0"/>
                </a:lnTo>
                <a:close/>
              </a:path>
            </a:pathLst>
          </a:custGeom>
          <a:blipFill>
            <a:blip r:embed="rId4"/>
            <a:stretch>
              <a:fillRect l="0" t="0" r="0" b="0"/>
            </a:stretch>
          </a:blipFill>
        </p:spPr>
      </p:sp>
      <p:sp>
        <p:nvSpPr>
          <p:cNvPr name="Freeform 4" id="4"/>
          <p:cNvSpPr/>
          <p:nvPr/>
        </p:nvSpPr>
        <p:spPr>
          <a:xfrm flipH="false" flipV="false" rot="0">
            <a:off x="1271349" y="6322124"/>
            <a:ext cx="2906297" cy="3063250"/>
          </a:xfrm>
          <a:custGeom>
            <a:avLst/>
            <a:gdLst/>
            <a:ahLst/>
            <a:cxnLst/>
            <a:rect r="r" b="b" t="t" l="l"/>
            <a:pathLst>
              <a:path h="3063250" w="2906297">
                <a:moveTo>
                  <a:pt x="0" y="0"/>
                </a:moveTo>
                <a:lnTo>
                  <a:pt x="2906297" y="0"/>
                </a:lnTo>
                <a:lnTo>
                  <a:pt x="2906297" y="3063249"/>
                </a:lnTo>
                <a:lnTo>
                  <a:pt x="0" y="3063249"/>
                </a:lnTo>
                <a:lnTo>
                  <a:pt x="0" y="0"/>
                </a:lnTo>
                <a:close/>
              </a:path>
            </a:pathLst>
          </a:custGeom>
          <a:blipFill>
            <a:blip r:embed="rId5"/>
            <a:stretch>
              <a:fillRect l="0" t="0" r="0" b="0"/>
            </a:stretch>
          </a:blipFill>
        </p:spPr>
      </p:sp>
      <p:sp>
        <p:nvSpPr>
          <p:cNvPr name="Freeform 5" id="5"/>
          <p:cNvSpPr/>
          <p:nvPr/>
        </p:nvSpPr>
        <p:spPr>
          <a:xfrm flipH="false" flipV="false" rot="0">
            <a:off x="10469461" y="-5698998"/>
            <a:ext cx="6959003" cy="6959003"/>
          </a:xfrm>
          <a:custGeom>
            <a:avLst/>
            <a:gdLst/>
            <a:ahLst/>
            <a:cxnLst/>
            <a:rect r="r" b="b" t="t" l="l"/>
            <a:pathLst>
              <a:path h="6959003" w="6959003">
                <a:moveTo>
                  <a:pt x="0" y="0"/>
                </a:moveTo>
                <a:lnTo>
                  <a:pt x="6959003" y="0"/>
                </a:lnTo>
                <a:lnTo>
                  <a:pt x="6959003" y="6959003"/>
                </a:lnTo>
                <a:lnTo>
                  <a:pt x="0" y="6959003"/>
                </a:lnTo>
                <a:lnTo>
                  <a:pt x="0" y="0"/>
                </a:lnTo>
                <a:close/>
              </a:path>
            </a:pathLst>
          </a:custGeom>
          <a:blipFill>
            <a:blip r:embed="rId6"/>
            <a:stretch>
              <a:fillRect l="0" t="0" r="0" b="0"/>
            </a:stretch>
          </a:blipFill>
        </p:spPr>
      </p:sp>
      <p:sp>
        <p:nvSpPr>
          <p:cNvPr name="Freeform 6" id="6"/>
          <p:cNvSpPr/>
          <p:nvPr/>
        </p:nvSpPr>
        <p:spPr>
          <a:xfrm flipH="false" flipV="false" rot="0">
            <a:off x="17342234" y="2277189"/>
            <a:ext cx="1519599" cy="3343151"/>
          </a:xfrm>
          <a:custGeom>
            <a:avLst/>
            <a:gdLst/>
            <a:ahLst/>
            <a:cxnLst/>
            <a:rect r="r" b="b" t="t" l="l"/>
            <a:pathLst>
              <a:path h="3343151" w="1519599">
                <a:moveTo>
                  <a:pt x="0" y="0"/>
                </a:moveTo>
                <a:lnTo>
                  <a:pt x="1519600" y="0"/>
                </a:lnTo>
                <a:lnTo>
                  <a:pt x="1519600" y="3343152"/>
                </a:lnTo>
                <a:lnTo>
                  <a:pt x="0" y="3343152"/>
                </a:lnTo>
                <a:lnTo>
                  <a:pt x="0" y="0"/>
                </a:lnTo>
                <a:close/>
              </a:path>
            </a:pathLst>
          </a:custGeom>
          <a:blipFill>
            <a:blip r:embed="rId7"/>
            <a:stretch>
              <a:fillRect l="0" t="0" r="0" b="0"/>
            </a:stretch>
          </a:blipFill>
        </p:spPr>
      </p:sp>
      <p:sp>
        <p:nvSpPr>
          <p:cNvPr name="Freeform 7" id="7"/>
          <p:cNvSpPr/>
          <p:nvPr/>
        </p:nvSpPr>
        <p:spPr>
          <a:xfrm flipH="false" flipV="false" rot="0">
            <a:off x="-573443" y="23967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7"/>
            <a:stretch>
              <a:fillRect l="0" t="0" r="0" b="0"/>
            </a:stretch>
          </a:blipFill>
        </p:spPr>
      </p:sp>
      <p:grpSp>
        <p:nvGrpSpPr>
          <p:cNvPr name="Group 8" id="8"/>
          <p:cNvGrpSpPr/>
          <p:nvPr/>
        </p:nvGrpSpPr>
        <p:grpSpPr>
          <a:xfrm rot="0">
            <a:off x="2762893" y="1467490"/>
            <a:ext cx="12762605" cy="6677662"/>
            <a:chOff x="0" y="0"/>
            <a:chExt cx="17016806" cy="8903550"/>
          </a:xfrm>
        </p:grpSpPr>
        <p:sp>
          <p:nvSpPr>
            <p:cNvPr name="Freeform 9" id="9"/>
            <p:cNvSpPr/>
            <p:nvPr/>
          </p:nvSpPr>
          <p:spPr>
            <a:xfrm flipH="false" flipV="false" rot="0">
              <a:off x="0" y="0"/>
              <a:ext cx="17016800" cy="8903543"/>
            </a:xfrm>
            <a:custGeom>
              <a:avLst/>
              <a:gdLst/>
              <a:ahLst/>
              <a:cxnLst/>
              <a:rect r="r" b="b" t="t" l="l"/>
              <a:pathLst>
                <a:path h="8903543" w="17016800">
                  <a:moveTo>
                    <a:pt x="0" y="0"/>
                  </a:moveTo>
                  <a:lnTo>
                    <a:pt x="17016800" y="0"/>
                  </a:lnTo>
                  <a:lnTo>
                    <a:pt x="17016800" y="8903543"/>
                  </a:lnTo>
                  <a:lnTo>
                    <a:pt x="0" y="8903543"/>
                  </a:lnTo>
                  <a:close/>
                </a:path>
              </a:pathLst>
            </a:custGeom>
            <a:solidFill>
              <a:srgbClr val="000000">
                <a:alpha val="0"/>
              </a:srgbClr>
            </a:solidFill>
            <a:ln w="12700">
              <a:solidFill>
                <a:srgbClr val="000000"/>
              </a:solidFill>
            </a:ln>
          </p:spPr>
        </p:sp>
        <p:sp>
          <p:nvSpPr>
            <p:cNvPr name="TextBox 10" id="10"/>
            <p:cNvSpPr txBox="true"/>
            <p:nvPr/>
          </p:nvSpPr>
          <p:spPr>
            <a:xfrm>
              <a:off x="0" y="447675"/>
              <a:ext cx="17016806" cy="8455875"/>
            </a:xfrm>
            <a:prstGeom prst="rect">
              <a:avLst/>
            </a:prstGeom>
          </p:spPr>
          <p:txBody>
            <a:bodyPr anchor="ctr" rtlCol="false" tIns="0" lIns="0" bIns="0" rIns="0"/>
            <a:lstStyle/>
            <a:p>
              <a:pPr algn="ctr" marL="0" indent="0" lvl="0">
                <a:lnSpc>
                  <a:spcPts val="19200"/>
                </a:lnSpc>
                <a:spcBef>
                  <a:spcPct val="0"/>
                </a:spcBef>
              </a:pPr>
              <a:r>
                <a:rPr lang="en-US" b="true" sz="20000" strike="noStrike" u="none">
                  <a:solidFill>
                    <a:srgbClr val="FFFFFF"/>
                  </a:solidFill>
                  <a:latin typeface="Exo 2 Bold"/>
                  <a:ea typeface="Exo 2 Bold"/>
                  <a:cs typeface="Exo 2 Bold"/>
                  <a:sym typeface="Exo 2 Bold"/>
                </a:rPr>
                <a:t>Pirmasis projektas</a:t>
              </a:r>
            </a:p>
          </p:txBody>
        </p:sp>
      </p:gr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2201132" y="2203302"/>
            <a:ext cx="13885736" cy="3000375"/>
          </a:xfrm>
          <a:prstGeom prst="rect">
            <a:avLst/>
          </a:prstGeom>
        </p:spPr>
        <p:txBody>
          <a:bodyPr anchor="t" rtlCol="false" tIns="0" lIns="0" bIns="0" rIns="0">
            <a:spAutoFit/>
          </a:bodyPr>
          <a:lstStyle/>
          <a:p>
            <a:pPr algn="ctr" marL="0" indent="0" lvl="0">
              <a:lnSpc>
                <a:spcPts val="4799"/>
              </a:lnSpc>
              <a:spcBef>
                <a:spcPct val="0"/>
              </a:spcBef>
            </a:pPr>
            <a:r>
              <a:rPr lang="en-US" b="true" sz="3999">
                <a:solidFill>
                  <a:srgbClr val="3DE3B3"/>
                </a:solidFill>
                <a:latin typeface="Exo 2 Bold"/>
                <a:ea typeface="Exo 2 Bold"/>
                <a:cs typeface="Exo 2 Bold"/>
                <a:sym typeface="Exo 2 Bold"/>
              </a:rPr>
              <a:t>Atsisiųskite bet kurį STL failą – s</a:t>
            </a:r>
            <a:r>
              <a:rPr lang="en-US" b="true" sz="3999" strike="noStrike" u="none">
                <a:solidFill>
                  <a:srgbClr val="3DE3B3"/>
                </a:solidFill>
                <a:latin typeface="Exo 2 Bold"/>
                <a:ea typeface="Exo 2 Bold"/>
                <a:cs typeface="Exo 2 Bold"/>
                <a:sym typeface="Exo 2 Bold"/>
              </a:rPr>
              <a:t>a</a:t>
            </a:r>
            <a:r>
              <a:rPr lang="en-US" b="true" sz="3999" strike="noStrike" u="none">
                <a:solidFill>
                  <a:srgbClr val="3DE3B3"/>
                </a:solidFill>
                <a:latin typeface="Exo 2 Bold"/>
                <a:ea typeface="Exo 2 Bold"/>
                <a:cs typeface="Exo 2 Bold"/>
                <a:sym typeface="Exo 2 Bold"/>
              </a:rPr>
              <a:t>vo s</a:t>
            </a:r>
            <a:r>
              <a:rPr lang="en-US" b="true" sz="3999" strike="noStrike" u="none">
                <a:solidFill>
                  <a:srgbClr val="3DE3B3"/>
                </a:solidFill>
                <a:latin typeface="Exo 2 Bold"/>
                <a:ea typeface="Exo 2 Bold"/>
                <a:cs typeface="Exo 2 Bold"/>
                <a:sym typeface="Exo 2 Bold"/>
              </a:rPr>
              <a:t>u</a:t>
            </a:r>
            <a:r>
              <a:rPr lang="en-US" b="true" sz="3999" strike="noStrike" u="none">
                <a:solidFill>
                  <a:srgbClr val="3DE3B3"/>
                </a:solidFill>
                <a:latin typeface="Exo 2 Bold"/>
                <a:ea typeface="Exo 2 Bold"/>
                <a:cs typeface="Exo 2 Bold"/>
                <a:sym typeface="Exo 2 Bold"/>
              </a:rPr>
              <a:t>kurtą </a:t>
            </a:r>
            <a:r>
              <a:rPr lang="en-US" b="true" sz="3999" strike="noStrike" u="none">
                <a:solidFill>
                  <a:srgbClr val="3DE3B3"/>
                </a:solidFill>
                <a:latin typeface="Exo 2 Bold"/>
                <a:ea typeface="Exo 2 Bold"/>
                <a:cs typeface="Exo 2 Bold"/>
                <a:sym typeface="Exo 2 Bold"/>
              </a:rPr>
              <a:t>a</a:t>
            </a:r>
            <a:r>
              <a:rPr lang="en-US" b="true" sz="3999" strike="noStrike" u="none">
                <a:solidFill>
                  <a:srgbClr val="3DE3B3"/>
                </a:solidFill>
                <a:latin typeface="Exo 2 Bold"/>
                <a:ea typeface="Exo 2 Bold"/>
                <a:cs typeface="Exo 2 Bold"/>
                <a:sym typeface="Exo 2 Bold"/>
              </a:rPr>
              <a:t>rba parengtą k</a:t>
            </a:r>
            <a:r>
              <a:rPr lang="en-US" b="true" sz="3999" strike="noStrike" u="none">
                <a:solidFill>
                  <a:srgbClr val="3DE3B3"/>
                </a:solidFill>
                <a:latin typeface="Exo 2 Bold"/>
                <a:ea typeface="Exo 2 Bold"/>
                <a:cs typeface="Exo 2 Bold"/>
                <a:sym typeface="Exo 2 Bold"/>
              </a:rPr>
              <a:t>i</a:t>
            </a:r>
            <a:r>
              <a:rPr lang="en-US" b="true" sz="3999" strike="noStrike" u="none">
                <a:solidFill>
                  <a:srgbClr val="3DE3B3"/>
                </a:solidFill>
                <a:latin typeface="Exo 2 Bold"/>
                <a:ea typeface="Exo 2 Bold"/>
                <a:cs typeface="Exo 2 Bold"/>
                <a:sym typeface="Exo 2 Bold"/>
              </a:rPr>
              <a:t>to</a:t>
            </a:r>
            <a:r>
              <a:rPr lang="en-US" b="true" sz="3999" strike="noStrike" u="none">
                <a:solidFill>
                  <a:srgbClr val="3DE3B3"/>
                </a:solidFill>
                <a:latin typeface="Exo 2 Bold"/>
                <a:ea typeface="Exo 2 Bold"/>
                <a:cs typeface="Exo 2 Bold"/>
                <a:sym typeface="Exo 2 Bold"/>
              </a:rPr>
              <a:t> </a:t>
            </a:r>
            <a:r>
              <a:rPr lang="en-US" b="true" sz="3999" strike="noStrike" u="none">
                <a:solidFill>
                  <a:srgbClr val="3DE3B3"/>
                </a:solidFill>
                <a:latin typeface="Exo 2 Bold"/>
                <a:ea typeface="Exo 2 Bold"/>
                <a:cs typeface="Exo 2 Bold"/>
                <a:sym typeface="Exo 2 Bold"/>
              </a:rPr>
              <a:t>auto</a:t>
            </a:r>
            <a:r>
              <a:rPr lang="en-US" b="true" sz="3999" strike="noStrike" u="none">
                <a:solidFill>
                  <a:srgbClr val="3DE3B3"/>
                </a:solidFill>
                <a:latin typeface="Exo 2 Bold"/>
                <a:ea typeface="Exo 2 Bold"/>
                <a:cs typeface="Exo 2 Bold"/>
                <a:sym typeface="Exo 2 Bold"/>
              </a:rPr>
              <a:t>r</a:t>
            </a:r>
            <a:r>
              <a:rPr lang="en-US" b="true" sz="3999" strike="noStrike" u="none">
                <a:solidFill>
                  <a:srgbClr val="3DE3B3"/>
                </a:solidFill>
                <a:latin typeface="Exo 2 Bold"/>
                <a:ea typeface="Exo 2 Bold"/>
                <a:cs typeface="Exo 2 Bold"/>
                <a:sym typeface="Exo 2 Bold"/>
              </a:rPr>
              <a:t>ia</a:t>
            </a:r>
            <a:r>
              <a:rPr lang="en-US" b="true" sz="3999" strike="noStrike" u="none">
                <a:solidFill>
                  <a:srgbClr val="3DE3B3"/>
                </a:solidFill>
                <a:latin typeface="Exo 2 Bold"/>
                <a:ea typeface="Exo 2 Bold"/>
                <a:cs typeface="Exo 2 Bold"/>
                <a:sym typeface="Exo 2 Bold"/>
              </a:rPr>
              <a:t>us</a:t>
            </a:r>
            <a:r>
              <a:rPr lang="en-US" b="true" sz="3999" strike="noStrike" u="none">
                <a:solidFill>
                  <a:srgbClr val="3DE3B3"/>
                </a:solidFill>
                <a:latin typeface="Exo 2 Bold"/>
                <a:ea typeface="Exo 2 Bold"/>
                <a:cs typeface="Exo 2 Bold"/>
                <a:sym typeface="Exo 2 Bold"/>
              </a:rPr>
              <a:t>.</a:t>
            </a:r>
            <a:r>
              <a:rPr lang="en-US" b="true" sz="3999" strike="noStrike" u="none">
                <a:solidFill>
                  <a:srgbClr val="3DE3B3"/>
                </a:solidFill>
                <a:latin typeface="Exo 2 Bold"/>
                <a:ea typeface="Exo 2 Bold"/>
                <a:cs typeface="Exo 2 Bold"/>
                <a:sym typeface="Exo 2 Bold"/>
              </a:rPr>
              <a:t> </a:t>
            </a:r>
            <a:r>
              <a:rPr lang="en-US" b="true" sz="3999" strike="noStrike" u="none">
                <a:solidFill>
                  <a:srgbClr val="3DE3B3"/>
                </a:solidFill>
                <a:latin typeface="Exo 2 Bold"/>
                <a:ea typeface="Exo 2 Bold"/>
                <a:cs typeface="Exo 2 Bold"/>
                <a:sym typeface="Exo 2 Bold"/>
              </a:rPr>
              <a:t>Š</a:t>
            </a:r>
            <a:r>
              <a:rPr lang="en-US" b="true" sz="3999" strike="noStrike" u="none">
                <a:solidFill>
                  <a:srgbClr val="3DE3B3"/>
                </a:solidFill>
                <a:latin typeface="Exo 2 Bold"/>
                <a:ea typeface="Exo 2 Bold"/>
                <a:cs typeface="Exo 2 Bold"/>
                <a:sym typeface="Exo 2 Bold"/>
              </a:rPr>
              <a:t>i</a:t>
            </a:r>
            <a:r>
              <a:rPr lang="en-US" b="true" sz="3999" strike="noStrike" u="none">
                <a:solidFill>
                  <a:srgbClr val="3DE3B3"/>
                </a:solidFill>
                <a:latin typeface="Exo 2 Bold"/>
                <a:ea typeface="Exo 2 Bold"/>
                <a:cs typeface="Exo 2 Bold"/>
                <a:sym typeface="Exo 2 Bold"/>
              </a:rPr>
              <a:t>oj</a:t>
            </a:r>
            <a:r>
              <a:rPr lang="en-US" b="true" sz="3999" strike="noStrike" u="none">
                <a:solidFill>
                  <a:srgbClr val="3DE3B3"/>
                </a:solidFill>
                <a:latin typeface="Exo 2 Bold"/>
                <a:ea typeface="Exo 2 Bold"/>
                <a:cs typeface="Exo 2 Bold"/>
                <a:sym typeface="Exo 2 Bold"/>
              </a:rPr>
              <a:t>e u</a:t>
            </a:r>
            <a:r>
              <a:rPr lang="en-US" b="true" sz="3999" strike="noStrike" u="none">
                <a:solidFill>
                  <a:srgbClr val="3DE3B3"/>
                </a:solidFill>
                <a:latin typeface="Exo 2 Bold"/>
                <a:ea typeface="Exo 2 Bold"/>
                <a:cs typeface="Exo 2 Bold"/>
                <a:sym typeface="Exo 2 Bold"/>
              </a:rPr>
              <a:t>žd</a:t>
            </a:r>
            <a:r>
              <a:rPr lang="en-US" b="true" sz="3999" strike="noStrike" u="none">
                <a:solidFill>
                  <a:srgbClr val="3DE3B3"/>
                </a:solidFill>
                <a:latin typeface="Exo 2 Bold"/>
                <a:ea typeface="Exo 2 Bold"/>
                <a:cs typeface="Exo 2 Bold"/>
                <a:sym typeface="Exo 2 Bold"/>
              </a:rPr>
              <a:t>u</a:t>
            </a:r>
            <a:r>
              <a:rPr lang="en-US" b="true" sz="3999" strike="noStrike" u="none">
                <a:solidFill>
                  <a:srgbClr val="3DE3B3"/>
                </a:solidFill>
                <a:latin typeface="Exo 2 Bold"/>
                <a:ea typeface="Exo 2 Bold"/>
                <a:cs typeface="Exo 2 Bold"/>
                <a:sym typeface="Exo 2 Bold"/>
              </a:rPr>
              <a:t>o</a:t>
            </a:r>
            <a:r>
              <a:rPr lang="en-US" b="true" sz="3999" strike="noStrike" u="none">
                <a:solidFill>
                  <a:srgbClr val="3DE3B3"/>
                </a:solidFill>
                <a:latin typeface="Exo 2 Bold"/>
                <a:ea typeface="Exo 2 Bold"/>
                <a:cs typeface="Exo 2 Bold"/>
                <a:sym typeface="Exo 2 Bold"/>
              </a:rPr>
              <a:t>ty</a:t>
            </a:r>
            <a:r>
              <a:rPr lang="en-US" b="true" sz="3999" strike="noStrike" u="none">
                <a:solidFill>
                  <a:srgbClr val="3DE3B3"/>
                </a:solidFill>
                <a:latin typeface="Exo 2 Bold"/>
                <a:ea typeface="Exo 2 Bold"/>
                <a:cs typeface="Exo 2 Bold"/>
                <a:sym typeface="Exo 2 Bold"/>
              </a:rPr>
              <a:t>je </a:t>
            </a:r>
            <a:r>
              <a:rPr lang="en-US" b="true" sz="3999" strike="noStrike" u="none">
                <a:solidFill>
                  <a:srgbClr val="3DE3B3"/>
                </a:solidFill>
                <a:latin typeface="Exo 2 Bold"/>
                <a:ea typeface="Exo 2 Bold"/>
                <a:cs typeface="Exo 2 Bold"/>
                <a:sym typeface="Exo 2 Bold"/>
              </a:rPr>
              <a:t>k</a:t>
            </a:r>
            <a:r>
              <a:rPr lang="en-US" b="true" sz="3999" strike="noStrike" u="none">
                <a:solidFill>
                  <a:srgbClr val="3DE3B3"/>
                </a:solidFill>
                <a:latin typeface="Exo 2 Bold"/>
                <a:ea typeface="Exo 2 Bold"/>
                <a:cs typeface="Exo 2 Bold"/>
                <a:sym typeface="Exo 2 Bold"/>
              </a:rPr>
              <a:t>artu paruoš</a:t>
            </a:r>
            <a:r>
              <a:rPr lang="en-US" b="true" sz="3999" strike="noStrike" u="none">
                <a:solidFill>
                  <a:srgbClr val="3DE3B3"/>
                </a:solidFill>
                <a:latin typeface="Exo 2 Bold"/>
                <a:ea typeface="Exo 2 Bold"/>
                <a:cs typeface="Exo 2 Bold"/>
                <a:sym typeface="Exo 2 Bold"/>
              </a:rPr>
              <a:t>i</a:t>
            </a:r>
            <a:r>
              <a:rPr lang="en-US" b="true" sz="3999" strike="noStrike" u="none">
                <a:solidFill>
                  <a:srgbClr val="3DE3B3"/>
                </a:solidFill>
                <a:latin typeface="Exo 2 Bold"/>
                <a:ea typeface="Exo 2 Bold"/>
                <a:cs typeface="Exo 2 Bold"/>
                <a:sym typeface="Exo 2 Bold"/>
              </a:rPr>
              <a:t>m</a:t>
            </a:r>
            <a:r>
              <a:rPr lang="en-US" b="true" sz="3999" strike="noStrike" u="none">
                <a:solidFill>
                  <a:srgbClr val="3DE3B3"/>
                </a:solidFill>
                <a:latin typeface="Exo 2 Bold"/>
                <a:ea typeface="Exo 2 Bold"/>
                <a:cs typeface="Exo 2 Bold"/>
                <a:sym typeface="Exo 2 Bold"/>
              </a:rPr>
              <a:t>e </a:t>
            </a:r>
            <a:r>
              <a:rPr lang="en-US" b="true" sz="3999" strike="noStrike" u="none">
                <a:solidFill>
                  <a:srgbClr val="3DE3B3"/>
                </a:solidFill>
                <a:latin typeface="Exo 2 Bold"/>
                <a:ea typeface="Exo 2 Bold"/>
                <a:cs typeface="Exo 2 Bold"/>
                <a:sym typeface="Exo 2 Bold"/>
              </a:rPr>
              <a:t>p</a:t>
            </a:r>
            <a:r>
              <a:rPr lang="en-US" b="true" sz="3999" strike="noStrike" u="none">
                <a:solidFill>
                  <a:srgbClr val="3DE3B3"/>
                </a:solidFill>
                <a:latin typeface="Exo 2 Bold"/>
                <a:ea typeface="Exo 2 Bold"/>
                <a:cs typeface="Exo 2 Bold"/>
                <a:sym typeface="Exo 2 Bold"/>
              </a:rPr>
              <a:t>a</a:t>
            </a:r>
            <a:r>
              <a:rPr lang="en-US" b="true" sz="3999" strike="noStrike" u="none">
                <a:solidFill>
                  <a:srgbClr val="3DE3B3"/>
                </a:solidFill>
                <a:latin typeface="Exo 2 Bold"/>
                <a:ea typeface="Exo 2 Bold"/>
                <a:cs typeface="Exo 2 Bold"/>
                <a:sym typeface="Exo 2 Bold"/>
              </a:rPr>
              <a:t>sirin</a:t>
            </a:r>
            <a:r>
              <a:rPr lang="en-US" b="true" sz="3999" strike="noStrike" u="none">
                <a:solidFill>
                  <a:srgbClr val="3DE3B3"/>
                </a:solidFill>
                <a:latin typeface="Exo 2 Bold"/>
                <a:ea typeface="Exo 2 Bold"/>
                <a:cs typeface="Exo 2 Bold"/>
                <a:sym typeface="Exo 2 Bold"/>
              </a:rPr>
              <a:t>kt</a:t>
            </a:r>
            <a:r>
              <a:rPr lang="en-US" b="true" sz="3999" strike="noStrike" u="none">
                <a:solidFill>
                  <a:srgbClr val="3DE3B3"/>
                </a:solidFill>
                <a:latin typeface="Exo 2 Bold"/>
                <a:ea typeface="Exo 2 Bold"/>
                <a:cs typeface="Exo 2 Bold"/>
                <a:sym typeface="Exo 2 Bold"/>
              </a:rPr>
              <a:t>ą 3D modelį</a:t>
            </a:r>
            <a:r>
              <a:rPr lang="en-US" b="true" sz="3999" strike="noStrike" u="none">
                <a:solidFill>
                  <a:srgbClr val="3DE3B3"/>
                </a:solidFill>
                <a:latin typeface="Exo 2 Bold"/>
                <a:ea typeface="Exo 2 Bold"/>
                <a:cs typeface="Exo 2 Bold"/>
                <a:sym typeface="Exo 2 Bold"/>
              </a:rPr>
              <a:t> </a:t>
            </a:r>
            <a:r>
              <a:rPr lang="en-US" b="true" sz="3999" strike="noStrike" u="none">
                <a:solidFill>
                  <a:srgbClr val="3DE3B3"/>
                </a:solidFill>
                <a:latin typeface="Exo 2 Bold"/>
                <a:ea typeface="Exo 2 Bold"/>
                <a:cs typeface="Exo 2 Bold"/>
                <a:sym typeface="Exo 2 Bold"/>
              </a:rPr>
              <a:t>s</a:t>
            </a:r>
            <a:r>
              <a:rPr lang="en-US" b="true" sz="3999" strike="noStrike" u="none">
                <a:solidFill>
                  <a:srgbClr val="3DE3B3"/>
                </a:solidFill>
                <a:latin typeface="Exo 2 Bold"/>
                <a:ea typeface="Exo 2 Bold"/>
                <a:cs typeface="Exo 2 Bold"/>
                <a:sym typeface="Exo 2 Bold"/>
              </a:rPr>
              <a:t>pa</a:t>
            </a:r>
            <a:r>
              <a:rPr lang="en-US" b="true" sz="3999" strike="noStrike" u="none">
                <a:solidFill>
                  <a:srgbClr val="3DE3B3"/>
                </a:solidFill>
                <a:latin typeface="Exo 2 Bold"/>
                <a:ea typeface="Exo 2 Bold"/>
                <a:cs typeface="Exo 2 Bold"/>
                <a:sym typeface="Exo 2 Bold"/>
              </a:rPr>
              <a:t>usdinimui, n</a:t>
            </a:r>
            <a:r>
              <a:rPr lang="en-US" b="true" sz="3999" strike="noStrike" u="none">
                <a:solidFill>
                  <a:srgbClr val="3DE3B3"/>
                </a:solidFill>
                <a:latin typeface="Exo 2 Bold"/>
                <a:ea typeface="Exo 2 Bold"/>
                <a:cs typeface="Exo 2 Bold"/>
                <a:sym typeface="Exo 2 Bold"/>
              </a:rPr>
              <a:t>au</a:t>
            </a:r>
            <a:r>
              <a:rPr lang="en-US" b="true" sz="3999" strike="noStrike" u="none">
                <a:solidFill>
                  <a:srgbClr val="3DE3B3"/>
                </a:solidFill>
                <a:latin typeface="Exo 2 Bold"/>
                <a:ea typeface="Exo 2 Bold"/>
                <a:cs typeface="Exo 2 Bold"/>
                <a:sym typeface="Exo 2 Bold"/>
              </a:rPr>
              <a:t>d</a:t>
            </a:r>
            <a:r>
              <a:rPr lang="en-US" b="true" sz="3999" strike="noStrike" u="none">
                <a:solidFill>
                  <a:srgbClr val="3DE3B3"/>
                </a:solidFill>
                <a:latin typeface="Exo 2 Bold"/>
                <a:ea typeface="Exo 2 Bold"/>
                <a:cs typeface="Exo 2 Bold"/>
                <a:sym typeface="Exo 2 Bold"/>
              </a:rPr>
              <a:t>o</a:t>
            </a:r>
            <a:r>
              <a:rPr lang="en-US" b="true" sz="3999" strike="noStrike" u="none">
                <a:solidFill>
                  <a:srgbClr val="3DE3B3"/>
                </a:solidFill>
                <a:latin typeface="Exo 2 Bold"/>
                <a:ea typeface="Exo 2 Bold"/>
                <a:cs typeface="Exo 2 Bold"/>
                <a:sym typeface="Exo 2 Bold"/>
              </a:rPr>
              <a:t>dami</a:t>
            </a:r>
            <a:r>
              <a:rPr lang="en-US" b="true" sz="3999" strike="noStrike" u="none">
                <a:solidFill>
                  <a:srgbClr val="3DE3B3"/>
                </a:solidFill>
                <a:latin typeface="Exo 2 Bold"/>
                <a:ea typeface="Exo 2 Bold"/>
                <a:cs typeface="Exo 2 Bold"/>
                <a:sym typeface="Exo 2 Bold"/>
              </a:rPr>
              <a:t> </a:t>
            </a:r>
            <a:r>
              <a:rPr lang="en-US" b="true" sz="3999" strike="noStrike" u="none">
                <a:solidFill>
                  <a:srgbClr val="3DE3B3"/>
                </a:solidFill>
                <a:latin typeface="Exo 2 Bold"/>
                <a:ea typeface="Exo 2 Bold"/>
                <a:cs typeface="Exo 2 Bold"/>
                <a:sym typeface="Exo 2 Bold"/>
              </a:rPr>
              <a:t>„Prus</a:t>
            </a:r>
            <a:r>
              <a:rPr lang="en-US" b="true" sz="3999" strike="noStrike" u="none">
                <a:solidFill>
                  <a:srgbClr val="3DE3B3"/>
                </a:solidFill>
                <a:latin typeface="Exo 2 Bold"/>
                <a:ea typeface="Exo 2 Bold"/>
                <a:cs typeface="Exo 2 Bold"/>
                <a:sym typeface="Exo 2 Bold"/>
              </a:rPr>
              <a:t>a</a:t>
            </a:r>
            <a:r>
              <a:rPr lang="en-US" b="true" sz="3999" strike="noStrike" u="none">
                <a:solidFill>
                  <a:srgbClr val="3DE3B3"/>
                </a:solidFill>
                <a:latin typeface="Exo 2 Bold"/>
                <a:ea typeface="Exo 2 Bold"/>
                <a:cs typeface="Exo 2 Bold"/>
                <a:sym typeface="Exo 2 Bold"/>
              </a:rPr>
              <a:t>Sl</a:t>
            </a:r>
            <a:r>
              <a:rPr lang="en-US" b="true" sz="3999" strike="noStrike" u="none">
                <a:solidFill>
                  <a:srgbClr val="3DE3B3"/>
                </a:solidFill>
                <a:latin typeface="Exo 2 Bold"/>
                <a:ea typeface="Exo 2 Bold"/>
                <a:cs typeface="Exo 2 Bold"/>
                <a:sym typeface="Exo 2 Bold"/>
              </a:rPr>
              <a:t>i</a:t>
            </a:r>
            <a:r>
              <a:rPr lang="en-US" b="true" sz="3999" strike="noStrike" u="none">
                <a:solidFill>
                  <a:srgbClr val="3DE3B3"/>
                </a:solidFill>
                <a:latin typeface="Exo 2 Bold"/>
                <a:ea typeface="Exo 2 Bold"/>
                <a:cs typeface="Exo 2 Bold"/>
                <a:sym typeface="Exo 2 Bold"/>
              </a:rPr>
              <a:t>cer“,</a:t>
            </a:r>
            <a:r>
              <a:rPr lang="en-US" b="true" sz="3999" strike="noStrike" u="none">
                <a:solidFill>
                  <a:srgbClr val="3DE3B3"/>
                </a:solidFill>
                <a:latin typeface="Exo 2 Bold"/>
                <a:ea typeface="Exo 2 Bold"/>
                <a:cs typeface="Exo 2 Bold"/>
                <a:sym typeface="Exo 2 Bold"/>
              </a:rPr>
              <a:t> ir eksportuo</a:t>
            </a:r>
            <a:r>
              <a:rPr lang="en-US" b="true" sz="3999" strike="noStrike" u="none">
                <a:solidFill>
                  <a:srgbClr val="3DE3B3"/>
                </a:solidFill>
                <a:latin typeface="Exo 2 Bold"/>
                <a:ea typeface="Exo 2 Bold"/>
                <a:cs typeface="Exo 2 Bold"/>
                <a:sym typeface="Exo 2 Bold"/>
              </a:rPr>
              <a:t>s</a:t>
            </a:r>
            <a:r>
              <a:rPr lang="en-US" b="true" sz="3999" strike="noStrike" u="none">
                <a:solidFill>
                  <a:srgbClr val="3DE3B3"/>
                </a:solidFill>
                <a:latin typeface="Exo 2 Bold"/>
                <a:ea typeface="Exo 2 Bold"/>
                <a:cs typeface="Exo 2 Bold"/>
                <a:sym typeface="Exo 2 Bold"/>
              </a:rPr>
              <a:t>i</a:t>
            </a:r>
            <a:r>
              <a:rPr lang="en-US" b="true" sz="3999" strike="noStrike" u="none">
                <a:solidFill>
                  <a:srgbClr val="3DE3B3"/>
                </a:solidFill>
                <a:latin typeface="Exo 2 Bold"/>
                <a:ea typeface="Exo 2 Bold"/>
                <a:cs typeface="Exo 2 Bold"/>
                <a:sym typeface="Exo 2 Bold"/>
              </a:rPr>
              <a:t>m</a:t>
            </a:r>
            <a:r>
              <a:rPr lang="en-US" b="true" sz="3999" strike="noStrike" u="none">
                <a:solidFill>
                  <a:srgbClr val="3DE3B3"/>
                </a:solidFill>
                <a:latin typeface="Exo 2 Bold"/>
                <a:ea typeface="Exo 2 Bold"/>
                <a:cs typeface="Exo 2 Bold"/>
                <a:sym typeface="Exo 2 Bold"/>
              </a:rPr>
              <a:t>e G</a:t>
            </a:r>
            <a:r>
              <a:rPr lang="en-US" b="true" sz="3999" strike="noStrike" u="none">
                <a:solidFill>
                  <a:srgbClr val="3DE3B3"/>
                </a:solidFill>
                <a:latin typeface="Exo 2 Bold"/>
                <a:ea typeface="Exo 2 Bold"/>
                <a:cs typeface="Exo 2 Bold"/>
                <a:sym typeface="Exo 2 Bold"/>
              </a:rPr>
              <a:t>-</a:t>
            </a:r>
            <a:r>
              <a:rPr lang="en-US" b="true" sz="3999" strike="noStrike" u="none">
                <a:solidFill>
                  <a:srgbClr val="3DE3B3"/>
                </a:solidFill>
                <a:latin typeface="Exo 2 Bold"/>
                <a:ea typeface="Exo 2 Bold"/>
                <a:cs typeface="Exo 2 Bold"/>
                <a:sym typeface="Exo 2 Bold"/>
              </a:rPr>
              <a:t>kod</a:t>
            </a:r>
            <a:r>
              <a:rPr lang="en-US" b="true" sz="3999" strike="noStrike" u="none">
                <a:solidFill>
                  <a:srgbClr val="3DE3B3"/>
                </a:solidFill>
                <a:latin typeface="Exo 2 Bold"/>
                <a:ea typeface="Exo 2 Bold"/>
                <a:cs typeface="Exo 2 Bold"/>
                <a:sym typeface="Exo 2 Bold"/>
              </a:rPr>
              <a:t>o fail</a:t>
            </a:r>
            <a:r>
              <a:rPr lang="en-US" b="true" sz="3999" strike="noStrike" u="none">
                <a:solidFill>
                  <a:srgbClr val="3DE3B3"/>
                </a:solidFill>
                <a:latin typeface="Exo 2 Bold"/>
                <a:ea typeface="Exo 2 Bold"/>
                <a:cs typeface="Exo 2 Bold"/>
                <a:sym typeface="Exo 2 Bold"/>
              </a:rPr>
              <a:t>ą</a:t>
            </a:r>
            <a:r>
              <a:rPr lang="en-US" b="true" sz="3999" strike="noStrike" u="none">
                <a:solidFill>
                  <a:srgbClr val="3DE3B3"/>
                </a:solidFill>
                <a:latin typeface="Exo 2 Bold"/>
                <a:ea typeface="Exo 2 Bold"/>
                <a:cs typeface="Exo 2 Bold"/>
                <a:sym typeface="Exo 2 Bold"/>
              </a:rPr>
              <a:t>, tinkamą 3D spausdintuvui.</a:t>
            </a:r>
          </a:p>
        </p:txBody>
      </p:sp>
      <p:grpSp>
        <p:nvGrpSpPr>
          <p:cNvPr name="Group 6" id="6"/>
          <p:cNvGrpSpPr/>
          <p:nvPr/>
        </p:nvGrpSpPr>
        <p:grpSpPr>
          <a:xfrm rot="0">
            <a:off x="6578057" y="8332300"/>
            <a:ext cx="4673746" cy="1438402"/>
            <a:chOff x="0" y="0"/>
            <a:chExt cx="6231661" cy="1917869"/>
          </a:xfrm>
        </p:grpSpPr>
        <p:sp>
          <p:nvSpPr>
            <p:cNvPr name="Freeform 7" id="7"/>
            <p:cNvSpPr/>
            <p:nvPr/>
          </p:nvSpPr>
          <p:spPr>
            <a:xfrm flipH="false" flipV="false" rot="0">
              <a:off x="0" y="0"/>
              <a:ext cx="6231659" cy="1917871"/>
            </a:xfrm>
            <a:custGeom>
              <a:avLst/>
              <a:gdLst/>
              <a:ahLst/>
              <a:cxnLst/>
              <a:rect r="r" b="b" t="t" l="l"/>
              <a:pathLst>
                <a:path h="1917871" w="6231659">
                  <a:moveTo>
                    <a:pt x="0" y="0"/>
                  </a:moveTo>
                  <a:lnTo>
                    <a:pt x="6231659" y="0"/>
                  </a:lnTo>
                  <a:lnTo>
                    <a:pt x="6231659" y="1917871"/>
                  </a:lnTo>
                  <a:lnTo>
                    <a:pt x="0" y="1917871"/>
                  </a:lnTo>
                  <a:close/>
                </a:path>
              </a:pathLst>
            </a:custGeom>
            <a:solidFill>
              <a:srgbClr val="000000">
                <a:alpha val="0"/>
              </a:srgbClr>
            </a:solidFill>
            <a:ln w="12700">
              <a:solidFill>
                <a:srgbClr val="000000"/>
              </a:solidFill>
            </a:ln>
          </p:spPr>
        </p:sp>
        <p:sp>
          <p:nvSpPr>
            <p:cNvPr name="TextBox 8" id="8"/>
            <p:cNvSpPr txBox="true"/>
            <p:nvPr/>
          </p:nvSpPr>
          <p:spPr>
            <a:xfrm>
              <a:off x="0" y="0"/>
              <a:ext cx="6231661" cy="1917869"/>
            </a:xfrm>
            <a:prstGeom prst="rect">
              <a:avLst/>
            </a:prstGeom>
          </p:spPr>
          <p:txBody>
            <a:bodyPr anchor="ctr" rtlCol="false" tIns="0" lIns="0" bIns="0" rIns="0"/>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Naudosime tik vieną spalvą</a:t>
              </a:r>
            </a:p>
          </p:txBody>
        </p:sp>
      </p:grpSp>
      <p:grpSp>
        <p:nvGrpSpPr>
          <p:cNvPr name="Group 9" id="9"/>
          <p:cNvGrpSpPr/>
          <p:nvPr/>
        </p:nvGrpSpPr>
        <p:grpSpPr>
          <a:xfrm rot="0">
            <a:off x="8386777" y="6070452"/>
            <a:ext cx="1364866" cy="1392555"/>
            <a:chOff x="0" y="0"/>
            <a:chExt cx="1819821" cy="1856740"/>
          </a:xfrm>
        </p:grpSpPr>
        <p:sp>
          <p:nvSpPr>
            <p:cNvPr name="Freeform 10" id="10"/>
            <p:cNvSpPr/>
            <p:nvPr/>
          </p:nvSpPr>
          <p:spPr>
            <a:xfrm flipH="false" flipV="false" rot="0">
              <a:off x="12700" y="12700"/>
              <a:ext cx="1794383" cy="1831340"/>
            </a:xfrm>
            <a:custGeom>
              <a:avLst/>
              <a:gdLst/>
              <a:ahLst/>
              <a:cxnLst/>
              <a:rect r="r" b="b" t="t" l="l"/>
              <a:pathLst>
                <a:path h="1831340" w="1794383">
                  <a:moveTo>
                    <a:pt x="0" y="0"/>
                  </a:moveTo>
                  <a:lnTo>
                    <a:pt x="1794383" y="0"/>
                  </a:lnTo>
                  <a:lnTo>
                    <a:pt x="1794383" y="1831340"/>
                  </a:lnTo>
                  <a:lnTo>
                    <a:pt x="0" y="1831340"/>
                  </a:lnTo>
                  <a:close/>
                </a:path>
              </a:pathLst>
            </a:custGeom>
            <a:solidFill>
              <a:srgbClr val="8BEED1"/>
            </a:solidFill>
            <a:ln w="12700">
              <a:solidFill>
                <a:srgbClr val="000000"/>
              </a:solidFill>
            </a:ln>
          </p:spPr>
        </p:sp>
        <p:sp>
          <p:nvSpPr>
            <p:cNvPr name="Freeform 11" id="11"/>
            <p:cNvSpPr/>
            <p:nvPr/>
          </p:nvSpPr>
          <p:spPr>
            <a:xfrm flipH="false" flipV="false" rot="0">
              <a:off x="0" y="0"/>
              <a:ext cx="1819783" cy="1856740"/>
            </a:xfrm>
            <a:custGeom>
              <a:avLst/>
              <a:gdLst/>
              <a:ahLst/>
              <a:cxnLst/>
              <a:rect r="r" b="b" t="t" l="l"/>
              <a:pathLst>
                <a:path h="1856740" w="1819783">
                  <a:moveTo>
                    <a:pt x="12700" y="0"/>
                  </a:moveTo>
                  <a:lnTo>
                    <a:pt x="1807083" y="0"/>
                  </a:lnTo>
                  <a:cubicBezTo>
                    <a:pt x="1814068" y="0"/>
                    <a:pt x="1819783" y="5715"/>
                    <a:pt x="1819783" y="12700"/>
                  </a:cubicBezTo>
                  <a:lnTo>
                    <a:pt x="1819783" y="1844040"/>
                  </a:lnTo>
                  <a:cubicBezTo>
                    <a:pt x="1819783" y="1851025"/>
                    <a:pt x="1814068" y="1856740"/>
                    <a:pt x="1807083"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1807083" y="1831340"/>
                  </a:lnTo>
                  <a:lnTo>
                    <a:pt x="1807083" y="1844040"/>
                  </a:lnTo>
                  <a:lnTo>
                    <a:pt x="1794383" y="1844040"/>
                  </a:lnTo>
                  <a:lnTo>
                    <a:pt x="1794383" y="12700"/>
                  </a:lnTo>
                  <a:lnTo>
                    <a:pt x="1807083" y="12700"/>
                  </a:lnTo>
                  <a:lnTo>
                    <a:pt x="1807083" y="25400"/>
                  </a:lnTo>
                  <a:lnTo>
                    <a:pt x="12700" y="25400"/>
                  </a:lnTo>
                  <a:close/>
                </a:path>
              </a:pathLst>
            </a:custGeom>
            <a:solidFill>
              <a:srgbClr val="000000"/>
            </a:solidFill>
            <a:ln w="12700">
              <a:solidFill>
                <a:srgbClr val="000000"/>
              </a:solidFill>
            </a:ln>
          </p:spPr>
        </p:sp>
      </p:grpSp>
      <p:grpSp>
        <p:nvGrpSpPr>
          <p:cNvPr name="Group 12" id="12"/>
          <p:cNvGrpSpPr/>
          <p:nvPr/>
        </p:nvGrpSpPr>
        <p:grpSpPr>
          <a:xfrm rot="0">
            <a:off x="8055126" y="6070452"/>
            <a:ext cx="324831" cy="1392555"/>
            <a:chOff x="0" y="0"/>
            <a:chExt cx="433108" cy="1856740"/>
          </a:xfrm>
        </p:grpSpPr>
        <p:sp>
          <p:nvSpPr>
            <p:cNvPr name="Freeform 13" id="13"/>
            <p:cNvSpPr/>
            <p:nvPr/>
          </p:nvSpPr>
          <p:spPr>
            <a:xfrm flipH="false" flipV="false" rot="0">
              <a:off x="12700" y="12700"/>
              <a:ext cx="407670" cy="1831340"/>
            </a:xfrm>
            <a:custGeom>
              <a:avLst/>
              <a:gdLst/>
              <a:ahLst/>
              <a:cxnLst/>
              <a:rect r="r" b="b" t="t" l="l"/>
              <a:pathLst>
                <a:path h="1831340" w="407670">
                  <a:moveTo>
                    <a:pt x="0" y="0"/>
                  </a:moveTo>
                  <a:lnTo>
                    <a:pt x="407670" y="0"/>
                  </a:lnTo>
                  <a:lnTo>
                    <a:pt x="407670" y="1831340"/>
                  </a:lnTo>
                  <a:lnTo>
                    <a:pt x="0" y="1831340"/>
                  </a:lnTo>
                  <a:close/>
                </a:path>
              </a:pathLst>
            </a:custGeom>
            <a:solidFill>
              <a:srgbClr val="F778F9"/>
            </a:solidFill>
            <a:ln w="12700">
              <a:solidFill>
                <a:srgbClr val="000000"/>
              </a:solidFill>
            </a:ln>
          </p:spPr>
        </p:sp>
        <p:sp>
          <p:nvSpPr>
            <p:cNvPr name="Freeform 14" id="14"/>
            <p:cNvSpPr/>
            <p:nvPr/>
          </p:nvSpPr>
          <p:spPr>
            <a:xfrm flipH="false" flipV="false" rot="0">
              <a:off x="0" y="0"/>
              <a:ext cx="433070" cy="1856740"/>
            </a:xfrm>
            <a:custGeom>
              <a:avLst/>
              <a:gdLst/>
              <a:ahLst/>
              <a:cxnLst/>
              <a:rect r="r" b="b" t="t" l="l"/>
              <a:pathLst>
                <a:path h="1856740" w="433070">
                  <a:moveTo>
                    <a:pt x="12700" y="0"/>
                  </a:moveTo>
                  <a:lnTo>
                    <a:pt x="420370" y="0"/>
                  </a:lnTo>
                  <a:cubicBezTo>
                    <a:pt x="427355" y="0"/>
                    <a:pt x="433070" y="5715"/>
                    <a:pt x="433070" y="12700"/>
                  </a:cubicBezTo>
                  <a:lnTo>
                    <a:pt x="433070" y="1844040"/>
                  </a:lnTo>
                  <a:cubicBezTo>
                    <a:pt x="433070" y="1851025"/>
                    <a:pt x="427355" y="1856740"/>
                    <a:pt x="420370" y="1856740"/>
                  </a:cubicBezTo>
                  <a:lnTo>
                    <a:pt x="12700" y="1856740"/>
                  </a:lnTo>
                  <a:cubicBezTo>
                    <a:pt x="5715" y="1856740"/>
                    <a:pt x="0" y="1851025"/>
                    <a:pt x="0" y="1844040"/>
                  </a:cubicBezTo>
                  <a:lnTo>
                    <a:pt x="0" y="12700"/>
                  </a:lnTo>
                  <a:cubicBezTo>
                    <a:pt x="0" y="5715"/>
                    <a:pt x="5715" y="0"/>
                    <a:pt x="12700" y="0"/>
                  </a:cubicBezTo>
                  <a:moveTo>
                    <a:pt x="12700" y="25400"/>
                  </a:moveTo>
                  <a:lnTo>
                    <a:pt x="12700" y="12700"/>
                  </a:lnTo>
                  <a:lnTo>
                    <a:pt x="25400" y="12700"/>
                  </a:lnTo>
                  <a:lnTo>
                    <a:pt x="25400" y="1844040"/>
                  </a:lnTo>
                  <a:lnTo>
                    <a:pt x="12700" y="1844040"/>
                  </a:lnTo>
                  <a:lnTo>
                    <a:pt x="12700" y="1831340"/>
                  </a:lnTo>
                  <a:lnTo>
                    <a:pt x="420370" y="1831340"/>
                  </a:lnTo>
                  <a:lnTo>
                    <a:pt x="420370" y="1844040"/>
                  </a:lnTo>
                  <a:lnTo>
                    <a:pt x="407670" y="1844040"/>
                  </a:lnTo>
                  <a:lnTo>
                    <a:pt x="407670" y="12700"/>
                  </a:lnTo>
                  <a:lnTo>
                    <a:pt x="420370" y="12700"/>
                  </a:lnTo>
                  <a:lnTo>
                    <a:pt x="420370" y="25400"/>
                  </a:lnTo>
                  <a:lnTo>
                    <a:pt x="12700" y="25400"/>
                  </a:lnTo>
                  <a:close/>
                </a:path>
              </a:pathLst>
            </a:custGeom>
            <a:solidFill>
              <a:srgbClr val="000000"/>
            </a:solidFill>
            <a:ln w="12700">
              <a:solidFill>
                <a:srgbClr val="000000"/>
              </a:solidFill>
            </a:ln>
          </p:spPr>
        </p:sp>
      </p:gr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5400000">
            <a:off x="5446586" y="8472659"/>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900000">
            <a:off x="9425149" y="7272576"/>
            <a:ext cx="4803200" cy="4978146"/>
          </a:xfrm>
          <a:custGeom>
            <a:avLst/>
            <a:gdLst/>
            <a:ahLst/>
            <a:cxnLst/>
            <a:rect r="r" b="b" t="t" l="l"/>
            <a:pathLst>
              <a:path h="4978146" w="4803200">
                <a:moveTo>
                  <a:pt x="0" y="0"/>
                </a:moveTo>
                <a:lnTo>
                  <a:pt x="4803201" y="0"/>
                </a:lnTo>
                <a:lnTo>
                  <a:pt x="4803201" y="4978146"/>
                </a:lnTo>
                <a:lnTo>
                  <a:pt x="0" y="4978146"/>
                </a:lnTo>
                <a:lnTo>
                  <a:pt x="0" y="0"/>
                </a:lnTo>
                <a:close/>
              </a:path>
            </a:pathLst>
          </a:custGeom>
          <a:blipFill>
            <a:blip r:embed="rId5"/>
            <a:stretch>
              <a:fillRect l="0" t="0" r="0" b="0"/>
            </a:stretch>
          </a:blipFill>
        </p:spPr>
      </p:sp>
      <p:sp>
        <p:nvSpPr>
          <p:cNvPr name="Freeform 5" id="5"/>
          <p:cNvSpPr/>
          <p:nvPr/>
        </p:nvSpPr>
        <p:spPr>
          <a:xfrm flipH="false" flipV="false" rot="0">
            <a:off x="13128660" y="-2219496"/>
            <a:ext cx="6959003" cy="6959003"/>
          </a:xfrm>
          <a:custGeom>
            <a:avLst/>
            <a:gdLst/>
            <a:ahLst/>
            <a:cxnLst/>
            <a:rect r="r" b="b" t="t" l="l"/>
            <a:pathLst>
              <a:path h="6959003" w="6959003">
                <a:moveTo>
                  <a:pt x="0" y="0"/>
                </a:moveTo>
                <a:lnTo>
                  <a:pt x="6959003" y="0"/>
                </a:lnTo>
                <a:lnTo>
                  <a:pt x="6959003" y="6959003"/>
                </a:lnTo>
                <a:lnTo>
                  <a:pt x="0" y="6959003"/>
                </a:lnTo>
                <a:lnTo>
                  <a:pt x="0" y="0"/>
                </a:lnTo>
                <a:close/>
              </a:path>
            </a:pathLst>
          </a:custGeom>
          <a:blipFill>
            <a:blip r:embed="rId6"/>
            <a:stretch>
              <a:fillRect l="0" t="0" r="0" b="0"/>
            </a:stretch>
          </a:blipFill>
        </p:spPr>
      </p:sp>
      <p:sp>
        <p:nvSpPr>
          <p:cNvPr name="Freeform 6" id="6"/>
          <p:cNvSpPr/>
          <p:nvPr/>
        </p:nvSpPr>
        <p:spPr>
          <a:xfrm flipH="false" flipV="false" rot="0">
            <a:off x="17342234" y="3840061"/>
            <a:ext cx="1519599" cy="3343151"/>
          </a:xfrm>
          <a:custGeom>
            <a:avLst/>
            <a:gdLst/>
            <a:ahLst/>
            <a:cxnLst/>
            <a:rect r="r" b="b" t="t" l="l"/>
            <a:pathLst>
              <a:path h="3343151" w="1519599">
                <a:moveTo>
                  <a:pt x="0" y="0"/>
                </a:moveTo>
                <a:lnTo>
                  <a:pt x="1519600" y="0"/>
                </a:lnTo>
                <a:lnTo>
                  <a:pt x="1519600" y="3343151"/>
                </a:lnTo>
                <a:lnTo>
                  <a:pt x="0" y="3343151"/>
                </a:lnTo>
                <a:lnTo>
                  <a:pt x="0" y="0"/>
                </a:lnTo>
                <a:close/>
              </a:path>
            </a:pathLst>
          </a:custGeom>
          <a:blipFill>
            <a:blip r:embed="rId4"/>
            <a:stretch>
              <a:fillRect l="0" t="0" r="0" b="0"/>
            </a:stretch>
          </a:blipFill>
        </p:spPr>
      </p:sp>
      <p:sp>
        <p:nvSpPr>
          <p:cNvPr name="Freeform 7" id="7"/>
          <p:cNvSpPr/>
          <p:nvPr/>
        </p:nvSpPr>
        <p:spPr>
          <a:xfrm flipH="false" flipV="false" rot="0">
            <a:off x="2041884" y="-2350218"/>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grpSp>
        <p:nvGrpSpPr>
          <p:cNvPr name="Group 8" id="8"/>
          <p:cNvGrpSpPr/>
          <p:nvPr/>
        </p:nvGrpSpPr>
        <p:grpSpPr>
          <a:xfrm rot="0">
            <a:off x="214684" y="2311084"/>
            <a:ext cx="8296111" cy="6401105"/>
            <a:chOff x="0" y="0"/>
            <a:chExt cx="11061482" cy="8534806"/>
          </a:xfrm>
        </p:grpSpPr>
        <p:sp>
          <p:nvSpPr>
            <p:cNvPr name="Freeform 9" id="9"/>
            <p:cNvSpPr/>
            <p:nvPr/>
          </p:nvSpPr>
          <p:spPr>
            <a:xfrm flipH="false" flipV="false" rot="0">
              <a:off x="0" y="0"/>
              <a:ext cx="11061481" cy="8534813"/>
            </a:xfrm>
            <a:custGeom>
              <a:avLst/>
              <a:gdLst/>
              <a:ahLst/>
              <a:cxnLst/>
              <a:rect r="r" b="b" t="t" l="l"/>
              <a:pathLst>
                <a:path h="8534813" w="11061481">
                  <a:moveTo>
                    <a:pt x="0" y="0"/>
                  </a:moveTo>
                  <a:lnTo>
                    <a:pt x="11061481" y="0"/>
                  </a:lnTo>
                  <a:lnTo>
                    <a:pt x="11061481" y="8534813"/>
                  </a:lnTo>
                  <a:lnTo>
                    <a:pt x="0" y="8534813"/>
                  </a:lnTo>
                  <a:close/>
                </a:path>
              </a:pathLst>
            </a:custGeom>
            <a:solidFill>
              <a:srgbClr val="000000">
                <a:alpha val="0"/>
              </a:srgbClr>
            </a:solidFill>
            <a:ln w="12700">
              <a:solidFill>
                <a:srgbClr val="000000"/>
              </a:solidFill>
            </a:ln>
          </p:spPr>
        </p:sp>
        <p:sp>
          <p:nvSpPr>
            <p:cNvPr name="TextBox 10" id="10"/>
            <p:cNvSpPr txBox="true"/>
            <p:nvPr/>
          </p:nvSpPr>
          <p:spPr>
            <a:xfrm>
              <a:off x="0" y="-9525"/>
              <a:ext cx="11061482" cy="8544331"/>
            </a:xfrm>
            <a:prstGeom prst="rect">
              <a:avLst/>
            </a:prstGeom>
          </p:spPr>
          <p:txBody>
            <a:bodyPr anchor="ctr" rtlCol="false" tIns="0" lIns="0" bIns="0" rIns="0"/>
            <a:lstStyle/>
            <a:p>
              <a:pPr algn="l" marL="0" indent="0" lvl="0">
                <a:lnSpc>
                  <a:spcPts val="11519"/>
                </a:lnSpc>
                <a:spcBef>
                  <a:spcPct val="0"/>
                </a:spcBef>
              </a:pPr>
              <a:r>
                <a:rPr lang="en-US" b="true" sz="9600">
                  <a:solidFill>
                    <a:srgbClr val="FFFFFF"/>
                  </a:solidFill>
                  <a:latin typeface="Exo 2 Bold"/>
                  <a:ea typeface="Exo 2 Bold"/>
                  <a:cs typeface="Exo 2 Bold"/>
                  <a:sym typeface="Exo 2 Bold"/>
                </a:rPr>
                <a:t>Tik žiūrėti -</a:t>
              </a:r>
            </a:p>
            <a:p>
              <a:pPr algn="l" marL="0" indent="0" lvl="0">
                <a:lnSpc>
                  <a:spcPts val="11519"/>
                </a:lnSpc>
                <a:spcBef>
                  <a:spcPct val="0"/>
                </a:spcBef>
              </a:pPr>
            </a:p>
            <a:p>
              <a:pPr algn="l" marL="0" indent="0" lvl="0">
                <a:lnSpc>
                  <a:spcPts val="11519"/>
                </a:lnSpc>
                <a:spcBef>
                  <a:spcPct val="0"/>
                </a:spcBef>
              </a:pPr>
              <a:r>
                <a:rPr lang="en-US" b="true" sz="9600" strike="noStrike" u="none">
                  <a:solidFill>
                    <a:srgbClr val="FFFFFF"/>
                  </a:solidFill>
                  <a:latin typeface="Exo 2 Bold"/>
                  <a:ea typeface="Exo 2 Bold"/>
                  <a:cs typeface="Exo 2 Bold"/>
                  <a:sym typeface="Exo 2 Bold"/>
                </a:rPr>
                <a:t>Reikia atlikti - </a:t>
              </a:r>
            </a:p>
            <a:p>
              <a:pPr algn="l" marL="0" indent="0" lvl="0">
                <a:lnSpc>
                  <a:spcPts val="11519"/>
                </a:lnSpc>
                <a:spcBef>
                  <a:spcPct val="0"/>
                </a:spcBef>
              </a:pPr>
            </a:p>
          </p:txBody>
        </p:sp>
      </p:grpSp>
      <p:sp>
        <p:nvSpPr>
          <p:cNvPr name="Freeform 11" id="11" descr="Baltų akių pora  Aprašymas sugeneruotas automatiškai"/>
          <p:cNvSpPr/>
          <p:nvPr/>
        </p:nvSpPr>
        <p:spPr>
          <a:xfrm flipH="false" flipV="false" rot="0">
            <a:off x="7513653" y="1883664"/>
            <a:ext cx="4898346" cy="2357866"/>
          </a:xfrm>
          <a:custGeom>
            <a:avLst/>
            <a:gdLst/>
            <a:ahLst/>
            <a:cxnLst/>
            <a:rect r="r" b="b" t="t" l="l"/>
            <a:pathLst>
              <a:path h="2357866" w="4898346">
                <a:moveTo>
                  <a:pt x="0" y="0"/>
                </a:moveTo>
                <a:lnTo>
                  <a:pt x="4898346" y="0"/>
                </a:lnTo>
                <a:lnTo>
                  <a:pt x="4898346" y="2357866"/>
                </a:lnTo>
                <a:lnTo>
                  <a:pt x="0" y="2357866"/>
                </a:lnTo>
                <a:lnTo>
                  <a:pt x="0" y="0"/>
                </a:lnTo>
                <a:close/>
              </a:path>
            </a:pathLst>
          </a:custGeom>
          <a:blipFill>
            <a:blip r:embed="rId7"/>
            <a:stretch>
              <a:fillRect l="0" t="0" r="0" b="0"/>
            </a:stretch>
          </a:blipFill>
        </p:spPr>
      </p:sp>
      <p:sp>
        <p:nvSpPr>
          <p:cNvPr name="Freeform 12" id="12" descr="Mėlynas mygtukas su žymekliu ir juodu fonu  Aprašymas generuojamas automatiškai"/>
          <p:cNvSpPr/>
          <p:nvPr/>
        </p:nvSpPr>
        <p:spPr>
          <a:xfrm flipH="false" flipV="false" rot="0">
            <a:off x="8510795" y="4241530"/>
            <a:ext cx="4223680" cy="4223680"/>
          </a:xfrm>
          <a:custGeom>
            <a:avLst/>
            <a:gdLst/>
            <a:ahLst/>
            <a:cxnLst/>
            <a:rect r="r" b="b" t="t" l="l"/>
            <a:pathLst>
              <a:path h="4223680" w="4223680">
                <a:moveTo>
                  <a:pt x="0" y="0"/>
                </a:moveTo>
                <a:lnTo>
                  <a:pt x="4223681" y="0"/>
                </a:lnTo>
                <a:lnTo>
                  <a:pt x="4223681" y="4223680"/>
                </a:lnTo>
                <a:lnTo>
                  <a:pt x="0" y="4223680"/>
                </a:lnTo>
                <a:lnTo>
                  <a:pt x="0" y="0"/>
                </a:lnTo>
                <a:close/>
              </a:path>
            </a:pathLst>
          </a:custGeom>
          <a:blipFill>
            <a:blip r:embed="rId8"/>
            <a:stretch>
              <a:fillRect l="0" t="0" r="0" b="0"/>
            </a:stretch>
          </a:blipFill>
        </p:spPr>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5400000">
            <a:off x="5446586" y="8472659"/>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900000">
            <a:off x="9425149" y="7272576"/>
            <a:ext cx="4803200" cy="4978146"/>
          </a:xfrm>
          <a:custGeom>
            <a:avLst/>
            <a:gdLst/>
            <a:ahLst/>
            <a:cxnLst/>
            <a:rect r="r" b="b" t="t" l="l"/>
            <a:pathLst>
              <a:path h="4978146" w="4803200">
                <a:moveTo>
                  <a:pt x="0" y="0"/>
                </a:moveTo>
                <a:lnTo>
                  <a:pt x="4803201" y="0"/>
                </a:lnTo>
                <a:lnTo>
                  <a:pt x="4803201" y="4978146"/>
                </a:lnTo>
                <a:lnTo>
                  <a:pt x="0" y="4978146"/>
                </a:lnTo>
                <a:lnTo>
                  <a:pt x="0" y="0"/>
                </a:lnTo>
                <a:close/>
              </a:path>
            </a:pathLst>
          </a:custGeom>
          <a:blipFill>
            <a:blip r:embed="rId5"/>
            <a:stretch>
              <a:fillRect l="0" t="0" r="0" b="0"/>
            </a:stretch>
          </a:blipFill>
        </p:spPr>
      </p:sp>
      <p:sp>
        <p:nvSpPr>
          <p:cNvPr name="Freeform 5" id="5"/>
          <p:cNvSpPr/>
          <p:nvPr/>
        </p:nvSpPr>
        <p:spPr>
          <a:xfrm flipH="false" flipV="false" rot="0">
            <a:off x="13128660" y="-2219496"/>
            <a:ext cx="6959003" cy="6959003"/>
          </a:xfrm>
          <a:custGeom>
            <a:avLst/>
            <a:gdLst/>
            <a:ahLst/>
            <a:cxnLst/>
            <a:rect r="r" b="b" t="t" l="l"/>
            <a:pathLst>
              <a:path h="6959003" w="6959003">
                <a:moveTo>
                  <a:pt x="0" y="0"/>
                </a:moveTo>
                <a:lnTo>
                  <a:pt x="6959003" y="0"/>
                </a:lnTo>
                <a:lnTo>
                  <a:pt x="6959003" y="6959003"/>
                </a:lnTo>
                <a:lnTo>
                  <a:pt x="0" y="6959003"/>
                </a:lnTo>
                <a:lnTo>
                  <a:pt x="0" y="0"/>
                </a:lnTo>
                <a:close/>
              </a:path>
            </a:pathLst>
          </a:custGeom>
          <a:blipFill>
            <a:blip r:embed="rId6"/>
            <a:stretch>
              <a:fillRect l="0" t="0" r="0" b="0"/>
            </a:stretch>
          </a:blipFill>
        </p:spPr>
      </p:sp>
      <p:sp>
        <p:nvSpPr>
          <p:cNvPr name="Freeform 6" id="6"/>
          <p:cNvSpPr/>
          <p:nvPr/>
        </p:nvSpPr>
        <p:spPr>
          <a:xfrm flipH="false" flipV="false" rot="0">
            <a:off x="17342234" y="3840061"/>
            <a:ext cx="1519599" cy="3343151"/>
          </a:xfrm>
          <a:custGeom>
            <a:avLst/>
            <a:gdLst/>
            <a:ahLst/>
            <a:cxnLst/>
            <a:rect r="r" b="b" t="t" l="l"/>
            <a:pathLst>
              <a:path h="3343151" w="1519599">
                <a:moveTo>
                  <a:pt x="0" y="0"/>
                </a:moveTo>
                <a:lnTo>
                  <a:pt x="1519600" y="0"/>
                </a:lnTo>
                <a:lnTo>
                  <a:pt x="1519600" y="3343151"/>
                </a:lnTo>
                <a:lnTo>
                  <a:pt x="0" y="3343151"/>
                </a:lnTo>
                <a:lnTo>
                  <a:pt x="0" y="0"/>
                </a:lnTo>
                <a:close/>
              </a:path>
            </a:pathLst>
          </a:custGeom>
          <a:blipFill>
            <a:blip r:embed="rId4"/>
            <a:stretch>
              <a:fillRect l="0" t="0" r="0" b="0"/>
            </a:stretch>
          </a:blipFill>
        </p:spPr>
      </p:sp>
      <p:sp>
        <p:nvSpPr>
          <p:cNvPr name="Freeform 7" id="7"/>
          <p:cNvSpPr/>
          <p:nvPr/>
        </p:nvSpPr>
        <p:spPr>
          <a:xfrm flipH="false" flipV="false" rot="0">
            <a:off x="2041884" y="-2350218"/>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grpSp>
        <p:nvGrpSpPr>
          <p:cNvPr name="Group 8" id="8"/>
          <p:cNvGrpSpPr/>
          <p:nvPr/>
        </p:nvGrpSpPr>
        <p:grpSpPr>
          <a:xfrm rot="0">
            <a:off x="1549146" y="4538177"/>
            <a:ext cx="9589951" cy="2378550"/>
            <a:chOff x="0" y="0"/>
            <a:chExt cx="12786601" cy="3171400"/>
          </a:xfrm>
        </p:grpSpPr>
        <p:sp>
          <p:nvSpPr>
            <p:cNvPr name="Freeform 9" id="9"/>
            <p:cNvSpPr/>
            <p:nvPr/>
          </p:nvSpPr>
          <p:spPr>
            <a:xfrm flipH="false" flipV="false" rot="0">
              <a:off x="0" y="0"/>
              <a:ext cx="12786600" cy="3171394"/>
            </a:xfrm>
            <a:custGeom>
              <a:avLst/>
              <a:gdLst/>
              <a:ahLst/>
              <a:cxnLst/>
              <a:rect r="r" b="b" t="t" l="l"/>
              <a:pathLst>
                <a:path h="3171394" w="12786600">
                  <a:moveTo>
                    <a:pt x="0" y="0"/>
                  </a:moveTo>
                  <a:lnTo>
                    <a:pt x="12786600" y="0"/>
                  </a:lnTo>
                  <a:lnTo>
                    <a:pt x="12786600" y="3171394"/>
                  </a:lnTo>
                  <a:lnTo>
                    <a:pt x="0" y="3171394"/>
                  </a:lnTo>
                  <a:close/>
                </a:path>
              </a:pathLst>
            </a:custGeom>
            <a:solidFill>
              <a:srgbClr val="000000">
                <a:alpha val="0"/>
              </a:srgbClr>
            </a:solidFill>
            <a:ln w="12700">
              <a:solidFill>
                <a:srgbClr val="000000"/>
              </a:solidFill>
            </a:ln>
          </p:spPr>
        </p:sp>
        <p:sp>
          <p:nvSpPr>
            <p:cNvPr name="TextBox 10" id="10"/>
            <p:cNvSpPr txBox="true"/>
            <p:nvPr/>
          </p:nvSpPr>
          <p:spPr>
            <a:xfrm>
              <a:off x="0" y="-9525"/>
              <a:ext cx="12786601" cy="3180925"/>
            </a:xfrm>
            <a:prstGeom prst="rect">
              <a:avLst/>
            </a:prstGeom>
          </p:spPr>
          <p:txBody>
            <a:bodyPr anchor="ctr" rtlCol="false" tIns="0" lIns="0" bIns="0" rIns="0"/>
            <a:lstStyle/>
            <a:p>
              <a:pPr algn="ctr" marL="0" indent="0" lvl="0">
                <a:lnSpc>
                  <a:spcPts val="9600"/>
                </a:lnSpc>
                <a:spcBef>
                  <a:spcPct val="0"/>
                </a:spcBef>
              </a:pPr>
              <a:r>
                <a:rPr lang="en-US" b="true" sz="8000" strike="noStrike" u="none">
                  <a:solidFill>
                    <a:srgbClr val="000000"/>
                  </a:solidFill>
                  <a:latin typeface="Exo 2 Bold"/>
                  <a:ea typeface="Exo 2 Bold"/>
                  <a:cs typeface="Exo 2 Bold"/>
                  <a:sym typeface="Exo 2 Bold"/>
                </a:rPr>
                <a:t>Prusa pjaustyklė</a:t>
              </a:r>
            </a:p>
          </p:txBody>
        </p:sp>
      </p:grpSp>
      <p:grpSp>
        <p:nvGrpSpPr>
          <p:cNvPr name="Group 11" id="11"/>
          <p:cNvGrpSpPr/>
          <p:nvPr/>
        </p:nvGrpSpPr>
        <p:grpSpPr>
          <a:xfrm rot="0">
            <a:off x="5120926" y="2095776"/>
            <a:ext cx="2170948" cy="2241091"/>
            <a:chOff x="0" y="0"/>
            <a:chExt cx="2894597" cy="2988122"/>
          </a:xfrm>
        </p:grpSpPr>
        <p:sp>
          <p:nvSpPr>
            <p:cNvPr name="Freeform 12" id="12"/>
            <p:cNvSpPr/>
            <p:nvPr/>
          </p:nvSpPr>
          <p:spPr>
            <a:xfrm flipH="false" flipV="false" rot="0">
              <a:off x="0" y="0"/>
              <a:ext cx="2894600" cy="2988124"/>
            </a:xfrm>
            <a:custGeom>
              <a:avLst/>
              <a:gdLst/>
              <a:ahLst/>
              <a:cxnLst/>
              <a:rect r="r" b="b" t="t" l="l"/>
              <a:pathLst>
                <a:path h="2988124" w="2894600">
                  <a:moveTo>
                    <a:pt x="0" y="0"/>
                  </a:moveTo>
                  <a:lnTo>
                    <a:pt x="2894600" y="0"/>
                  </a:lnTo>
                  <a:lnTo>
                    <a:pt x="2894600" y="2988124"/>
                  </a:lnTo>
                  <a:lnTo>
                    <a:pt x="0" y="2988124"/>
                  </a:lnTo>
                  <a:close/>
                </a:path>
              </a:pathLst>
            </a:custGeom>
            <a:solidFill>
              <a:srgbClr val="000000">
                <a:alpha val="0"/>
              </a:srgbClr>
            </a:solidFill>
            <a:ln w="12700">
              <a:solidFill>
                <a:srgbClr val="000000"/>
              </a:solidFill>
            </a:ln>
          </p:spPr>
        </p:sp>
        <p:sp>
          <p:nvSpPr>
            <p:cNvPr name="TextBox 13" id="13"/>
            <p:cNvSpPr txBox="true"/>
            <p:nvPr/>
          </p:nvSpPr>
          <p:spPr>
            <a:xfrm>
              <a:off x="0" y="-9525"/>
              <a:ext cx="2894597" cy="2997647"/>
            </a:xfrm>
            <a:prstGeom prst="rect">
              <a:avLst/>
            </a:prstGeom>
          </p:spPr>
          <p:txBody>
            <a:bodyPr anchor="ctr" rtlCol="false" tIns="0" lIns="0" bIns="0" rIns="0"/>
            <a:lstStyle/>
            <a:p>
              <a:pPr algn="ctr" marL="0" indent="0" lvl="0">
                <a:lnSpc>
                  <a:spcPts val="12719"/>
                </a:lnSpc>
                <a:spcBef>
                  <a:spcPct val="0"/>
                </a:spcBef>
              </a:pPr>
              <a:r>
                <a:rPr lang="en-US" b="true" sz="10599" strike="noStrike" u="none">
                  <a:solidFill>
                    <a:srgbClr val="000000"/>
                  </a:solidFill>
                  <a:latin typeface="Exo 2 Bold"/>
                  <a:ea typeface="Exo 2 Bold"/>
                  <a:cs typeface="Exo 2 Bold"/>
                  <a:sym typeface="Exo 2 Bold"/>
                </a:rPr>
                <a:t>04</a:t>
              </a:r>
            </a:p>
          </p:txBody>
        </p:sp>
      </p:grpSp>
      <p:sp>
        <p:nvSpPr>
          <p:cNvPr name="Freeform 14" id="14"/>
          <p:cNvSpPr/>
          <p:nvPr/>
        </p:nvSpPr>
        <p:spPr>
          <a:xfrm flipH="false" flipV="false" rot="0">
            <a:off x="10141925" y="2122494"/>
            <a:ext cx="1763201" cy="1709099"/>
          </a:xfrm>
          <a:custGeom>
            <a:avLst/>
            <a:gdLst/>
            <a:ahLst/>
            <a:cxnLst/>
            <a:rect r="r" b="b" t="t" l="l"/>
            <a:pathLst>
              <a:path h="1709099" w="1763201">
                <a:moveTo>
                  <a:pt x="0" y="0"/>
                </a:moveTo>
                <a:lnTo>
                  <a:pt x="1763201" y="0"/>
                </a:lnTo>
                <a:lnTo>
                  <a:pt x="1763201" y="1709099"/>
                </a:lnTo>
                <a:lnTo>
                  <a:pt x="0" y="1709099"/>
                </a:lnTo>
                <a:lnTo>
                  <a:pt x="0" y="0"/>
                </a:lnTo>
                <a:close/>
              </a:path>
            </a:pathLst>
          </a:custGeom>
          <a:blipFill>
            <a:blip r:embed="rId7"/>
            <a:stretch>
              <a:fillRect l="0" t="-1" r="0" b="-1"/>
            </a:stretch>
          </a:blipFill>
        </p:spPr>
      </p:sp>
      <p:sp>
        <p:nvSpPr>
          <p:cNvPr name="Freeform 15" id="15"/>
          <p:cNvSpPr/>
          <p:nvPr/>
        </p:nvSpPr>
        <p:spPr>
          <a:xfrm flipH="false" flipV="false" rot="0">
            <a:off x="1439980" y="2805398"/>
            <a:ext cx="1198397" cy="1026204"/>
          </a:xfrm>
          <a:custGeom>
            <a:avLst/>
            <a:gdLst/>
            <a:ahLst/>
            <a:cxnLst/>
            <a:rect r="r" b="b" t="t" l="l"/>
            <a:pathLst>
              <a:path h="1026204" w="1198397">
                <a:moveTo>
                  <a:pt x="0" y="0"/>
                </a:moveTo>
                <a:lnTo>
                  <a:pt x="1198397" y="0"/>
                </a:lnTo>
                <a:lnTo>
                  <a:pt x="1198397" y="1026205"/>
                </a:lnTo>
                <a:lnTo>
                  <a:pt x="0" y="1026205"/>
                </a:lnTo>
                <a:lnTo>
                  <a:pt x="0" y="0"/>
                </a:lnTo>
                <a:close/>
              </a:path>
            </a:pathLst>
          </a:custGeom>
          <a:blipFill>
            <a:blip r:embed="rId8"/>
            <a:stretch>
              <a:fillRect l="0" t="0" r="0" b="0"/>
            </a:stretch>
          </a:blipFill>
        </p:spPr>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a:solidFill>
                  <a:srgbClr val="3DE3B3"/>
                </a:solidFill>
                <a:latin typeface="Exo 2 Bold"/>
                <a:ea typeface="Exo 2 Bold"/>
                <a:cs typeface="Exo 2 Bold"/>
                <a:sym typeface="Exo 2 Bold"/>
              </a:rPr>
              <a:t>Iš kur parsisiųsti </a:t>
            </a:r>
            <a:r>
              <a:rPr lang="en-US" b="true" sz="3999" strike="noStrike" u="none">
                <a:solidFill>
                  <a:srgbClr val="3DE3B3"/>
                </a:solidFill>
                <a:latin typeface="Exo 2 Bold"/>
                <a:ea typeface="Exo 2 Bold"/>
                <a:cs typeface="Exo 2 Bold"/>
                <a:sym typeface="Exo 2 Bold"/>
              </a:rPr>
              <a:t>„Prusa Slicer“?</a:t>
            </a:r>
          </a:p>
        </p:txBody>
      </p:sp>
      <p:sp>
        <p:nvSpPr>
          <p:cNvPr name="TextBox 6" id="6"/>
          <p:cNvSpPr txBox="true"/>
          <p:nvPr/>
        </p:nvSpPr>
        <p:spPr>
          <a:xfrm rot="0">
            <a:off x="1744789" y="2335282"/>
            <a:ext cx="15225151" cy="3267075"/>
          </a:xfrm>
          <a:prstGeom prst="rect">
            <a:avLst/>
          </a:prstGeom>
        </p:spPr>
        <p:txBody>
          <a:bodyPr anchor="t" rtlCol="false" tIns="0" lIns="0" bIns="0" rIns="0">
            <a:spAutoFit/>
          </a:bodyPr>
          <a:lstStyle/>
          <a:p>
            <a:pPr algn="l" marL="868680" indent="-434340" lvl="1">
              <a:lnSpc>
                <a:spcPts val="4320"/>
              </a:lnSpc>
              <a:spcBef>
                <a:spcPct val="0"/>
              </a:spcBef>
              <a:buAutoNum type="arabicPeriod" startAt="1"/>
            </a:pPr>
            <a:r>
              <a:rPr lang="en-US" b="true" sz="3600" strike="noStrike" u="none">
                <a:solidFill>
                  <a:srgbClr val="FFFFFF"/>
                </a:solidFill>
                <a:latin typeface="Exo 2 Bold"/>
                <a:ea typeface="Exo 2 Bold"/>
                <a:cs typeface="Exo 2 Bold"/>
                <a:sym typeface="Exo 2 Bold"/>
              </a:rPr>
              <a:t>Eikite į svetainę https://www.prusa3d.com/</a:t>
            </a:r>
          </a:p>
          <a:p>
            <a:pPr algn="l" marL="868680" indent="-434340" lvl="1">
              <a:lnSpc>
                <a:spcPts val="4320"/>
              </a:lnSpc>
              <a:spcBef>
                <a:spcPct val="0"/>
              </a:spcBef>
              <a:buAutoNum type="arabicPeriod" startAt="1"/>
            </a:pPr>
            <a:r>
              <a:rPr lang="en-US" b="true" sz="3600" strike="noStrike" u="none">
                <a:solidFill>
                  <a:srgbClr val="FFFFFF"/>
                </a:solidFill>
                <a:latin typeface="Exo 2 Bold"/>
                <a:ea typeface="Exo 2 Bold"/>
                <a:cs typeface="Exo 2 Bold"/>
                <a:sym typeface="Exo 2 Bold"/>
              </a:rPr>
              <a:t>Spustelėkite „Software“ ir pasirinkite kompiuterio operacinę sistemą</a:t>
            </a:r>
          </a:p>
          <a:p>
            <a:pPr algn="l" marL="868680" indent="-434340" lvl="1">
              <a:lnSpc>
                <a:spcPts val="4320"/>
              </a:lnSpc>
              <a:spcBef>
                <a:spcPct val="0"/>
              </a:spcBef>
              <a:buAutoNum type="arabicPeriod" startAt="1"/>
            </a:pPr>
            <a:r>
              <a:rPr lang="en-US" b="true" sz="3600" strike="noStrike" u="none">
                <a:solidFill>
                  <a:srgbClr val="FFFFFF"/>
                </a:solidFill>
                <a:latin typeface="Exo 2 Bold"/>
                <a:ea typeface="Exo 2 Bold"/>
                <a:cs typeface="Exo 2 Bold"/>
                <a:sym typeface="Exo 2 Bold"/>
              </a:rPr>
              <a:t>Atsisiuntimas prasidės automatiškai</a:t>
            </a:r>
          </a:p>
          <a:p>
            <a:pPr algn="l" marL="868680" indent="-434340" lvl="1">
              <a:lnSpc>
                <a:spcPts val="4320"/>
              </a:lnSpc>
              <a:spcBef>
                <a:spcPct val="0"/>
              </a:spcBef>
              <a:buAutoNum type="arabicPeriod" startAt="1"/>
            </a:pPr>
            <a:r>
              <a:rPr lang="en-US" b="true" sz="3600" strike="noStrike" u="none">
                <a:solidFill>
                  <a:srgbClr val="FFFFFF"/>
                </a:solidFill>
                <a:latin typeface="Exo 2 Bold"/>
                <a:ea typeface="Exo 2 Bold"/>
                <a:cs typeface="Exo 2 Bold"/>
                <a:sym typeface="Exo 2 Bold"/>
              </a:rPr>
              <a:t>Įdiekite „Prusa Slicer“</a:t>
            </a:r>
          </a:p>
          <a:p>
            <a:pPr algn="l" marL="868680" indent="-434340" lvl="1">
              <a:lnSpc>
                <a:spcPts val="4320"/>
              </a:lnSpc>
              <a:spcBef>
                <a:spcPct val="0"/>
              </a:spcBef>
            </a:pPr>
          </a:p>
        </p:txBody>
      </p:sp>
      <p:sp>
        <p:nvSpPr>
          <p:cNvPr name="Freeform 7" id="7"/>
          <p:cNvSpPr/>
          <p:nvPr/>
        </p:nvSpPr>
        <p:spPr>
          <a:xfrm flipH="false" flipV="false" rot="0">
            <a:off x="2340864" y="5416012"/>
            <a:ext cx="9473184" cy="2620242"/>
          </a:xfrm>
          <a:custGeom>
            <a:avLst/>
            <a:gdLst/>
            <a:ahLst/>
            <a:cxnLst/>
            <a:rect r="r" b="b" t="t" l="l"/>
            <a:pathLst>
              <a:path h="2620242" w="9473184">
                <a:moveTo>
                  <a:pt x="0" y="0"/>
                </a:moveTo>
                <a:lnTo>
                  <a:pt x="9473184" y="0"/>
                </a:lnTo>
                <a:lnTo>
                  <a:pt x="9473184" y="2620242"/>
                </a:lnTo>
                <a:lnTo>
                  <a:pt x="0" y="2620242"/>
                </a:lnTo>
                <a:lnTo>
                  <a:pt x="0" y="0"/>
                </a:lnTo>
                <a:close/>
              </a:path>
            </a:pathLst>
          </a:custGeom>
          <a:blipFill>
            <a:blip r:embed="rId6"/>
            <a:stretch>
              <a:fillRect l="0" t="0" r="0" b="0"/>
            </a:stretch>
          </a:blipFill>
        </p:spPr>
      </p:sp>
      <p:sp>
        <p:nvSpPr>
          <p:cNvPr name="Freeform 8" id="8" descr="Mėlynas mygtukas su žymekliu ir juodu fonu  Aprašymas generuojamas automatiškai"/>
          <p:cNvSpPr/>
          <p:nvPr/>
        </p:nvSpPr>
        <p:spPr>
          <a:xfrm flipH="false" flipV="false" rot="0">
            <a:off x="92278" y="-213141"/>
            <a:ext cx="2248586" cy="2248586"/>
          </a:xfrm>
          <a:custGeom>
            <a:avLst/>
            <a:gdLst/>
            <a:ahLst/>
            <a:cxnLst/>
            <a:rect r="r" b="b" t="t" l="l"/>
            <a:pathLst>
              <a:path h="2248586" w="2248586">
                <a:moveTo>
                  <a:pt x="0" y="0"/>
                </a:moveTo>
                <a:lnTo>
                  <a:pt x="2248586" y="0"/>
                </a:lnTo>
                <a:lnTo>
                  <a:pt x="2248586" y="2248586"/>
                </a:lnTo>
                <a:lnTo>
                  <a:pt x="0" y="2248586"/>
                </a:lnTo>
                <a:lnTo>
                  <a:pt x="0" y="0"/>
                </a:lnTo>
                <a:close/>
              </a:path>
            </a:pathLst>
          </a:custGeom>
          <a:blipFill>
            <a:blip r:embed="rId7"/>
            <a:stretch>
              <a:fillRect l="0" t="0" r="0" b="0"/>
            </a:stretch>
          </a:blipFill>
        </p:spPr>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659446"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Su kokiais kitais spausdintuvais tinka „Prusa Slicer“?</a:t>
            </a:r>
          </a:p>
        </p:txBody>
      </p:sp>
      <p:sp>
        <p:nvSpPr>
          <p:cNvPr name="TextBox 6" id="6"/>
          <p:cNvSpPr txBox="true"/>
          <p:nvPr/>
        </p:nvSpPr>
        <p:spPr>
          <a:xfrm rot="0">
            <a:off x="1659446" y="3453003"/>
            <a:ext cx="15225151" cy="2181225"/>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„PrusaSlicer“ galite naudoti su beveik visais žinomais spausdintuvų prekių ženklais, įskaitant „Anycubic“, „BIBO“, „Creality“, „LulzBot“ ir „TRILAB“. Be to, tas pats „PrusaSlicer“ suderinamas su visa „Prusa Research“ pagamintų FFF (FDM) ir MSLA (SLA) 3D spausdintuvų šeima. </a:t>
            </a:r>
          </a:p>
        </p:txBody>
      </p:sp>
      <p:sp>
        <p:nvSpPr>
          <p:cNvPr name="Freeform 7" id="7"/>
          <p:cNvSpPr/>
          <p:nvPr/>
        </p:nvSpPr>
        <p:spPr>
          <a:xfrm flipH="false" flipV="false" rot="0">
            <a:off x="1261872" y="6296587"/>
            <a:ext cx="6345936" cy="1606277"/>
          </a:xfrm>
          <a:custGeom>
            <a:avLst/>
            <a:gdLst/>
            <a:ahLst/>
            <a:cxnLst/>
            <a:rect r="r" b="b" t="t" l="l"/>
            <a:pathLst>
              <a:path h="1606277" w="6345936">
                <a:moveTo>
                  <a:pt x="0" y="0"/>
                </a:moveTo>
                <a:lnTo>
                  <a:pt x="6345936" y="0"/>
                </a:lnTo>
                <a:lnTo>
                  <a:pt x="6345936" y="1606277"/>
                </a:lnTo>
                <a:lnTo>
                  <a:pt x="0" y="1606277"/>
                </a:lnTo>
                <a:lnTo>
                  <a:pt x="0" y="0"/>
                </a:lnTo>
                <a:close/>
              </a:path>
            </a:pathLst>
          </a:custGeom>
          <a:blipFill>
            <a:blip r:embed="rId6"/>
            <a:stretch>
              <a:fillRect l="0" t="0" r="0" b="0"/>
            </a:stretch>
          </a:blipFill>
        </p:spPr>
      </p:sp>
      <p:sp>
        <p:nvSpPr>
          <p:cNvPr name="Freeform 8" id="8"/>
          <p:cNvSpPr/>
          <p:nvPr/>
        </p:nvSpPr>
        <p:spPr>
          <a:xfrm flipH="false" flipV="false" rot="0">
            <a:off x="12769282" y="6204385"/>
            <a:ext cx="3328416" cy="3192561"/>
          </a:xfrm>
          <a:custGeom>
            <a:avLst/>
            <a:gdLst/>
            <a:ahLst/>
            <a:cxnLst/>
            <a:rect r="r" b="b" t="t" l="l"/>
            <a:pathLst>
              <a:path h="3192561" w="3328416">
                <a:moveTo>
                  <a:pt x="0" y="0"/>
                </a:moveTo>
                <a:lnTo>
                  <a:pt x="3328416" y="0"/>
                </a:lnTo>
                <a:lnTo>
                  <a:pt x="3328416" y="3192561"/>
                </a:lnTo>
                <a:lnTo>
                  <a:pt x="0" y="3192561"/>
                </a:lnTo>
                <a:lnTo>
                  <a:pt x="0" y="0"/>
                </a:lnTo>
                <a:close/>
              </a:path>
            </a:pathLst>
          </a:custGeom>
          <a:blipFill>
            <a:blip r:embed="rId7"/>
            <a:stretch>
              <a:fillRect l="0" t="0" r="0" b="0"/>
            </a:stretch>
          </a:blipFill>
        </p:spPr>
      </p:sp>
      <p:sp>
        <p:nvSpPr>
          <p:cNvPr name="Freeform 9" id="9"/>
          <p:cNvSpPr/>
          <p:nvPr/>
        </p:nvSpPr>
        <p:spPr>
          <a:xfrm flipH="false" flipV="false" rot="0">
            <a:off x="8193024" y="6854523"/>
            <a:ext cx="2866958" cy="2836907"/>
          </a:xfrm>
          <a:custGeom>
            <a:avLst/>
            <a:gdLst/>
            <a:ahLst/>
            <a:cxnLst/>
            <a:rect r="r" b="b" t="t" l="l"/>
            <a:pathLst>
              <a:path h="2836907" w="2866958">
                <a:moveTo>
                  <a:pt x="0" y="0"/>
                </a:moveTo>
                <a:lnTo>
                  <a:pt x="2866958" y="0"/>
                </a:lnTo>
                <a:lnTo>
                  <a:pt x="2866958" y="2836907"/>
                </a:lnTo>
                <a:lnTo>
                  <a:pt x="0" y="2836907"/>
                </a:lnTo>
                <a:lnTo>
                  <a:pt x="0" y="0"/>
                </a:lnTo>
                <a:close/>
              </a:path>
            </a:pathLst>
          </a:custGeom>
          <a:blipFill>
            <a:blip r:embed="rId8"/>
            <a:stretch>
              <a:fillRect l="0" t="0" r="0" b="0"/>
            </a:stretch>
          </a:blipFill>
        </p:spPr>
      </p:sp>
      <p:sp>
        <p:nvSpPr>
          <p:cNvPr name="Freeform 10" id="10"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9"/>
            <a:stretch>
              <a:fillRect l="0" t="0" r="0" b="0"/>
            </a:stretch>
          </a:blipFill>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STL ir G kodas</a:t>
            </a:r>
          </a:p>
        </p:txBody>
      </p:sp>
      <p:sp>
        <p:nvSpPr>
          <p:cNvPr name="TextBox 6" id="6"/>
          <p:cNvSpPr txBox="true"/>
          <p:nvPr/>
        </p:nvSpPr>
        <p:spPr>
          <a:xfrm rot="0">
            <a:off x="1531439" y="2761993"/>
            <a:ext cx="8186153" cy="7067550"/>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G</a:t>
            </a:r>
            <a:r>
              <a:rPr lang="en-US" sz="3600" strike="noStrike" u="none">
                <a:solidFill>
                  <a:srgbClr val="FFFFFF"/>
                </a:solidFill>
                <a:latin typeface="Source Sans Pro"/>
                <a:ea typeface="Source Sans Pro"/>
                <a:cs typeface="Source Sans Pro"/>
                <a:sym typeface="Source Sans Pro"/>
              </a:rPr>
              <a:t>-</a:t>
            </a:r>
            <a:r>
              <a:rPr lang="en-US" sz="3600" strike="noStrike" u="none">
                <a:solidFill>
                  <a:srgbClr val="FFFFFF"/>
                </a:solidFill>
                <a:latin typeface="Source Sans Pro"/>
                <a:ea typeface="Source Sans Pro"/>
                <a:cs typeface="Source Sans Pro"/>
                <a:sym typeface="Source Sans Pro"/>
              </a:rPr>
              <a:t>kodas </a:t>
            </a:r>
            <a:r>
              <a:rPr lang="en-US" sz="3600" strike="noStrike" u="none">
                <a:solidFill>
                  <a:srgbClr val="FFFFFF"/>
                </a:solidFill>
                <a:latin typeface="Source Sans Pro"/>
                <a:ea typeface="Source Sans Pro"/>
                <a:cs typeface="Source Sans Pro"/>
                <a:sym typeface="Source Sans Pro"/>
              </a:rPr>
              <a:t>– t</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i failo</a:t>
            </a:r>
            <a:r>
              <a:rPr lang="en-US" sz="3600" strike="noStrike" u="none">
                <a:solidFill>
                  <a:srgbClr val="FFFFFF"/>
                </a:solidFill>
                <a:latin typeface="Source Sans Pro"/>
                <a:ea typeface="Source Sans Pro"/>
                <a:cs typeface="Source Sans Pro"/>
                <a:sym typeface="Source Sans Pro"/>
              </a:rPr>
              <a:t> formatas, </a:t>
            </a:r>
            <a:r>
              <a:rPr lang="en-US" sz="3600" strike="noStrike" u="none">
                <a:solidFill>
                  <a:srgbClr val="FFFFFF"/>
                </a:solidFill>
                <a:latin typeface="Source Sans Pro"/>
                <a:ea typeface="Source Sans Pro"/>
                <a:cs typeface="Source Sans Pro"/>
                <a:sym typeface="Source Sans Pro"/>
              </a:rPr>
              <a:t>naudojama</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k</a:t>
            </a:r>
            <a:r>
              <a:rPr lang="en-US" sz="3600" strike="noStrike" u="none">
                <a:solidFill>
                  <a:srgbClr val="FFFFFF"/>
                </a:solidFill>
                <a:latin typeface="Source Sans Pro"/>
                <a:ea typeface="Source Sans Pro"/>
                <a:cs typeface="Source Sans Pro"/>
                <a:sym typeface="Source Sans Pro"/>
              </a:rPr>
              <a:t>om</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ndom</a:t>
            </a:r>
            <a:r>
              <a:rPr lang="en-US" sz="3600" strike="noStrike" u="none">
                <a:solidFill>
                  <a:srgbClr val="FFFFFF"/>
                </a:solidFill>
                <a:latin typeface="Source Sans Pro"/>
                <a:ea typeface="Source Sans Pro"/>
                <a:cs typeface="Source Sans Pro"/>
                <a:sym typeface="Source Sans Pro"/>
              </a:rPr>
              <a:t>s </a:t>
            </a:r>
            <a:r>
              <a:rPr lang="en-US" sz="3600" strike="noStrike" u="none">
                <a:solidFill>
                  <a:srgbClr val="FFFFFF"/>
                </a:solidFill>
                <a:latin typeface="Source Sans Pro"/>
                <a:ea typeface="Source Sans Pro"/>
                <a:cs typeface="Source Sans Pro"/>
                <a:sym typeface="Source Sans Pro"/>
              </a:rPr>
              <a:t>perduot</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 3D sp</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u</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dintuvui,</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nurodant jo jude</a:t>
            </a:r>
            <a:r>
              <a:rPr lang="en-US" sz="3600" strike="noStrike" u="none">
                <a:solidFill>
                  <a:srgbClr val="FFFFFF"/>
                </a:solidFill>
                <a:latin typeface="Source Sans Pro"/>
                <a:ea typeface="Source Sans Pro"/>
                <a:cs typeface="Source Sans Pro"/>
                <a:sym typeface="Source Sans Pro"/>
              </a:rPr>
              <a:t>si</a:t>
            </a:r>
            <a:r>
              <a:rPr lang="en-US" sz="3600" strike="noStrike" u="none">
                <a:solidFill>
                  <a:srgbClr val="FFFFFF"/>
                </a:solidFill>
                <a:latin typeface="Source Sans Pro"/>
                <a:ea typeface="Source Sans Pro"/>
                <a:cs typeface="Source Sans Pro"/>
                <a:sym typeface="Source Sans Pro"/>
              </a:rPr>
              <a:t>u</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 spausdin</a:t>
            </a:r>
            <a:r>
              <a:rPr lang="en-US" sz="3600" strike="noStrike" u="none">
                <a:solidFill>
                  <a:srgbClr val="FFFFFF"/>
                </a:solidFill>
                <a:latin typeface="Source Sans Pro"/>
                <a:ea typeface="Source Sans Pro"/>
                <a:cs typeface="Source Sans Pro"/>
                <a:sym typeface="Source Sans Pro"/>
              </a:rPr>
              <a:t>imo </a:t>
            </a:r>
            <a:r>
              <a:rPr lang="en-US" sz="3600" strike="noStrike" u="none">
                <a:solidFill>
                  <a:srgbClr val="FFFFFF"/>
                </a:solidFill>
                <a:latin typeface="Source Sans Pro"/>
                <a:ea typeface="Source Sans Pro"/>
                <a:cs typeface="Source Sans Pro"/>
                <a:sym typeface="Source Sans Pro"/>
              </a:rPr>
              <a:t>v</a:t>
            </a:r>
            <a:r>
              <a:rPr lang="en-US" sz="3600" strike="noStrike" u="none">
                <a:solidFill>
                  <a:srgbClr val="FFFFFF"/>
                </a:solidFill>
                <a:latin typeface="Source Sans Pro"/>
                <a:ea typeface="Source Sans Pro"/>
                <a:cs typeface="Source Sans Pro"/>
                <a:sym typeface="Source Sans Pro"/>
              </a:rPr>
              <a:t>eiksm</a:t>
            </a:r>
            <a:r>
              <a:rPr lang="en-US" sz="3600" strike="noStrike" u="none">
                <a:solidFill>
                  <a:srgbClr val="FFFFFF"/>
                </a:solidFill>
                <a:latin typeface="Source Sans Pro"/>
                <a:ea typeface="Source Sans Pro"/>
                <a:cs typeface="Source Sans Pro"/>
                <a:sym typeface="Source Sans Pro"/>
              </a:rPr>
              <a:t>us.</a:t>
            </a:r>
          </a:p>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STL </a:t>
            </a:r>
            <a:r>
              <a:rPr lang="en-US" sz="3600" strike="noStrike" u="none">
                <a:solidFill>
                  <a:srgbClr val="FFFFFF"/>
                </a:solidFill>
                <a:latin typeface="Source Sans Pro"/>
                <a:ea typeface="Source Sans Pro"/>
                <a:cs typeface="Source Sans Pro"/>
                <a:sym typeface="Source Sans Pro"/>
              </a:rPr>
              <a:t>–</a:t>
            </a:r>
            <a:r>
              <a:rPr lang="en-US" sz="3600" strike="noStrike" u="none">
                <a:solidFill>
                  <a:srgbClr val="FFFFFF"/>
                </a:solidFill>
                <a:latin typeface="Source Sans Pro"/>
                <a:ea typeface="Source Sans Pro"/>
                <a:cs typeface="Source Sans Pro"/>
                <a:sym typeface="Source Sans Pro"/>
              </a:rPr>
              <a:t> t</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i geometrinis</a:t>
            </a:r>
            <a:r>
              <a:rPr lang="en-US" sz="3600" strike="noStrike" u="none">
                <a:solidFill>
                  <a:srgbClr val="FFFFFF"/>
                </a:solidFill>
                <a:latin typeface="Source Sans Pro"/>
                <a:ea typeface="Source Sans Pro"/>
                <a:cs typeface="Source Sans Pro"/>
                <a:sym typeface="Source Sans Pro"/>
              </a:rPr>
              <a:t> 3D</a:t>
            </a:r>
            <a:r>
              <a:rPr lang="en-US" sz="3600" strike="noStrike" u="none">
                <a:solidFill>
                  <a:srgbClr val="FFFFFF"/>
                </a:solidFill>
                <a:latin typeface="Source Sans Pro"/>
                <a:ea typeface="Source Sans Pro"/>
                <a:cs typeface="Source Sans Pro"/>
                <a:sym typeface="Source Sans Pro"/>
              </a:rPr>
              <a:t> objekto aprašas, </a:t>
            </a:r>
            <a:r>
              <a:rPr lang="en-US" sz="3600" strike="noStrike" u="none">
                <a:solidFill>
                  <a:srgbClr val="FFFFFF"/>
                </a:solidFill>
                <a:latin typeface="Source Sans Pro"/>
                <a:ea typeface="Source Sans Pro"/>
                <a:cs typeface="Source Sans Pro"/>
                <a:sym typeface="Source Sans Pro"/>
              </a:rPr>
              <a:t>lei</a:t>
            </a:r>
            <a:r>
              <a:rPr lang="en-US" sz="3600" strike="noStrike" u="none">
                <a:solidFill>
                  <a:srgbClr val="FFFFFF"/>
                </a:solidFill>
                <a:latin typeface="Source Sans Pro"/>
                <a:ea typeface="Source Sans Pro"/>
                <a:cs typeface="Source Sans Pro"/>
                <a:sym typeface="Source Sans Pro"/>
              </a:rPr>
              <a:t>d</a:t>
            </a:r>
            <a:r>
              <a:rPr lang="en-US" sz="3600" strike="noStrike" u="none">
                <a:solidFill>
                  <a:srgbClr val="FFFFFF"/>
                </a:solidFill>
                <a:latin typeface="Source Sans Pro"/>
                <a:ea typeface="Source Sans Pro"/>
                <a:cs typeface="Source Sans Pro"/>
                <a:sym typeface="Source Sans Pro"/>
              </a:rPr>
              <a:t>ži</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nt</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s </a:t>
            </a:r>
            <a:r>
              <a:rPr lang="en-US" sz="3600" strike="noStrike" u="none">
                <a:solidFill>
                  <a:srgbClr val="FFFFFF"/>
                </a:solidFill>
                <a:latin typeface="Source Sans Pro"/>
                <a:ea typeface="Source Sans Pro"/>
                <a:cs typeface="Source Sans Pro"/>
                <a:sym typeface="Source Sans Pro"/>
              </a:rPr>
              <a:t>m</a:t>
            </a:r>
            <a:r>
              <a:rPr lang="en-US" sz="3600" strike="noStrike" u="none">
                <a:solidFill>
                  <a:srgbClr val="FFFFFF"/>
                </a:solidFill>
                <a:latin typeface="Source Sans Pro"/>
                <a:ea typeface="Source Sans Pro"/>
                <a:cs typeface="Source Sans Pro"/>
                <a:sym typeface="Source Sans Pro"/>
              </a:rPr>
              <a:t>odelį</a:t>
            </a:r>
            <a:r>
              <a:rPr lang="en-US" sz="3600" strike="noStrike" u="none">
                <a:solidFill>
                  <a:srgbClr val="FFFFFF"/>
                </a:solidFill>
                <a:latin typeface="Source Sans Pro"/>
                <a:ea typeface="Source Sans Pro"/>
                <a:cs typeface="Source Sans Pro"/>
                <a:sym typeface="Source Sans Pro"/>
              </a:rPr>
              <a:t> perkelti </a:t>
            </a:r>
            <a:r>
              <a:rPr lang="en-US" sz="3600" strike="noStrike" u="none">
                <a:solidFill>
                  <a:srgbClr val="FFFFFF"/>
                </a:solidFill>
                <a:latin typeface="Source Sans Pro"/>
                <a:ea typeface="Source Sans Pro"/>
                <a:cs typeface="Source Sans Pro"/>
                <a:sym typeface="Source Sans Pro"/>
              </a:rPr>
              <a:t>iš</a:t>
            </a:r>
            <a:r>
              <a:rPr lang="en-US" sz="3600" strike="noStrike" u="none">
                <a:solidFill>
                  <a:srgbClr val="FFFFFF"/>
                </a:solidFill>
                <a:latin typeface="Source Sans Pro"/>
                <a:ea typeface="Source Sans Pro"/>
                <a:cs typeface="Source Sans Pro"/>
                <a:sym typeface="Source Sans Pro"/>
              </a:rPr>
              <a:t> projektavimo </a:t>
            </a:r>
            <a:r>
              <a:rPr lang="en-US" sz="3600" strike="noStrike" u="none">
                <a:solidFill>
                  <a:srgbClr val="FFFFFF"/>
                </a:solidFill>
                <a:latin typeface="Source Sans Pro"/>
                <a:ea typeface="Source Sans Pro"/>
                <a:cs typeface="Source Sans Pro"/>
                <a:sym typeface="Source Sans Pro"/>
              </a:rPr>
              <a:t>apl</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nkos į</a:t>
            </a:r>
            <a:r>
              <a:rPr lang="en-US" sz="3600" strike="noStrike" u="none">
                <a:solidFill>
                  <a:srgbClr val="FFFFFF"/>
                </a:solidFill>
                <a:latin typeface="Source Sans Pro"/>
                <a:ea typeface="Source Sans Pro"/>
                <a:cs typeface="Source Sans Pro"/>
                <a:sym typeface="Source Sans Pro"/>
              </a:rPr>
              <a:t> spausdinimo p</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r</a:t>
            </a:r>
            <a:r>
              <a:rPr lang="en-US" sz="3600" strike="noStrike" u="none">
                <a:solidFill>
                  <a:srgbClr val="FFFFFF"/>
                </a:solidFill>
                <a:latin typeface="Source Sans Pro"/>
                <a:ea typeface="Source Sans Pro"/>
                <a:cs typeface="Source Sans Pro"/>
                <a:sym typeface="Source Sans Pro"/>
              </a:rPr>
              <a:t>u</a:t>
            </a:r>
            <a:r>
              <a:rPr lang="en-US" sz="3600" strike="noStrike" u="none">
                <a:solidFill>
                  <a:srgbClr val="FFFFFF"/>
                </a:solidFill>
                <a:latin typeface="Source Sans Pro"/>
                <a:ea typeface="Source Sans Pro"/>
                <a:cs typeface="Source Sans Pro"/>
                <a:sym typeface="Source Sans Pro"/>
              </a:rPr>
              <a:t>o</a:t>
            </a:r>
            <a:r>
              <a:rPr lang="en-US" sz="3600" strike="noStrike" u="none">
                <a:solidFill>
                  <a:srgbClr val="FFFFFF"/>
                </a:solidFill>
                <a:latin typeface="Source Sans Pro"/>
                <a:ea typeface="Source Sans Pro"/>
                <a:cs typeface="Source Sans Pro"/>
                <a:sym typeface="Source Sans Pro"/>
              </a:rPr>
              <a:t>šimo programą</a:t>
            </a:r>
            <a:r>
              <a:rPr lang="en-US" sz="3600" strike="noStrike" u="none">
                <a:solidFill>
                  <a:srgbClr val="FFFFFF"/>
                </a:solidFill>
                <a:latin typeface="Source Sans Pro"/>
                <a:ea typeface="Source Sans Pro"/>
                <a:cs typeface="Source Sans Pro"/>
                <a:sym typeface="Source Sans Pro"/>
              </a:rPr>
              <a:t>.</a:t>
            </a:r>
          </a:p>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 STL</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formata</a:t>
            </a:r>
            <a:r>
              <a:rPr lang="en-US" sz="3600" strike="noStrike" u="none">
                <a:solidFill>
                  <a:srgbClr val="FFFFFF"/>
                </a:solidFill>
                <a:latin typeface="Source Sans Pro"/>
                <a:ea typeface="Source Sans Pro"/>
                <a:cs typeface="Source Sans Pro"/>
                <a:sym typeface="Source Sans Pro"/>
              </a:rPr>
              <a:t>s </a:t>
            </a:r>
            <a:r>
              <a:rPr lang="en-US" sz="3600" strike="noStrike" u="none">
                <a:solidFill>
                  <a:srgbClr val="FFFFFF"/>
                </a:solidFill>
                <a:latin typeface="Source Sans Pro"/>
                <a:ea typeface="Source Sans Pro"/>
                <a:cs typeface="Source Sans Pro"/>
                <a:sym typeface="Source Sans Pro"/>
              </a:rPr>
              <a:t>plačiai</a:t>
            </a:r>
            <a:r>
              <a:rPr lang="en-US" sz="3600" strike="noStrike" u="none">
                <a:solidFill>
                  <a:srgbClr val="FFFFFF"/>
                </a:solidFill>
                <a:latin typeface="Source Sans Pro"/>
                <a:ea typeface="Source Sans Pro"/>
                <a:cs typeface="Source Sans Pro"/>
                <a:sym typeface="Source Sans Pro"/>
              </a:rPr>
              <a:t> naudojam</a:t>
            </a:r>
            <a:r>
              <a:rPr lang="en-US" sz="3600" strike="noStrike" u="none">
                <a:solidFill>
                  <a:srgbClr val="FFFFFF"/>
                </a:solidFill>
                <a:latin typeface="Source Sans Pro"/>
                <a:ea typeface="Source Sans Pro"/>
                <a:cs typeface="Source Sans Pro"/>
                <a:sym typeface="Source Sans Pro"/>
              </a:rPr>
              <a:t>as</a:t>
            </a:r>
            <a:r>
              <a:rPr lang="en-US" sz="3600" strike="noStrike" u="none">
                <a:solidFill>
                  <a:srgbClr val="FFFFFF"/>
                </a:solidFill>
                <a:latin typeface="Source Sans Pro"/>
                <a:ea typeface="Source Sans Pro"/>
                <a:cs typeface="Source Sans Pro"/>
                <a:sym typeface="Source Sans Pro"/>
              </a:rPr>
              <a:t> 3D spausdinim</a:t>
            </a:r>
            <a:r>
              <a:rPr lang="en-US" sz="3600" strike="noStrike" u="none">
                <a:solidFill>
                  <a:srgbClr val="FFFFFF"/>
                </a:solidFill>
                <a:latin typeface="Source Sans Pro"/>
                <a:ea typeface="Source Sans Pro"/>
                <a:cs typeface="Source Sans Pro"/>
                <a:sym typeface="Source Sans Pro"/>
              </a:rPr>
              <a:t>e</a:t>
            </a:r>
            <a:r>
              <a:rPr lang="en-US" sz="3600" strike="noStrike" u="none">
                <a:solidFill>
                  <a:srgbClr val="FFFFFF"/>
                </a:solidFill>
                <a:latin typeface="Source Sans Pro"/>
                <a:ea typeface="Source Sans Pro"/>
                <a:cs typeface="Source Sans Pro"/>
                <a:sym typeface="Source Sans Pro"/>
              </a:rPr>
              <a:t>, nes </a:t>
            </a:r>
            <a:r>
              <a:rPr lang="en-US" sz="3600" strike="noStrike" u="none">
                <a:solidFill>
                  <a:srgbClr val="FFFFFF"/>
                </a:solidFill>
                <a:latin typeface="Source Sans Pro"/>
                <a:ea typeface="Source Sans Pro"/>
                <a:cs typeface="Source Sans Pro"/>
                <a:sym typeface="Source Sans Pro"/>
              </a:rPr>
              <a:t>yra</a:t>
            </a:r>
            <a:r>
              <a:rPr lang="en-US" sz="3600" strike="noStrike" u="none">
                <a:solidFill>
                  <a:srgbClr val="FFFFFF"/>
                </a:solidFill>
                <a:latin typeface="Source Sans Pro"/>
                <a:ea typeface="Source Sans Pro"/>
                <a:cs typeface="Source Sans Pro"/>
                <a:sym typeface="Source Sans Pro"/>
              </a:rPr>
              <a:t> paprastas ir atvirojo kodo, t</a:t>
            </a:r>
            <a:r>
              <a:rPr lang="en-US" sz="3600" strike="noStrike" u="none">
                <a:solidFill>
                  <a:srgbClr val="FFFFFF"/>
                </a:solidFill>
                <a:latin typeface="Source Sans Pro"/>
                <a:ea typeface="Source Sans Pro"/>
                <a:cs typeface="Source Sans Pro"/>
                <a:sym typeface="Source Sans Pro"/>
              </a:rPr>
              <a:t>ačiau</a:t>
            </a:r>
            <a:r>
              <a:rPr lang="en-US" sz="3600" strike="noStrike" u="none">
                <a:solidFill>
                  <a:srgbClr val="FFFFFF"/>
                </a:solidFill>
                <a:latin typeface="Source Sans Pro"/>
                <a:ea typeface="Source Sans Pro"/>
                <a:cs typeface="Source Sans Pro"/>
                <a:sym typeface="Source Sans Pro"/>
              </a:rPr>
              <a:t> jis taip pat </a:t>
            </a:r>
            <a:r>
              <a:rPr lang="en-US" sz="3600" strike="noStrike" u="none">
                <a:solidFill>
                  <a:srgbClr val="FFFFFF"/>
                </a:solidFill>
                <a:latin typeface="Source Sans Pro"/>
                <a:ea typeface="Source Sans Pro"/>
                <a:cs typeface="Source Sans Pro"/>
                <a:sym typeface="Source Sans Pro"/>
              </a:rPr>
              <a:t>t</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ik</a:t>
            </a:r>
            <a:r>
              <a:rPr lang="en-US" sz="3600" strike="noStrike" u="none">
                <a:solidFill>
                  <a:srgbClr val="FFFFFF"/>
                </a:solidFill>
                <a:latin typeface="Source Sans Pro"/>
                <a:ea typeface="Source Sans Pro"/>
                <a:cs typeface="Source Sans Pro"/>
                <a:sym typeface="Source Sans Pro"/>
              </a:rPr>
              <a:t>omas ir kit</a:t>
            </a:r>
            <a:r>
              <a:rPr lang="en-US" sz="3600" strike="noStrike" u="none">
                <a:solidFill>
                  <a:srgbClr val="FFFFFF"/>
                </a:solidFill>
                <a:latin typeface="Source Sans Pro"/>
                <a:ea typeface="Source Sans Pro"/>
                <a:cs typeface="Source Sans Pro"/>
                <a:sym typeface="Source Sans Pro"/>
              </a:rPr>
              <a:t>o</a:t>
            </a:r>
            <a:r>
              <a:rPr lang="en-US" sz="3600" strike="noStrike" u="none">
                <a:solidFill>
                  <a:srgbClr val="FFFFFF"/>
                </a:solidFill>
                <a:latin typeface="Source Sans Pro"/>
                <a:ea typeface="Source Sans Pro"/>
                <a:cs typeface="Source Sans Pro"/>
                <a:sym typeface="Source Sans Pro"/>
              </a:rPr>
              <a:t>s</a:t>
            </a:r>
            <a:r>
              <a:rPr lang="en-US" sz="3600" strike="noStrike" u="none">
                <a:solidFill>
                  <a:srgbClr val="FFFFFF"/>
                </a:solidFill>
                <a:latin typeface="Source Sans Pro"/>
                <a:ea typeface="Source Sans Pro"/>
                <a:cs typeface="Source Sans Pro"/>
                <a:sym typeface="Source Sans Pro"/>
              </a:rPr>
              <a:t>e</a:t>
            </a:r>
            <a:r>
              <a:rPr lang="en-US" sz="3600" strike="noStrike" u="none">
                <a:solidFill>
                  <a:srgbClr val="FFFFFF"/>
                </a:solidFill>
                <a:latin typeface="Source Sans Pro"/>
                <a:ea typeface="Source Sans Pro"/>
                <a:cs typeface="Source Sans Pro"/>
                <a:sym typeface="Source Sans Pro"/>
              </a:rPr>
              <a:t> </a:t>
            </a:r>
            <a:r>
              <a:rPr lang="en-US" sz="3600" strike="noStrike" u="none">
                <a:solidFill>
                  <a:srgbClr val="FFFFFF"/>
                </a:solidFill>
                <a:latin typeface="Source Sans Pro"/>
                <a:ea typeface="Source Sans Pro"/>
                <a:cs typeface="Source Sans Pro"/>
                <a:sym typeface="Source Sans Pro"/>
              </a:rPr>
              <a:t>srit</a:t>
            </a:r>
            <a:r>
              <a:rPr lang="en-US" sz="3600" strike="noStrike" u="none">
                <a:solidFill>
                  <a:srgbClr val="FFFFFF"/>
                </a:solidFill>
                <a:latin typeface="Source Sans Pro"/>
                <a:ea typeface="Source Sans Pro"/>
                <a:cs typeface="Source Sans Pro"/>
                <a:sym typeface="Source Sans Pro"/>
              </a:rPr>
              <a:t>ys</a:t>
            </a:r>
            <a:r>
              <a:rPr lang="en-US" sz="3600" strike="noStrike" u="none">
                <a:solidFill>
                  <a:srgbClr val="FFFFFF"/>
                </a:solidFill>
                <a:latin typeface="Source Sans Pro"/>
                <a:ea typeface="Source Sans Pro"/>
                <a:cs typeface="Source Sans Pro"/>
                <a:sym typeface="Source Sans Pro"/>
              </a:rPr>
              <a:t>e</a:t>
            </a:r>
            <a:r>
              <a:rPr lang="en-US" sz="3600" strike="noStrike" u="none">
                <a:solidFill>
                  <a:srgbClr val="FFFFFF"/>
                </a:solidFill>
                <a:latin typeface="Source Sans Pro"/>
                <a:ea typeface="Source Sans Pro"/>
                <a:cs typeface="Source Sans Pro"/>
                <a:sym typeface="Source Sans Pro"/>
              </a:rPr>
              <a:t>, pavyzdžiui, kompiuterin</a:t>
            </a:r>
            <a:r>
              <a:rPr lang="en-US" sz="3600" strike="noStrike" u="none">
                <a:solidFill>
                  <a:srgbClr val="FFFFFF"/>
                </a:solidFill>
                <a:latin typeface="Source Sans Pro"/>
                <a:ea typeface="Source Sans Pro"/>
                <a:cs typeface="Source Sans Pro"/>
                <a:sym typeface="Source Sans Pro"/>
              </a:rPr>
              <a:t>ėj</a:t>
            </a:r>
            <a:r>
              <a:rPr lang="en-US" sz="3600" strike="noStrike" u="none">
                <a:solidFill>
                  <a:srgbClr val="FFFFFF"/>
                </a:solidFill>
                <a:latin typeface="Source Sans Pro"/>
                <a:ea typeface="Source Sans Pro"/>
                <a:cs typeface="Source Sans Pro"/>
                <a:sym typeface="Source Sans Pro"/>
              </a:rPr>
              <a:t>e grafik</a:t>
            </a:r>
            <a:r>
              <a:rPr lang="en-US" sz="3600" strike="noStrike" u="none">
                <a:solidFill>
                  <a:srgbClr val="FFFFFF"/>
                </a:solidFill>
                <a:latin typeface="Source Sans Pro"/>
                <a:ea typeface="Source Sans Pro"/>
                <a:cs typeface="Source Sans Pro"/>
                <a:sym typeface="Source Sans Pro"/>
              </a:rPr>
              <a:t>oje</a:t>
            </a:r>
            <a:r>
              <a:rPr lang="en-US" sz="3600" strike="noStrike" u="none">
                <a:solidFill>
                  <a:srgbClr val="FFFFFF"/>
                </a:solidFill>
                <a:latin typeface="Source Sans Pro"/>
                <a:ea typeface="Source Sans Pro"/>
                <a:cs typeface="Source Sans Pro"/>
                <a:sym typeface="Source Sans Pro"/>
              </a:rPr>
              <a:t>.</a:t>
            </a:r>
          </a:p>
        </p:txBody>
      </p:sp>
      <p:sp>
        <p:nvSpPr>
          <p:cNvPr name="Freeform 7" id="7"/>
          <p:cNvSpPr/>
          <p:nvPr/>
        </p:nvSpPr>
        <p:spPr>
          <a:xfrm flipH="false" flipV="false" rot="0">
            <a:off x="10286746" y="4014076"/>
            <a:ext cx="5623979" cy="3517221"/>
          </a:xfrm>
          <a:custGeom>
            <a:avLst/>
            <a:gdLst/>
            <a:ahLst/>
            <a:cxnLst/>
            <a:rect r="r" b="b" t="t" l="l"/>
            <a:pathLst>
              <a:path h="3517221" w="5623979">
                <a:moveTo>
                  <a:pt x="0" y="0"/>
                </a:moveTo>
                <a:lnTo>
                  <a:pt x="5623979" y="0"/>
                </a:lnTo>
                <a:lnTo>
                  <a:pt x="5623979" y="3517220"/>
                </a:lnTo>
                <a:lnTo>
                  <a:pt x="0" y="3517220"/>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 režimai</a:t>
            </a:r>
          </a:p>
        </p:txBody>
      </p:sp>
      <p:sp>
        <p:nvSpPr>
          <p:cNvPr name="TextBox 6" id="6"/>
          <p:cNvSpPr txBox="true"/>
          <p:nvPr/>
        </p:nvSpPr>
        <p:spPr>
          <a:xfrm rot="0">
            <a:off x="1744789" y="2335282"/>
            <a:ext cx="15225151" cy="1095375"/>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 Numatytasis režimas – paprastas. Galite pasirinkti išplėstinį arba eksperto režimą. </a:t>
            </a:r>
          </a:p>
        </p:txBody>
      </p:sp>
      <p:sp>
        <p:nvSpPr>
          <p:cNvPr name="Freeform 7" id="7"/>
          <p:cNvSpPr/>
          <p:nvPr/>
        </p:nvSpPr>
        <p:spPr>
          <a:xfrm flipH="false" flipV="false" rot="0">
            <a:off x="2720511" y="3205801"/>
            <a:ext cx="13273688" cy="3875408"/>
          </a:xfrm>
          <a:custGeom>
            <a:avLst/>
            <a:gdLst/>
            <a:ahLst/>
            <a:cxnLst/>
            <a:rect r="r" b="b" t="t" l="l"/>
            <a:pathLst>
              <a:path h="3875408" w="13273688">
                <a:moveTo>
                  <a:pt x="0" y="0"/>
                </a:moveTo>
                <a:lnTo>
                  <a:pt x="13273688" y="0"/>
                </a:lnTo>
                <a:lnTo>
                  <a:pt x="13273688" y="3875408"/>
                </a:lnTo>
                <a:lnTo>
                  <a:pt x="0" y="3875408"/>
                </a:lnTo>
                <a:lnTo>
                  <a:pt x="0" y="0"/>
                </a:lnTo>
                <a:close/>
              </a:path>
            </a:pathLst>
          </a:custGeom>
          <a:blipFill>
            <a:blip r:embed="rId6"/>
            <a:stretch>
              <a:fillRect l="-91297" t="42335" r="2072" b="-1183491"/>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a:t>
            </a:r>
          </a:p>
        </p:txBody>
      </p:sp>
      <p:sp>
        <p:nvSpPr>
          <p:cNvPr name="Freeform 6" id="6" descr="Kompiuterinės programos ekrano kopija  Automatiškai sugeneruotas aprašymas"/>
          <p:cNvSpPr/>
          <p:nvPr/>
        </p:nvSpPr>
        <p:spPr>
          <a:xfrm flipH="false" flipV="false" rot="0">
            <a:off x="3858768" y="3616709"/>
            <a:ext cx="10570464" cy="5622112"/>
          </a:xfrm>
          <a:custGeom>
            <a:avLst/>
            <a:gdLst/>
            <a:ahLst/>
            <a:cxnLst/>
            <a:rect r="r" b="b" t="t" l="l"/>
            <a:pathLst>
              <a:path h="5622112" w="10570464">
                <a:moveTo>
                  <a:pt x="0" y="0"/>
                </a:moveTo>
                <a:lnTo>
                  <a:pt x="10570464" y="0"/>
                </a:lnTo>
                <a:lnTo>
                  <a:pt x="10570464" y="5622112"/>
                </a:lnTo>
                <a:lnTo>
                  <a:pt x="0" y="5622112"/>
                </a:lnTo>
                <a:lnTo>
                  <a:pt x="0" y="0"/>
                </a:lnTo>
                <a:close/>
              </a:path>
            </a:pathLst>
          </a:custGeom>
          <a:blipFill>
            <a:blip r:embed="rId6"/>
            <a:stretch>
              <a:fillRect l="0" t="0" r="0" b="0"/>
            </a:stretch>
          </a:blipFill>
        </p:spPr>
      </p:sp>
      <p:sp>
        <p:nvSpPr>
          <p:cNvPr name="TextBox 7" id="7"/>
          <p:cNvSpPr txBox="true"/>
          <p:nvPr/>
        </p:nvSpPr>
        <p:spPr>
          <a:xfrm rot="0">
            <a:off x="1744789" y="2335282"/>
            <a:ext cx="15225151" cy="552450"/>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1. Importuokite STL failą į „PrusaSlicer“</a:t>
            </a:r>
          </a:p>
        </p:txBody>
      </p:sp>
      <p:sp>
        <p:nvSpPr>
          <p:cNvPr name="Freeform 8" id="8" descr="Mėlynas mygtukas su žymekliu ir juodu fonu  Aprašymas generuojamas automatiškai"/>
          <p:cNvSpPr/>
          <p:nvPr/>
        </p:nvSpPr>
        <p:spPr>
          <a:xfrm flipH="false" flipV="false" rot="0">
            <a:off x="92278" y="-213141"/>
            <a:ext cx="2248586" cy="2248586"/>
          </a:xfrm>
          <a:custGeom>
            <a:avLst/>
            <a:gdLst/>
            <a:ahLst/>
            <a:cxnLst/>
            <a:rect r="r" b="b" t="t" l="l"/>
            <a:pathLst>
              <a:path h="2248586" w="2248586">
                <a:moveTo>
                  <a:pt x="0" y="0"/>
                </a:moveTo>
                <a:lnTo>
                  <a:pt x="2248586" y="0"/>
                </a:lnTo>
                <a:lnTo>
                  <a:pt x="2248586" y="2248586"/>
                </a:lnTo>
                <a:lnTo>
                  <a:pt x="0" y="2248586"/>
                </a:lnTo>
                <a:lnTo>
                  <a:pt x="0" y="0"/>
                </a:lnTo>
                <a:close/>
              </a:path>
            </a:pathLst>
          </a:custGeom>
          <a:blipFill>
            <a:blip r:embed="rId7"/>
            <a:stretch>
              <a:fillRect l="0" t="0" r="0" b="0"/>
            </a:stretch>
          </a:blipFill>
        </p:spPr>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a:t>
            </a:r>
          </a:p>
        </p:txBody>
      </p:sp>
      <p:sp>
        <p:nvSpPr>
          <p:cNvPr name="TextBox 6" id="6"/>
          <p:cNvSpPr txBox="true"/>
          <p:nvPr/>
        </p:nvSpPr>
        <p:spPr>
          <a:xfrm rot="0">
            <a:off x="1744789" y="2335282"/>
            <a:ext cx="15225151" cy="552450"/>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2. Pasirinkite naudojamą spausdintuvą</a:t>
            </a:r>
          </a:p>
        </p:txBody>
      </p:sp>
      <p:sp>
        <p:nvSpPr>
          <p:cNvPr name="Freeform 7" id="7" descr="Mėlynas mygtukas su žymekliu ir juodu fonu  Aprašymas generuojamas automatiškai"/>
          <p:cNvSpPr/>
          <p:nvPr/>
        </p:nvSpPr>
        <p:spPr>
          <a:xfrm flipH="false" flipV="false" rot="0">
            <a:off x="92278" y="-213141"/>
            <a:ext cx="2248586" cy="2248586"/>
          </a:xfrm>
          <a:custGeom>
            <a:avLst/>
            <a:gdLst/>
            <a:ahLst/>
            <a:cxnLst/>
            <a:rect r="r" b="b" t="t" l="l"/>
            <a:pathLst>
              <a:path h="2248586" w="2248586">
                <a:moveTo>
                  <a:pt x="0" y="0"/>
                </a:moveTo>
                <a:lnTo>
                  <a:pt x="2248586" y="0"/>
                </a:lnTo>
                <a:lnTo>
                  <a:pt x="2248586" y="2248586"/>
                </a:lnTo>
                <a:lnTo>
                  <a:pt x="0" y="2248586"/>
                </a:lnTo>
                <a:lnTo>
                  <a:pt x="0" y="0"/>
                </a:lnTo>
                <a:close/>
              </a:path>
            </a:pathLst>
          </a:custGeom>
          <a:blipFill>
            <a:blip r:embed="rId6"/>
            <a:stretch>
              <a:fillRect l="0" t="0" r="0" b="0"/>
            </a:stretch>
          </a:blipFill>
        </p:spPr>
      </p:sp>
      <p:sp>
        <p:nvSpPr>
          <p:cNvPr name="Freeform 8" id="8"/>
          <p:cNvSpPr/>
          <p:nvPr/>
        </p:nvSpPr>
        <p:spPr>
          <a:xfrm flipH="false" flipV="false" rot="0">
            <a:off x="968978" y="3398777"/>
            <a:ext cx="8215074" cy="3444535"/>
          </a:xfrm>
          <a:custGeom>
            <a:avLst/>
            <a:gdLst/>
            <a:ahLst/>
            <a:cxnLst/>
            <a:rect r="r" b="b" t="t" l="l"/>
            <a:pathLst>
              <a:path h="3444535" w="8215074">
                <a:moveTo>
                  <a:pt x="0" y="0"/>
                </a:moveTo>
                <a:lnTo>
                  <a:pt x="8215075" y="0"/>
                </a:lnTo>
                <a:lnTo>
                  <a:pt x="8215075" y="3444535"/>
                </a:lnTo>
                <a:lnTo>
                  <a:pt x="0" y="3444535"/>
                </a:lnTo>
                <a:lnTo>
                  <a:pt x="0" y="0"/>
                </a:lnTo>
                <a:close/>
              </a:path>
            </a:pathLst>
          </a:custGeom>
          <a:blipFill>
            <a:blip r:embed="rId7"/>
            <a:stretch>
              <a:fillRect l="0" t="0" r="0" b="0"/>
            </a:stretch>
          </a:blipFill>
        </p:spPr>
      </p:sp>
      <p:sp>
        <p:nvSpPr>
          <p:cNvPr name="Freeform 9" id="9"/>
          <p:cNvSpPr/>
          <p:nvPr/>
        </p:nvSpPr>
        <p:spPr>
          <a:xfrm flipH="false" flipV="false" rot="0">
            <a:off x="997134" y="7243324"/>
            <a:ext cx="6706181" cy="2423370"/>
          </a:xfrm>
          <a:custGeom>
            <a:avLst/>
            <a:gdLst/>
            <a:ahLst/>
            <a:cxnLst/>
            <a:rect r="r" b="b" t="t" l="l"/>
            <a:pathLst>
              <a:path h="2423370" w="6706181">
                <a:moveTo>
                  <a:pt x="0" y="0"/>
                </a:moveTo>
                <a:lnTo>
                  <a:pt x="6706181" y="0"/>
                </a:lnTo>
                <a:lnTo>
                  <a:pt x="6706181" y="2423370"/>
                </a:lnTo>
                <a:lnTo>
                  <a:pt x="0" y="2423370"/>
                </a:lnTo>
                <a:lnTo>
                  <a:pt x="0" y="0"/>
                </a:lnTo>
                <a:close/>
              </a:path>
            </a:pathLst>
          </a:custGeom>
          <a:blipFill>
            <a:blip r:embed="rId8"/>
            <a:stretch>
              <a:fillRect l="0" t="0" r="0" b="0"/>
            </a:stretch>
          </a:blipFill>
        </p:spPr>
      </p:sp>
      <p:sp>
        <p:nvSpPr>
          <p:cNvPr name="Freeform 10" id="10"/>
          <p:cNvSpPr/>
          <p:nvPr/>
        </p:nvSpPr>
        <p:spPr>
          <a:xfrm flipH="false" flipV="false" rot="0">
            <a:off x="10496836" y="4627216"/>
            <a:ext cx="6564525" cy="4522003"/>
          </a:xfrm>
          <a:custGeom>
            <a:avLst/>
            <a:gdLst/>
            <a:ahLst/>
            <a:cxnLst/>
            <a:rect r="r" b="b" t="t" l="l"/>
            <a:pathLst>
              <a:path h="4522003" w="6564525">
                <a:moveTo>
                  <a:pt x="0" y="0"/>
                </a:moveTo>
                <a:lnTo>
                  <a:pt x="6564525" y="0"/>
                </a:lnTo>
                <a:lnTo>
                  <a:pt x="6564525" y="4522004"/>
                </a:lnTo>
                <a:lnTo>
                  <a:pt x="0" y="4522004"/>
                </a:lnTo>
                <a:lnTo>
                  <a:pt x="0" y="0"/>
                </a:lnTo>
                <a:close/>
              </a:path>
            </a:pathLst>
          </a:custGeom>
          <a:blipFill>
            <a:blip r:embed="rId9"/>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a:t>
            </a:r>
          </a:p>
        </p:txBody>
      </p:sp>
      <p:sp>
        <p:nvSpPr>
          <p:cNvPr name="TextBox 6" id="6"/>
          <p:cNvSpPr txBox="true"/>
          <p:nvPr/>
        </p:nvSpPr>
        <p:spPr>
          <a:xfrm rot="0">
            <a:off x="1744789" y="2335282"/>
            <a:ext cx="15225151" cy="552450"/>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3. Pasirinkite spausdinimo nustatymus</a:t>
            </a:r>
          </a:p>
        </p:txBody>
      </p:sp>
      <p:sp>
        <p:nvSpPr>
          <p:cNvPr name="Freeform 7" id="7" descr="Kompiuterio ekrano kopija  Automatiškai sugeneruotas aprašymas"/>
          <p:cNvSpPr/>
          <p:nvPr/>
        </p:nvSpPr>
        <p:spPr>
          <a:xfrm flipH="false" flipV="false" rot="0">
            <a:off x="6638544" y="3421637"/>
            <a:ext cx="8595360" cy="6278880"/>
          </a:xfrm>
          <a:custGeom>
            <a:avLst/>
            <a:gdLst/>
            <a:ahLst/>
            <a:cxnLst/>
            <a:rect r="r" b="b" t="t" l="l"/>
            <a:pathLst>
              <a:path h="6278880" w="8595360">
                <a:moveTo>
                  <a:pt x="0" y="0"/>
                </a:moveTo>
                <a:lnTo>
                  <a:pt x="8595360" y="0"/>
                </a:lnTo>
                <a:lnTo>
                  <a:pt x="8595360" y="6278880"/>
                </a:lnTo>
                <a:lnTo>
                  <a:pt x="0" y="6278880"/>
                </a:lnTo>
                <a:lnTo>
                  <a:pt x="0" y="0"/>
                </a:lnTo>
                <a:close/>
              </a:path>
            </a:pathLst>
          </a:custGeom>
          <a:blipFill>
            <a:blip r:embed="rId6"/>
            <a:stretch>
              <a:fillRect l="0" t="0" r="0" b="0"/>
            </a:stretch>
          </a:blipFill>
        </p:spPr>
      </p:sp>
      <p:sp>
        <p:nvSpPr>
          <p:cNvPr name="Freeform 8" id="8" descr="Mėlynas mygtukas su žymekliu ir juodu fonu  Aprašymas generuojamas automatiškai"/>
          <p:cNvSpPr/>
          <p:nvPr/>
        </p:nvSpPr>
        <p:spPr>
          <a:xfrm flipH="false" flipV="false" rot="0">
            <a:off x="92278" y="-213141"/>
            <a:ext cx="2248586" cy="2248586"/>
          </a:xfrm>
          <a:custGeom>
            <a:avLst/>
            <a:gdLst/>
            <a:ahLst/>
            <a:cxnLst/>
            <a:rect r="r" b="b" t="t" l="l"/>
            <a:pathLst>
              <a:path h="2248586" w="2248586">
                <a:moveTo>
                  <a:pt x="0" y="0"/>
                </a:moveTo>
                <a:lnTo>
                  <a:pt x="2248586" y="0"/>
                </a:lnTo>
                <a:lnTo>
                  <a:pt x="2248586" y="2248586"/>
                </a:lnTo>
                <a:lnTo>
                  <a:pt x="0" y="2248586"/>
                </a:lnTo>
                <a:lnTo>
                  <a:pt x="0" y="0"/>
                </a:lnTo>
                <a:close/>
              </a:path>
            </a:pathLst>
          </a:custGeom>
          <a:blipFill>
            <a:blip r:embed="rId7"/>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a:t>
            </a:r>
          </a:p>
        </p:txBody>
      </p:sp>
      <p:sp>
        <p:nvSpPr>
          <p:cNvPr name="TextBox 6" id="6"/>
          <p:cNvSpPr txBox="true"/>
          <p:nvPr/>
        </p:nvSpPr>
        <p:spPr>
          <a:xfrm rot="0">
            <a:off x="1744789" y="2335282"/>
            <a:ext cx="15225151" cy="2181225"/>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4. Jei sąraše nerandate reikiamų spausdinimo nustatymų, nurodykite temperatūras patys. Spustelėkite ratuko mygtuką, tada spustelėkite „Redaguoti iš anksto nustatytus parametrus“. Pakeiskite reikiamus parametrus.</a:t>
            </a:r>
          </a:p>
        </p:txBody>
      </p:sp>
      <p:sp>
        <p:nvSpPr>
          <p:cNvPr name="Freeform 7" id="7"/>
          <p:cNvSpPr/>
          <p:nvPr/>
        </p:nvSpPr>
        <p:spPr>
          <a:xfrm flipH="false" flipV="false" rot="0">
            <a:off x="1020356" y="5239179"/>
            <a:ext cx="6221692" cy="1239784"/>
          </a:xfrm>
          <a:custGeom>
            <a:avLst/>
            <a:gdLst/>
            <a:ahLst/>
            <a:cxnLst/>
            <a:rect r="r" b="b" t="t" l="l"/>
            <a:pathLst>
              <a:path h="1239784" w="6221692">
                <a:moveTo>
                  <a:pt x="0" y="0"/>
                </a:moveTo>
                <a:lnTo>
                  <a:pt x="6221692" y="0"/>
                </a:lnTo>
                <a:lnTo>
                  <a:pt x="6221692" y="1239783"/>
                </a:lnTo>
                <a:lnTo>
                  <a:pt x="0" y="1239783"/>
                </a:lnTo>
                <a:lnTo>
                  <a:pt x="0" y="0"/>
                </a:lnTo>
                <a:close/>
              </a:path>
            </a:pathLst>
          </a:custGeom>
          <a:blipFill>
            <a:blip r:embed="rId6"/>
            <a:stretch>
              <a:fillRect l="0" t="0" r="0" b="0"/>
            </a:stretch>
          </a:blipFill>
        </p:spPr>
      </p:sp>
      <p:grpSp>
        <p:nvGrpSpPr>
          <p:cNvPr name="Group 8" id="8"/>
          <p:cNvGrpSpPr/>
          <p:nvPr/>
        </p:nvGrpSpPr>
        <p:grpSpPr>
          <a:xfrm rot="9051960">
            <a:off x="7128377" y="4953610"/>
            <a:ext cx="1141409" cy="1003725"/>
            <a:chOff x="0" y="0"/>
            <a:chExt cx="1521879" cy="1338301"/>
          </a:xfrm>
        </p:grpSpPr>
        <p:sp>
          <p:nvSpPr>
            <p:cNvPr name="Freeform 9" id="9"/>
            <p:cNvSpPr/>
            <p:nvPr/>
          </p:nvSpPr>
          <p:spPr>
            <a:xfrm flipH="false" flipV="false" rot="0">
              <a:off x="33909" y="33909"/>
              <a:ext cx="1454023" cy="1270508"/>
            </a:xfrm>
            <a:custGeom>
              <a:avLst/>
              <a:gdLst/>
              <a:ahLst/>
              <a:cxnLst/>
              <a:rect r="r" b="b" t="t" l="l"/>
              <a:pathLst>
                <a:path h="1270508" w="1454023">
                  <a:moveTo>
                    <a:pt x="0" y="317627"/>
                  </a:moveTo>
                  <a:lnTo>
                    <a:pt x="814705" y="317627"/>
                  </a:lnTo>
                  <a:lnTo>
                    <a:pt x="814705" y="0"/>
                  </a:lnTo>
                  <a:lnTo>
                    <a:pt x="1454023" y="635254"/>
                  </a:lnTo>
                  <a:lnTo>
                    <a:pt x="814705" y="1270508"/>
                  </a:lnTo>
                  <a:lnTo>
                    <a:pt x="814705" y="952881"/>
                  </a:lnTo>
                  <a:lnTo>
                    <a:pt x="0" y="952881"/>
                  </a:lnTo>
                  <a:close/>
                </a:path>
              </a:pathLst>
            </a:custGeom>
            <a:solidFill>
              <a:srgbClr val="3DE3B3"/>
            </a:solidFill>
            <a:ln w="12700">
              <a:solidFill>
                <a:srgbClr val="000000"/>
              </a:solidFill>
            </a:ln>
          </p:spPr>
        </p:sp>
        <p:sp>
          <p:nvSpPr>
            <p:cNvPr name="Freeform 10" id="10"/>
            <p:cNvSpPr/>
            <p:nvPr/>
          </p:nvSpPr>
          <p:spPr>
            <a:xfrm flipH="false" flipV="false" rot="0">
              <a:off x="0" y="85"/>
              <a:ext cx="1521968" cy="1338157"/>
            </a:xfrm>
            <a:custGeom>
              <a:avLst/>
              <a:gdLst/>
              <a:ahLst/>
              <a:cxnLst/>
              <a:rect r="r" b="b" t="t" l="l"/>
              <a:pathLst>
                <a:path h="1338157" w="1521968">
                  <a:moveTo>
                    <a:pt x="33909" y="317542"/>
                  </a:moveTo>
                  <a:lnTo>
                    <a:pt x="848614" y="317542"/>
                  </a:lnTo>
                  <a:lnTo>
                    <a:pt x="848614" y="351451"/>
                  </a:lnTo>
                  <a:lnTo>
                    <a:pt x="814832" y="351451"/>
                  </a:lnTo>
                  <a:lnTo>
                    <a:pt x="814832" y="33824"/>
                  </a:lnTo>
                  <a:cubicBezTo>
                    <a:pt x="814832" y="20108"/>
                    <a:pt x="823087" y="7789"/>
                    <a:pt x="835660" y="2582"/>
                  </a:cubicBezTo>
                  <a:cubicBezTo>
                    <a:pt x="848233" y="-2625"/>
                    <a:pt x="862838" y="169"/>
                    <a:pt x="872490" y="9821"/>
                  </a:cubicBezTo>
                  <a:lnTo>
                    <a:pt x="1511935" y="645075"/>
                  </a:lnTo>
                  <a:cubicBezTo>
                    <a:pt x="1518285" y="651425"/>
                    <a:pt x="1521968" y="660061"/>
                    <a:pt x="1521968" y="669078"/>
                  </a:cubicBezTo>
                  <a:cubicBezTo>
                    <a:pt x="1521968" y="678095"/>
                    <a:pt x="1518412" y="686731"/>
                    <a:pt x="1511935" y="693081"/>
                  </a:cubicBezTo>
                  <a:lnTo>
                    <a:pt x="872490" y="1328335"/>
                  </a:lnTo>
                  <a:cubicBezTo>
                    <a:pt x="862838" y="1337987"/>
                    <a:pt x="848233" y="1340781"/>
                    <a:pt x="835660" y="1335574"/>
                  </a:cubicBezTo>
                  <a:cubicBezTo>
                    <a:pt x="823087" y="1330367"/>
                    <a:pt x="814832" y="1317921"/>
                    <a:pt x="814832" y="1304332"/>
                  </a:cubicBezTo>
                  <a:lnTo>
                    <a:pt x="814832" y="986705"/>
                  </a:lnTo>
                  <a:lnTo>
                    <a:pt x="848741" y="986705"/>
                  </a:lnTo>
                  <a:lnTo>
                    <a:pt x="848741" y="1020614"/>
                  </a:lnTo>
                  <a:lnTo>
                    <a:pt x="33909" y="1020614"/>
                  </a:lnTo>
                  <a:cubicBezTo>
                    <a:pt x="15113" y="1020614"/>
                    <a:pt x="0" y="1005374"/>
                    <a:pt x="0" y="986705"/>
                  </a:cubicBezTo>
                  <a:lnTo>
                    <a:pt x="0" y="351451"/>
                  </a:lnTo>
                  <a:cubicBezTo>
                    <a:pt x="0" y="332782"/>
                    <a:pt x="15113" y="317542"/>
                    <a:pt x="33909" y="317542"/>
                  </a:cubicBezTo>
                  <a:moveTo>
                    <a:pt x="33909" y="385233"/>
                  </a:moveTo>
                  <a:lnTo>
                    <a:pt x="33909" y="351451"/>
                  </a:lnTo>
                  <a:lnTo>
                    <a:pt x="67691" y="351451"/>
                  </a:lnTo>
                  <a:lnTo>
                    <a:pt x="67691" y="986705"/>
                  </a:lnTo>
                  <a:lnTo>
                    <a:pt x="33909" y="986705"/>
                  </a:lnTo>
                  <a:lnTo>
                    <a:pt x="33909" y="952796"/>
                  </a:lnTo>
                  <a:lnTo>
                    <a:pt x="848614" y="952796"/>
                  </a:lnTo>
                  <a:cubicBezTo>
                    <a:pt x="867283" y="952796"/>
                    <a:pt x="882523" y="967909"/>
                    <a:pt x="882523" y="986705"/>
                  </a:cubicBezTo>
                  <a:lnTo>
                    <a:pt x="882523" y="1304332"/>
                  </a:lnTo>
                  <a:lnTo>
                    <a:pt x="848614" y="1304332"/>
                  </a:lnTo>
                  <a:lnTo>
                    <a:pt x="824738" y="1280329"/>
                  </a:lnTo>
                  <a:lnTo>
                    <a:pt x="1464183" y="645075"/>
                  </a:lnTo>
                  <a:lnTo>
                    <a:pt x="1488059" y="669078"/>
                  </a:lnTo>
                  <a:lnTo>
                    <a:pt x="1464183" y="693081"/>
                  </a:lnTo>
                  <a:lnTo>
                    <a:pt x="824738" y="57827"/>
                  </a:lnTo>
                  <a:lnTo>
                    <a:pt x="848614" y="33824"/>
                  </a:lnTo>
                  <a:lnTo>
                    <a:pt x="882523" y="33824"/>
                  </a:lnTo>
                  <a:lnTo>
                    <a:pt x="882523" y="351451"/>
                  </a:lnTo>
                  <a:cubicBezTo>
                    <a:pt x="882523" y="370120"/>
                    <a:pt x="867410" y="385360"/>
                    <a:pt x="848614" y="385360"/>
                  </a:cubicBezTo>
                  <a:lnTo>
                    <a:pt x="33909" y="385360"/>
                  </a:lnTo>
                  <a:close/>
                </a:path>
              </a:pathLst>
            </a:custGeom>
            <a:solidFill>
              <a:srgbClr val="145F4A"/>
            </a:solidFill>
            <a:ln w="12700">
              <a:solidFill>
                <a:srgbClr val="000000"/>
              </a:solidFill>
            </a:ln>
          </p:spPr>
        </p:sp>
      </p:grpSp>
      <p:sp>
        <p:nvSpPr>
          <p:cNvPr name="Freeform 11" id="11"/>
          <p:cNvSpPr/>
          <p:nvPr/>
        </p:nvSpPr>
        <p:spPr>
          <a:xfrm flipH="false" flipV="false" rot="0">
            <a:off x="9756429" y="4349134"/>
            <a:ext cx="5717638" cy="5047821"/>
          </a:xfrm>
          <a:custGeom>
            <a:avLst/>
            <a:gdLst/>
            <a:ahLst/>
            <a:cxnLst/>
            <a:rect r="r" b="b" t="t" l="l"/>
            <a:pathLst>
              <a:path h="5047821" w="5717638">
                <a:moveTo>
                  <a:pt x="0" y="0"/>
                </a:moveTo>
                <a:lnTo>
                  <a:pt x="5717638" y="0"/>
                </a:lnTo>
                <a:lnTo>
                  <a:pt x="5717638" y="5047821"/>
                </a:lnTo>
                <a:lnTo>
                  <a:pt x="0" y="5047821"/>
                </a:lnTo>
                <a:lnTo>
                  <a:pt x="0" y="0"/>
                </a:lnTo>
                <a:close/>
              </a:path>
            </a:pathLst>
          </a:custGeom>
          <a:blipFill>
            <a:blip r:embed="rId7"/>
            <a:stretch>
              <a:fillRect l="0" t="0" r="0" b="0"/>
            </a:stretch>
          </a:blipFill>
        </p:spPr>
      </p:sp>
      <p:sp>
        <p:nvSpPr>
          <p:cNvPr name="Freeform 12" id="12"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8"/>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a:t>
            </a:r>
          </a:p>
        </p:txBody>
      </p:sp>
      <p:sp>
        <p:nvSpPr>
          <p:cNvPr name="TextBox 6" id="6"/>
          <p:cNvSpPr txBox="true"/>
          <p:nvPr/>
        </p:nvSpPr>
        <p:spPr>
          <a:xfrm rot="0">
            <a:off x="1744789" y="2335282"/>
            <a:ext cx="15225151" cy="2724150"/>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5. Kaip įjungti lyginimą</a:t>
            </a:r>
            <a:r>
              <a:rPr lang="en-US" b="true" sz="3600" strike="noStrike" u="none">
                <a:solidFill>
                  <a:srgbClr val="FFFFFF"/>
                </a:solidFill>
                <a:latin typeface="Exo 2 Bold"/>
                <a:ea typeface="Exo 2 Bold"/>
                <a:cs typeface="Exo 2 Bold"/>
                <a:sym typeface="Exo 2 Bold"/>
              </a:rPr>
              <a:t> (Ironing)</a:t>
            </a:r>
            <a:r>
              <a:rPr lang="en-US" b="true" sz="3600" strike="noStrike" u="none">
                <a:solidFill>
                  <a:srgbClr val="FFFFFF"/>
                </a:solidFill>
                <a:latin typeface="Exo 2 Bold"/>
                <a:ea typeface="Exo 2 Bold"/>
                <a:cs typeface="Exo 2 Bold"/>
                <a:sym typeface="Exo 2 Bold"/>
              </a:rPr>
              <a:t>?</a:t>
            </a:r>
          </a:p>
          <a:p>
            <a:pPr algn="l" marL="0" indent="0" lvl="0">
              <a:lnSpc>
                <a:spcPts val="4320"/>
              </a:lnSpc>
              <a:spcBef>
                <a:spcPct val="0"/>
              </a:spcBef>
            </a:pPr>
            <a:r>
              <a:rPr lang="en-US" sz="3600" strike="noStrike" u="none">
                <a:solidFill>
                  <a:srgbClr val="FFFFFF"/>
                </a:solidFill>
                <a:latin typeface="Exo 2"/>
                <a:ea typeface="Exo 2"/>
                <a:cs typeface="Exo 2"/>
                <a:sym typeface="Exo 2"/>
              </a:rPr>
              <a:t> At</a:t>
            </a:r>
            <a:r>
              <a:rPr lang="en-US" sz="3600" strike="noStrike" u="none">
                <a:solidFill>
                  <a:srgbClr val="FFFFFF"/>
                </a:solidFill>
                <a:latin typeface="Exo 2"/>
                <a:ea typeface="Exo 2"/>
                <a:cs typeface="Exo 2"/>
                <a:sym typeface="Exo 2"/>
              </a:rPr>
              <a:t>i</a:t>
            </a:r>
            <a:r>
              <a:rPr lang="en-US" sz="3600" strike="noStrike" u="none">
                <a:solidFill>
                  <a:srgbClr val="FFFFFF"/>
                </a:solidFill>
                <a:latin typeface="Exo 2"/>
                <a:ea typeface="Exo 2"/>
                <a:cs typeface="Exo 2"/>
                <a:sym typeface="Exo 2"/>
              </a:rPr>
              <a:t>dary</a:t>
            </a:r>
            <a:r>
              <a:rPr lang="en-US" sz="3600" strike="noStrike" u="none">
                <a:solidFill>
                  <a:srgbClr val="FFFFFF"/>
                </a:solidFill>
                <a:latin typeface="Exo 2"/>
                <a:ea typeface="Exo 2"/>
                <a:cs typeface="Exo 2"/>
                <a:sym typeface="Exo 2"/>
              </a:rPr>
              <a:t>kite „Spausdinimo nustatymų“ išankstini</a:t>
            </a:r>
            <a:r>
              <a:rPr lang="en-US" sz="3600" strike="noStrike" u="none">
                <a:solidFill>
                  <a:srgbClr val="FFFFFF"/>
                </a:solidFill>
                <a:latin typeface="Exo 2"/>
                <a:ea typeface="Exo 2"/>
                <a:cs typeface="Exo 2"/>
                <a:sym typeface="Exo 2"/>
              </a:rPr>
              <a:t>ų</a:t>
            </a:r>
            <a:r>
              <a:rPr lang="en-US" sz="3600" strike="noStrike" u="none">
                <a:solidFill>
                  <a:srgbClr val="FFFFFF"/>
                </a:solidFill>
                <a:latin typeface="Exo 2"/>
                <a:ea typeface="Exo 2"/>
                <a:cs typeface="Exo 2"/>
                <a:sym typeface="Exo 2"/>
              </a:rPr>
              <a:t> nustatym</a:t>
            </a:r>
            <a:r>
              <a:rPr lang="en-US" sz="3600" strike="noStrike" u="none">
                <a:solidFill>
                  <a:srgbClr val="FFFFFF"/>
                </a:solidFill>
                <a:latin typeface="Exo 2"/>
                <a:ea typeface="Exo 2"/>
                <a:cs typeface="Exo 2"/>
                <a:sym typeface="Exo 2"/>
              </a:rPr>
              <a:t>ų redagavimo langą</a:t>
            </a:r>
            <a:r>
              <a:rPr lang="en-US" sz="3600" strike="noStrike" u="none">
                <a:solidFill>
                  <a:srgbClr val="FFFFFF"/>
                </a:solidFill>
                <a:latin typeface="Exo 2"/>
                <a:ea typeface="Exo 2"/>
                <a:cs typeface="Exo 2"/>
                <a:sym typeface="Exo 2"/>
              </a:rPr>
              <a:t> ir p</a:t>
            </a:r>
            <a:r>
              <a:rPr lang="en-US" sz="3600" strike="noStrike" u="none">
                <a:solidFill>
                  <a:srgbClr val="FFFFFF"/>
                </a:solidFill>
                <a:latin typeface="Exo 2"/>
                <a:ea typeface="Exo 2"/>
                <a:cs typeface="Exo 2"/>
                <a:sym typeface="Exo 2"/>
              </a:rPr>
              <a:t>a</a:t>
            </a:r>
            <a:r>
              <a:rPr lang="en-US" sz="3600" strike="noStrike" u="none">
                <a:solidFill>
                  <a:srgbClr val="FFFFFF"/>
                </a:solidFill>
                <a:latin typeface="Exo 2"/>
                <a:ea typeface="Exo 2"/>
                <a:cs typeface="Exo 2"/>
                <a:sym typeface="Exo 2"/>
              </a:rPr>
              <a:t>s</a:t>
            </a:r>
            <a:r>
              <a:rPr lang="en-US" sz="3600" strike="noStrike" u="none">
                <a:solidFill>
                  <a:srgbClr val="FFFFFF"/>
                </a:solidFill>
                <a:latin typeface="Exo 2"/>
                <a:ea typeface="Exo 2"/>
                <a:cs typeface="Exo 2"/>
                <a:sym typeface="Exo 2"/>
              </a:rPr>
              <a:t>irinki</a:t>
            </a:r>
            <a:r>
              <a:rPr lang="en-US" sz="3600" strike="noStrike" u="none">
                <a:solidFill>
                  <a:srgbClr val="FFFFFF"/>
                </a:solidFill>
                <a:latin typeface="Exo 2"/>
                <a:ea typeface="Exo 2"/>
                <a:cs typeface="Exo 2"/>
                <a:sym typeface="Exo 2"/>
              </a:rPr>
              <a:t>te</a:t>
            </a:r>
            <a:r>
              <a:rPr lang="en-US" sz="3600" strike="noStrike" u="none">
                <a:solidFill>
                  <a:srgbClr val="FFFFFF"/>
                </a:solidFill>
                <a:latin typeface="Exo 2"/>
                <a:ea typeface="Exo 2"/>
                <a:cs typeface="Exo 2"/>
                <a:sym typeface="Exo 2"/>
              </a:rPr>
              <a:t> s</a:t>
            </a:r>
            <a:r>
              <a:rPr lang="en-US" sz="3600" strike="noStrike" u="none">
                <a:solidFill>
                  <a:srgbClr val="FFFFFF"/>
                </a:solidFill>
                <a:latin typeface="Exo 2"/>
                <a:ea typeface="Exo 2"/>
                <a:cs typeface="Exo 2"/>
                <a:sym typeface="Exo 2"/>
              </a:rPr>
              <a:t>ki</a:t>
            </a:r>
            <a:r>
              <a:rPr lang="en-US" sz="3600" strike="noStrike" u="none">
                <a:solidFill>
                  <a:srgbClr val="FFFFFF"/>
                </a:solidFill>
                <a:latin typeface="Exo 2"/>
                <a:ea typeface="Exo 2"/>
                <a:cs typeface="Exo 2"/>
                <a:sym typeface="Exo 2"/>
              </a:rPr>
              <a:t>l</a:t>
            </a:r>
            <a:r>
              <a:rPr lang="en-US" sz="3600" strike="noStrike" u="none">
                <a:solidFill>
                  <a:srgbClr val="FFFFFF"/>
                </a:solidFill>
                <a:latin typeface="Exo 2"/>
                <a:ea typeface="Exo 2"/>
                <a:cs typeface="Exo 2"/>
                <a:sym typeface="Exo 2"/>
              </a:rPr>
              <a:t>t</a:t>
            </a:r>
            <a:r>
              <a:rPr lang="en-US" sz="3600" strike="noStrike" u="none">
                <a:solidFill>
                  <a:srgbClr val="FFFFFF"/>
                </a:solidFill>
                <a:latin typeface="Exo 2"/>
                <a:ea typeface="Exo 2"/>
                <a:cs typeface="Exo 2"/>
                <a:sym typeface="Exo 2"/>
              </a:rPr>
              <a:t>į</a:t>
            </a:r>
            <a:r>
              <a:rPr lang="en-US" sz="3600" strike="noStrike" u="none">
                <a:solidFill>
                  <a:srgbClr val="FFFFFF"/>
                </a:solidFill>
                <a:latin typeface="Exo 2"/>
                <a:ea typeface="Exo 2"/>
                <a:cs typeface="Exo 2"/>
                <a:sym typeface="Exo 2"/>
              </a:rPr>
              <a:t> „Infill“. Viršutiniame dešiniajame kampe </a:t>
            </a:r>
            <a:r>
              <a:rPr lang="en-US" sz="3600" strike="noStrike" u="none">
                <a:solidFill>
                  <a:srgbClr val="FFFFFF"/>
                </a:solidFill>
                <a:latin typeface="Exo 2"/>
                <a:ea typeface="Exo 2"/>
                <a:cs typeface="Exo 2"/>
                <a:sym typeface="Exo 2"/>
              </a:rPr>
              <a:t>nust</a:t>
            </a:r>
            <a:r>
              <a:rPr lang="en-US" sz="3600" strike="noStrike" u="none">
                <a:solidFill>
                  <a:srgbClr val="FFFFFF"/>
                </a:solidFill>
                <a:latin typeface="Exo 2"/>
                <a:ea typeface="Exo 2"/>
                <a:cs typeface="Exo 2"/>
                <a:sym typeface="Exo 2"/>
              </a:rPr>
              <a:t>a</a:t>
            </a:r>
            <a:r>
              <a:rPr lang="en-US" sz="3600" strike="noStrike" u="none">
                <a:solidFill>
                  <a:srgbClr val="FFFFFF"/>
                </a:solidFill>
                <a:latin typeface="Exo 2"/>
                <a:ea typeface="Exo 2"/>
                <a:cs typeface="Exo 2"/>
                <a:sym typeface="Exo 2"/>
              </a:rPr>
              <a:t>ty</a:t>
            </a:r>
            <a:r>
              <a:rPr lang="en-US" sz="3600" strike="noStrike" u="none">
                <a:solidFill>
                  <a:srgbClr val="FFFFFF"/>
                </a:solidFill>
                <a:latin typeface="Exo 2"/>
                <a:ea typeface="Exo 2"/>
                <a:cs typeface="Exo 2"/>
                <a:sym typeface="Exo 2"/>
              </a:rPr>
              <a:t>kite „Išplėstin</a:t>
            </a:r>
            <a:r>
              <a:rPr lang="en-US" sz="3600" strike="noStrike" u="none">
                <a:solidFill>
                  <a:srgbClr val="FFFFFF"/>
                </a:solidFill>
                <a:latin typeface="Exo 2"/>
                <a:ea typeface="Exo 2"/>
                <a:cs typeface="Exo 2"/>
                <a:sym typeface="Exo 2"/>
              </a:rPr>
              <a:t>į</a:t>
            </a:r>
            <a:r>
              <a:rPr lang="en-US" sz="3600" strike="noStrike" u="none">
                <a:solidFill>
                  <a:srgbClr val="FFFFFF"/>
                </a:solidFill>
                <a:latin typeface="Exo 2"/>
                <a:ea typeface="Exo 2"/>
                <a:cs typeface="Exo 2"/>
                <a:sym typeface="Exo 2"/>
              </a:rPr>
              <a:t>“ arba „Ekspert</a:t>
            </a:r>
            <a:r>
              <a:rPr lang="en-US" sz="3600" strike="noStrike" u="none">
                <a:solidFill>
                  <a:srgbClr val="FFFFFF"/>
                </a:solidFill>
                <a:latin typeface="Exo 2"/>
                <a:ea typeface="Exo 2"/>
                <a:cs typeface="Exo 2"/>
                <a:sym typeface="Exo 2"/>
              </a:rPr>
              <a:t>o</a:t>
            </a:r>
            <a:r>
              <a:rPr lang="en-US" sz="3600" strike="noStrike" u="none">
                <a:solidFill>
                  <a:srgbClr val="FFFFFF"/>
                </a:solidFill>
                <a:latin typeface="Exo 2"/>
                <a:ea typeface="Exo 2"/>
                <a:cs typeface="Exo 2"/>
                <a:sym typeface="Exo 2"/>
              </a:rPr>
              <a:t>“ režimą. Tu</a:t>
            </a:r>
            <a:r>
              <a:rPr lang="en-US" sz="3600" strike="noStrike" u="none">
                <a:solidFill>
                  <a:srgbClr val="FFFFFF"/>
                </a:solidFill>
                <a:latin typeface="Exo 2"/>
                <a:ea typeface="Exo 2"/>
                <a:cs typeface="Exo 2"/>
                <a:sym typeface="Exo 2"/>
              </a:rPr>
              <a:t>ome</a:t>
            </a:r>
            <a:r>
              <a:rPr lang="en-US" sz="3600" strike="noStrike" u="none">
                <a:solidFill>
                  <a:srgbClr val="FFFFFF"/>
                </a:solidFill>
                <a:latin typeface="Exo 2"/>
                <a:ea typeface="Exo 2"/>
                <a:cs typeface="Exo 2"/>
                <a:sym typeface="Exo 2"/>
              </a:rPr>
              <a:t>t</a:t>
            </a:r>
            <a:r>
              <a:rPr lang="en-US" sz="3600" strike="noStrike" u="none">
                <a:solidFill>
                  <a:srgbClr val="FFFFFF"/>
                </a:solidFill>
                <a:latin typeface="Exo 2"/>
                <a:ea typeface="Exo 2"/>
                <a:cs typeface="Exo 2"/>
                <a:sym typeface="Exo 2"/>
              </a:rPr>
              <a:t> b</a:t>
            </a:r>
            <a:r>
              <a:rPr lang="en-US" sz="3600" strike="noStrike" u="none">
                <a:solidFill>
                  <a:srgbClr val="FFFFFF"/>
                </a:solidFill>
                <a:latin typeface="Exo 2"/>
                <a:ea typeface="Exo 2"/>
                <a:cs typeface="Exo 2"/>
                <a:sym typeface="Exo 2"/>
              </a:rPr>
              <a:t>u</a:t>
            </a:r>
            <a:r>
              <a:rPr lang="en-US" sz="3600" strike="noStrike" u="none">
                <a:solidFill>
                  <a:srgbClr val="FFFFFF"/>
                </a:solidFill>
                <a:latin typeface="Exo 2"/>
                <a:ea typeface="Exo 2"/>
                <a:cs typeface="Exo 2"/>
                <a:sym typeface="Exo 2"/>
              </a:rPr>
              <a:t>s</a:t>
            </a:r>
            <a:r>
              <a:rPr lang="en-US" sz="3600" strike="noStrike" u="none">
                <a:solidFill>
                  <a:srgbClr val="FFFFFF"/>
                </a:solidFill>
                <a:latin typeface="Exo 2"/>
                <a:ea typeface="Exo 2"/>
                <a:cs typeface="Exo 2"/>
                <a:sym typeface="Exo 2"/>
              </a:rPr>
              <a:t> </a:t>
            </a:r>
            <a:r>
              <a:rPr lang="en-US" sz="3600" strike="noStrike" u="none">
                <a:solidFill>
                  <a:srgbClr val="FFFFFF"/>
                </a:solidFill>
                <a:latin typeface="Exo 2"/>
                <a:ea typeface="Exo 2"/>
                <a:cs typeface="Exo 2"/>
                <a:sym typeface="Exo 2"/>
              </a:rPr>
              <a:t>rodo</a:t>
            </a:r>
            <a:r>
              <a:rPr lang="en-US" sz="3600" strike="noStrike" u="none">
                <a:solidFill>
                  <a:srgbClr val="FFFFFF"/>
                </a:solidFill>
                <a:latin typeface="Exo 2"/>
                <a:ea typeface="Exo 2"/>
                <a:cs typeface="Exo 2"/>
                <a:sym typeface="Exo 2"/>
              </a:rPr>
              <a:t>ma</a:t>
            </a:r>
            <a:r>
              <a:rPr lang="en-US" sz="3600" strike="noStrike" u="none">
                <a:solidFill>
                  <a:srgbClr val="FFFFFF"/>
                </a:solidFill>
                <a:latin typeface="Exo 2"/>
                <a:ea typeface="Exo 2"/>
                <a:cs typeface="Exo 2"/>
                <a:sym typeface="Exo 2"/>
              </a:rPr>
              <a:t>s</a:t>
            </a:r>
            <a:r>
              <a:rPr lang="en-US" sz="3600" strike="noStrike" u="none">
                <a:solidFill>
                  <a:srgbClr val="FFFFFF"/>
                </a:solidFill>
                <a:latin typeface="Exo 2"/>
                <a:ea typeface="Exo 2"/>
                <a:cs typeface="Exo 2"/>
                <a:sym typeface="Exo 2"/>
              </a:rPr>
              <a:t> skyri</a:t>
            </a:r>
            <a:r>
              <a:rPr lang="en-US" sz="3600" strike="noStrike" u="none">
                <a:solidFill>
                  <a:srgbClr val="FFFFFF"/>
                </a:solidFill>
                <a:latin typeface="Exo 2"/>
                <a:ea typeface="Exo 2"/>
                <a:cs typeface="Exo 2"/>
                <a:sym typeface="Exo 2"/>
              </a:rPr>
              <a:t>us</a:t>
            </a:r>
            <a:r>
              <a:rPr lang="en-US" sz="3600" strike="noStrike" u="none">
                <a:solidFill>
                  <a:srgbClr val="FFFFFF"/>
                </a:solidFill>
                <a:latin typeface="Exo 2"/>
                <a:ea typeface="Exo 2"/>
                <a:cs typeface="Exo 2"/>
                <a:sym typeface="Exo 2"/>
              </a:rPr>
              <a:t> „Lyginimas</a:t>
            </a:r>
            <a:r>
              <a:rPr lang="en-US" sz="3600" strike="noStrike" u="none">
                <a:solidFill>
                  <a:srgbClr val="FFFFFF"/>
                </a:solidFill>
                <a:latin typeface="Exo 2"/>
                <a:ea typeface="Exo 2"/>
                <a:cs typeface="Exo 2"/>
                <a:sym typeface="Exo 2"/>
              </a:rPr>
              <a:t> (Ironing)</a:t>
            </a:r>
            <a:r>
              <a:rPr lang="en-US" sz="3600" strike="noStrike" u="none">
                <a:solidFill>
                  <a:srgbClr val="FFFFFF"/>
                </a:solidFill>
                <a:latin typeface="Exo 2"/>
                <a:ea typeface="Exo 2"/>
                <a:cs typeface="Exo 2"/>
                <a:sym typeface="Exo 2"/>
              </a:rPr>
              <a:t>“. Pažymėkite </a:t>
            </a:r>
            <a:r>
              <a:rPr lang="en-US" sz="3600" strike="noStrike" u="none">
                <a:solidFill>
                  <a:srgbClr val="FFFFFF"/>
                </a:solidFill>
                <a:latin typeface="Exo 2"/>
                <a:ea typeface="Exo 2"/>
                <a:cs typeface="Exo 2"/>
                <a:sym typeface="Exo 2"/>
              </a:rPr>
              <a:t>p</a:t>
            </a:r>
            <a:r>
              <a:rPr lang="en-US" sz="3600" strike="noStrike" u="none">
                <a:solidFill>
                  <a:srgbClr val="FFFFFF"/>
                </a:solidFill>
                <a:latin typeface="Exo 2"/>
                <a:ea typeface="Exo 2"/>
                <a:cs typeface="Exo 2"/>
                <a:sym typeface="Exo 2"/>
              </a:rPr>
              <a:t>a</a:t>
            </a:r>
            <a:r>
              <a:rPr lang="en-US" sz="3600" strike="noStrike" u="none">
                <a:solidFill>
                  <a:srgbClr val="FFFFFF"/>
                </a:solidFill>
                <a:latin typeface="Exo 2"/>
                <a:ea typeface="Exo 2"/>
                <a:cs typeface="Exo 2"/>
                <a:sym typeface="Exo 2"/>
              </a:rPr>
              <a:t>ri</a:t>
            </a:r>
            <a:r>
              <a:rPr lang="en-US" sz="3600" strike="noStrike" u="none">
                <a:solidFill>
                  <a:srgbClr val="FFFFFF"/>
                </a:solidFill>
                <a:latin typeface="Exo 2"/>
                <a:ea typeface="Exo 2"/>
                <a:cs typeface="Exo 2"/>
                <a:sym typeface="Exo 2"/>
              </a:rPr>
              <a:t>n</a:t>
            </a:r>
            <a:r>
              <a:rPr lang="en-US" sz="3600" strike="noStrike" u="none">
                <a:solidFill>
                  <a:srgbClr val="FFFFFF"/>
                </a:solidFill>
                <a:latin typeface="Exo 2"/>
                <a:ea typeface="Exo 2"/>
                <a:cs typeface="Exo 2"/>
                <a:sym typeface="Exo 2"/>
              </a:rPr>
              <a:t>kt</a:t>
            </a:r>
            <a:r>
              <a:rPr lang="en-US" sz="3600" strike="noStrike" u="none">
                <a:solidFill>
                  <a:srgbClr val="FFFFFF"/>
                </a:solidFill>
                <a:latin typeface="Exo 2"/>
                <a:ea typeface="Exo 2"/>
                <a:cs typeface="Exo 2"/>
                <a:sym typeface="Exo 2"/>
              </a:rPr>
              <a:t>į „Enable ironing“.</a:t>
            </a:r>
          </a:p>
        </p:txBody>
      </p:sp>
      <p:sp>
        <p:nvSpPr>
          <p:cNvPr name="Freeform 7" id="7"/>
          <p:cNvSpPr/>
          <p:nvPr/>
        </p:nvSpPr>
        <p:spPr>
          <a:xfrm flipH="false" flipV="false" rot="0">
            <a:off x="878719" y="5903243"/>
            <a:ext cx="4695615" cy="1002430"/>
          </a:xfrm>
          <a:custGeom>
            <a:avLst/>
            <a:gdLst/>
            <a:ahLst/>
            <a:cxnLst/>
            <a:rect r="r" b="b" t="t" l="l"/>
            <a:pathLst>
              <a:path h="1002430" w="4695615">
                <a:moveTo>
                  <a:pt x="0" y="0"/>
                </a:moveTo>
                <a:lnTo>
                  <a:pt x="4695616" y="0"/>
                </a:lnTo>
                <a:lnTo>
                  <a:pt x="4695616" y="1002430"/>
                </a:lnTo>
                <a:lnTo>
                  <a:pt x="0" y="1002430"/>
                </a:lnTo>
                <a:lnTo>
                  <a:pt x="0" y="0"/>
                </a:lnTo>
                <a:close/>
              </a:path>
            </a:pathLst>
          </a:custGeom>
          <a:blipFill>
            <a:blip r:embed="rId6"/>
            <a:stretch>
              <a:fillRect l="-7132" t="0" r="0" b="0"/>
            </a:stretch>
          </a:blipFill>
        </p:spPr>
      </p:sp>
      <p:sp>
        <p:nvSpPr>
          <p:cNvPr name="Freeform 8" id="8"/>
          <p:cNvSpPr/>
          <p:nvPr/>
        </p:nvSpPr>
        <p:spPr>
          <a:xfrm flipH="false" flipV="false" rot="0">
            <a:off x="6254525" y="5714600"/>
            <a:ext cx="3779844" cy="3867309"/>
          </a:xfrm>
          <a:custGeom>
            <a:avLst/>
            <a:gdLst/>
            <a:ahLst/>
            <a:cxnLst/>
            <a:rect r="r" b="b" t="t" l="l"/>
            <a:pathLst>
              <a:path h="3867309" w="3779844">
                <a:moveTo>
                  <a:pt x="0" y="0"/>
                </a:moveTo>
                <a:lnTo>
                  <a:pt x="3779843" y="0"/>
                </a:lnTo>
                <a:lnTo>
                  <a:pt x="3779843" y="3867309"/>
                </a:lnTo>
                <a:lnTo>
                  <a:pt x="0" y="3867309"/>
                </a:lnTo>
                <a:lnTo>
                  <a:pt x="0" y="0"/>
                </a:lnTo>
                <a:close/>
              </a:path>
            </a:pathLst>
          </a:custGeom>
          <a:blipFill>
            <a:blip r:embed="rId7"/>
            <a:stretch>
              <a:fillRect l="0" t="0" r="0" b="-18232"/>
            </a:stretch>
          </a:blipFill>
        </p:spPr>
      </p:sp>
      <p:sp>
        <p:nvSpPr>
          <p:cNvPr name="Freeform 9" id="9"/>
          <p:cNvSpPr/>
          <p:nvPr/>
        </p:nvSpPr>
        <p:spPr>
          <a:xfrm flipH="false" flipV="false" rot="0">
            <a:off x="10888494" y="5705056"/>
            <a:ext cx="4054192" cy="1036406"/>
          </a:xfrm>
          <a:custGeom>
            <a:avLst/>
            <a:gdLst/>
            <a:ahLst/>
            <a:cxnLst/>
            <a:rect r="r" b="b" t="t" l="l"/>
            <a:pathLst>
              <a:path h="1036406" w="4054192">
                <a:moveTo>
                  <a:pt x="0" y="0"/>
                </a:moveTo>
                <a:lnTo>
                  <a:pt x="4054193" y="0"/>
                </a:lnTo>
                <a:lnTo>
                  <a:pt x="4054193" y="1036406"/>
                </a:lnTo>
                <a:lnTo>
                  <a:pt x="0" y="1036406"/>
                </a:lnTo>
                <a:lnTo>
                  <a:pt x="0" y="0"/>
                </a:lnTo>
                <a:close/>
              </a:path>
            </a:pathLst>
          </a:custGeom>
          <a:blipFill>
            <a:blip r:embed="rId8"/>
            <a:stretch>
              <a:fillRect l="0" t="0" r="0" b="0"/>
            </a:stretch>
          </a:blipFill>
        </p:spPr>
      </p:sp>
      <p:sp>
        <p:nvSpPr>
          <p:cNvPr name="Freeform 10" id="10"/>
          <p:cNvSpPr/>
          <p:nvPr/>
        </p:nvSpPr>
        <p:spPr>
          <a:xfrm flipH="false" flipV="false" rot="0">
            <a:off x="10888494" y="7098430"/>
            <a:ext cx="6855704" cy="1804730"/>
          </a:xfrm>
          <a:custGeom>
            <a:avLst/>
            <a:gdLst/>
            <a:ahLst/>
            <a:cxnLst/>
            <a:rect r="r" b="b" t="t" l="l"/>
            <a:pathLst>
              <a:path h="1804730" w="6855704">
                <a:moveTo>
                  <a:pt x="0" y="0"/>
                </a:moveTo>
                <a:lnTo>
                  <a:pt x="6855705" y="0"/>
                </a:lnTo>
                <a:lnTo>
                  <a:pt x="6855705" y="1804730"/>
                </a:lnTo>
                <a:lnTo>
                  <a:pt x="0" y="1804730"/>
                </a:lnTo>
                <a:lnTo>
                  <a:pt x="0" y="0"/>
                </a:lnTo>
                <a:close/>
              </a:path>
            </a:pathLst>
          </a:custGeom>
          <a:blipFill>
            <a:blip r:embed="rId9"/>
            <a:stretch>
              <a:fillRect l="0" t="0" r="0" b="0"/>
            </a:stretch>
          </a:blipFill>
        </p:spPr>
      </p:sp>
      <p:grpSp>
        <p:nvGrpSpPr>
          <p:cNvPr name="Group 11" id="11"/>
          <p:cNvGrpSpPr/>
          <p:nvPr/>
        </p:nvGrpSpPr>
        <p:grpSpPr>
          <a:xfrm rot="9051960">
            <a:off x="5491829" y="5292242"/>
            <a:ext cx="1141409" cy="1003725"/>
            <a:chOff x="0" y="0"/>
            <a:chExt cx="1521879" cy="1338301"/>
          </a:xfrm>
        </p:grpSpPr>
        <p:sp>
          <p:nvSpPr>
            <p:cNvPr name="Freeform 12" id="12"/>
            <p:cNvSpPr/>
            <p:nvPr/>
          </p:nvSpPr>
          <p:spPr>
            <a:xfrm flipH="false" flipV="false" rot="0">
              <a:off x="33909" y="33909"/>
              <a:ext cx="1454023" cy="1270508"/>
            </a:xfrm>
            <a:custGeom>
              <a:avLst/>
              <a:gdLst/>
              <a:ahLst/>
              <a:cxnLst/>
              <a:rect r="r" b="b" t="t" l="l"/>
              <a:pathLst>
                <a:path h="1270508" w="1454023">
                  <a:moveTo>
                    <a:pt x="0" y="317627"/>
                  </a:moveTo>
                  <a:lnTo>
                    <a:pt x="814705" y="317627"/>
                  </a:lnTo>
                  <a:lnTo>
                    <a:pt x="814705" y="0"/>
                  </a:lnTo>
                  <a:lnTo>
                    <a:pt x="1454023" y="635254"/>
                  </a:lnTo>
                  <a:lnTo>
                    <a:pt x="814705" y="1270508"/>
                  </a:lnTo>
                  <a:lnTo>
                    <a:pt x="814705" y="952881"/>
                  </a:lnTo>
                  <a:lnTo>
                    <a:pt x="0" y="952881"/>
                  </a:lnTo>
                  <a:close/>
                </a:path>
              </a:pathLst>
            </a:custGeom>
            <a:solidFill>
              <a:srgbClr val="3DE3B3"/>
            </a:solidFill>
            <a:ln w="12700">
              <a:solidFill>
                <a:srgbClr val="000000"/>
              </a:solidFill>
            </a:ln>
          </p:spPr>
        </p:sp>
        <p:sp>
          <p:nvSpPr>
            <p:cNvPr name="Freeform 13" id="13"/>
            <p:cNvSpPr/>
            <p:nvPr/>
          </p:nvSpPr>
          <p:spPr>
            <a:xfrm flipH="false" flipV="false" rot="0">
              <a:off x="0" y="85"/>
              <a:ext cx="1521968" cy="1338157"/>
            </a:xfrm>
            <a:custGeom>
              <a:avLst/>
              <a:gdLst/>
              <a:ahLst/>
              <a:cxnLst/>
              <a:rect r="r" b="b" t="t" l="l"/>
              <a:pathLst>
                <a:path h="1338157" w="1521968">
                  <a:moveTo>
                    <a:pt x="33909" y="317542"/>
                  </a:moveTo>
                  <a:lnTo>
                    <a:pt x="848614" y="317542"/>
                  </a:lnTo>
                  <a:lnTo>
                    <a:pt x="848614" y="351451"/>
                  </a:lnTo>
                  <a:lnTo>
                    <a:pt x="814832" y="351451"/>
                  </a:lnTo>
                  <a:lnTo>
                    <a:pt x="814832" y="33824"/>
                  </a:lnTo>
                  <a:cubicBezTo>
                    <a:pt x="814832" y="20108"/>
                    <a:pt x="823087" y="7789"/>
                    <a:pt x="835660" y="2582"/>
                  </a:cubicBezTo>
                  <a:cubicBezTo>
                    <a:pt x="848233" y="-2625"/>
                    <a:pt x="862838" y="169"/>
                    <a:pt x="872490" y="9821"/>
                  </a:cubicBezTo>
                  <a:lnTo>
                    <a:pt x="1511935" y="645075"/>
                  </a:lnTo>
                  <a:cubicBezTo>
                    <a:pt x="1518285" y="651425"/>
                    <a:pt x="1521968" y="660061"/>
                    <a:pt x="1521968" y="669078"/>
                  </a:cubicBezTo>
                  <a:cubicBezTo>
                    <a:pt x="1521968" y="678095"/>
                    <a:pt x="1518412" y="686731"/>
                    <a:pt x="1511935" y="693081"/>
                  </a:cubicBezTo>
                  <a:lnTo>
                    <a:pt x="872490" y="1328335"/>
                  </a:lnTo>
                  <a:cubicBezTo>
                    <a:pt x="862838" y="1337987"/>
                    <a:pt x="848233" y="1340781"/>
                    <a:pt x="835660" y="1335574"/>
                  </a:cubicBezTo>
                  <a:cubicBezTo>
                    <a:pt x="823087" y="1330367"/>
                    <a:pt x="814832" y="1317921"/>
                    <a:pt x="814832" y="1304332"/>
                  </a:cubicBezTo>
                  <a:lnTo>
                    <a:pt x="814832" y="986705"/>
                  </a:lnTo>
                  <a:lnTo>
                    <a:pt x="848741" y="986705"/>
                  </a:lnTo>
                  <a:lnTo>
                    <a:pt x="848741" y="1020614"/>
                  </a:lnTo>
                  <a:lnTo>
                    <a:pt x="33909" y="1020614"/>
                  </a:lnTo>
                  <a:cubicBezTo>
                    <a:pt x="15113" y="1020614"/>
                    <a:pt x="0" y="1005374"/>
                    <a:pt x="0" y="986705"/>
                  </a:cubicBezTo>
                  <a:lnTo>
                    <a:pt x="0" y="351451"/>
                  </a:lnTo>
                  <a:cubicBezTo>
                    <a:pt x="0" y="332782"/>
                    <a:pt x="15113" y="317542"/>
                    <a:pt x="33909" y="317542"/>
                  </a:cubicBezTo>
                  <a:moveTo>
                    <a:pt x="33909" y="385233"/>
                  </a:moveTo>
                  <a:lnTo>
                    <a:pt x="33909" y="351451"/>
                  </a:lnTo>
                  <a:lnTo>
                    <a:pt x="67691" y="351451"/>
                  </a:lnTo>
                  <a:lnTo>
                    <a:pt x="67691" y="986705"/>
                  </a:lnTo>
                  <a:lnTo>
                    <a:pt x="33909" y="986705"/>
                  </a:lnTo>
                  <a:lnTo>
                    <a:pt x="33909" y="952796"/>
                  </a:lnTo>
                  <a:lnTo>
                    <a:pt x="848614" y="952796"/>
                  </a:lnTo>
                  <a:cubicBezTo>
                    <a:pt x="867283" y="952796"/>
                    <a:pt x="882523" y="967909"/>
                    <a:pt x="882523" y="986705"/>
                  </a:cubicBezTo>
                  <a:lnTo>
                    <a:pt x="882523" y="1304332"/>
                  </a:lnTo>
                  <a:lnTo>
                    <a:pt x="848614" y="1304332"/>
                  </a:lnTo>
                  <a:lnTo>
                    <a:pt x="824738" y="1280329"/>
                  </a:lnTo>
                  <a:lnTo>
                    <a:pt x="1464183" y="645075"/>
                  </a:lnTo>
                  <a:lnTo>
                    <a:pt x="1488059" y="669078"/>
                  </a:lnTo>
                  <a:lnTo>
                    <a:pt x="1464183" y="693081"/>
                  </a:lnTo>
                  <a:lnTo>
                    <a:pt x="824738" y="57827"/>
                  </a:lnTo>
                  <a:lnTo>
                    <a:pt x="848614" y="33824"/>
                  </a:lnTo>
                  <a:lnTo>
                    <a:pt x="882523" y="33824"/>
                  </a:lnTo>
                  <a:lnTo>
                    <a:pt x="882523" y="351451"/>
                  </a:lnTo>
                  <a:cubicBezTo>
                    <a:pt x="882523" y="370120"/>
                    <a:pt x="867410" y="385360"/>
                    <a:pt x="848614" y="385360"/>
                  </a:cubicBezTo>
                  <a:lnTo>
                    <a:pt x="33909" y="385360"/>
                  </a:lnTo>
                  <a:close/>
                </a:path>
              </a:pathLst>
            </a:custGeom>
            <a:solidFill>
              <a:srgbClr val="145F4A"/>
            </a:solidFill>
            <a:ln w="12700">
              <a:solidFill>
                <a:srgbClr val="000000"/>
              </a:solidFill>
            </a:ln>
          </p:spPr>
        </p:sp>
      </p:grpSp>
      <p:grpSp>
        <p:nvGrpSpPr>
          <p:cNvPr name="Group 14" id="14"/>
          <p:cNvGrpSpPr/>
          <p:nvPr/>
        </p:nvGrpSpPr>
        <p:grpSpPr>
          <a:xfrm rot="9051960">
            <a:off x="7217483" y="5557933"/>
            <a:ext cx="1141409" cy="1003725"/>
            <a:chOff x="0" y="0"/>
            <a:chExt cx="1521879" cy="1338301"/>
          </a:xfrm>
        </p:grpSpPr>
        <p:sp>
          <p:nvSpPr>
            <p:cNvPr name="Freeform 15" id="15"/>
            <p:cNvSpPr/>
            <p:nvPr/>
          </p:nvSpPr>
          <p:spPr>
            <a:xfrm flipH="false" flipV="false" rot="0">
              <a:off x="33909" y="33909"/>
              <a:ext cx="1454023" cy="1270508"/>
            </a:xfrm>
            <a:custGeom>
              <a:avLst/>
              <a:gdLst/>
              <a:ahLst/>
              <a:cxnLst/>
              <a:rect r="r" b="b" t="t" l="l"/>
              <a:pathLst>
                <a:path h="1270508" w="1454023">
                  <a:moveTo>
                    <a:pt x="0" y="317627"/>
                  </a:moveTo>
                  <a:lnTo>
                    <a:pt x="814705" y="317627"/>
                  </a:lnTo>
                  <a:lnTo>
                    <a:pt x="814705" y="0"/>
                  </a:lnTo>
                  <a:lnTo>
                    <a:pt x="1454023" y="635254"/>
                  </a:lnTo>
                  <a:lnTo>
                    <a:pt x="814705" y="1270508"/>
                  </a:lnTo>
                  <a:lnTo>
                    <a:pt x="814705" y="952881"/>
                  </a:lnTo>
                  <a:lnTo>
                    <a:pt x="0" y="952881"/>
                  </a:lnTo>
                  <a:close/>
                </a:path>
              </a:pathLst>
            </a:custGeom>
            <a:solidFill>
              <a:srgbClr val="3DE3B3"/>
            </a:solidFill>
            <a:ln w="12700">
              <a:solidFill>
                <a:srgbClr val="000000"/>
              </a:solidFill>
            </a:ln>
          </p:spPr>
        </p:sp>
        <p:sp>
          <p:nvSpPr>
            <p:cNvPr name="Freeform 16" id="16"/>
            <p:cNvSpPr/>
            <p:nvPr/>
          </p:nvSpPr>
          <p:spPr>
            <a:xfrm flipH="false" flipV="false" rot="0">
              <a:off x="0" y="85"/>
              <a:ext cx="1521968" cy="1338157"/>
            </a:xfrm>
            <a:custGeom>
              <a:avLst/>
              <a:gdLst/>
              <a:ahLst/>
              <a:cxnLst/>
              <a:rect r="r" b="b" t="t" l="l"/>
              <a:pathLst>
                <a:path h="1338157" w="1521968">
                  <a:moveTo>
                    <a:pt x="33909" y="317542"/>
                  </a:moveTo>
                  <a:lnTo>
                    <a:pt x="848614" y="317542"/>
                  </a:lnTo>
                  <a:lnTo>
                    <a:pt x="848614" y="351451"/>
                  </a:lnTo>
                  <a:lnTo>
                    <a:pt x="814832" y="351451"/>
                  </a:lnTo>
                  <a:lnTo>
                    <a:pt x="814832" y="33824"/>
                  </a:lnTo>
                  <a:cubicBezTo>
                    <a:pt x="814832" y="20108"/>
                    <a:pt x="823087" y="7789"/>
                    <a:pt x="835660" y="2582"/>
                  </a:cubicBezTo>
                  <a:cubicBezTo>
                    <a:pt x="848233" y="-2625"/>
                    <a:pt x="862838" y="169"/>
                    <a:pt x="872490" y="9821"/>
                  </a:cubicBezTo>
                  <a:lnTo>
                    <a:pt x="1511935" y="645075"/>
                  </a:lnTo>
                  <a:cubicBezTo>
                    <a:pt x="1518285" y="651425"/>
                    <a:pt x="1521968" y="660061"/>
                    <a:pt x="1521968" y="669078"/>
                  </a:cubicBezTo>
                  <a:cubicBezTo>
                    <a:pt x="1521968" y="678095"/>
                    <a:pt x="1518412" y="686731"/>
                    <a:pt x="1511935" y="693081"/>
                  </a:cubicBezTo>
                  <a:lnTo>
                    <a:pt x="872490" y="1328335"/>
                  </a:lnTo>
                  <a:cubicBezTo>
                    <a:pt x="862838" y="1337987"/>
                    <a:pt x="848233" y="1340781"/>
                    <a:pt x="835660" y="1335574"/>
                  </a:cubicBezTo>
                  <a:cubicBezTo>
                    <a:pt x="823087" y="1330367"/>
                    <a:pt x="814832" y="1317921"/>
                    <a:pt x="814832" y="1304332"/>
                  </a:cubicBezTo>
                  <a:lnTo>
                    <a:pt x="814832" y="986705"/>
                  </a:lnTo>
                  <a:lnTo>
                    <a:pt x="848741" y="986705"/>
                  </a:lnTo>
                  <a:lnTo>
                    <a:pt x="848741" y="1020614"/>
                  </a:lnTo>
                  <a:lnTo>
                    <a:pt x="33909" y="1020614"/>
                  </a:lnTo>
                  <a:cubicBezTo>
                    <a:pt x="15113" y="1020614"/>
                    <a:pt x="0" y="1005374"/>
                    <a:pt x="0" y="986705"/>
                  </a:cubicBezTo>
                  <a:lnTo>
                    <a:pt x="0" y="351451"/>
                  </a:lnTo>
                  <a:cubicBezTo>
                    <a:pt x="0" y="332782"/>
                    <a:pt x="15113" y="317542"/>
                    <a:pt x="33909" y="317542"/>
                  </a:cubicBezTo>
                  <a:moveTo>
                    <a:pt x="33909" y="385233"/>
                  </a:moveTo>
                  <a:lnTo>
                    <a:pt x="33909" y="351451"/>
                  </a:lnTo>
                  <a:lnTo>
                    <a:pt x="67691" y="351451"/>
                  </a:lnTo>
                  <a:lnTo>
                    <a:pt x="67691" y="986705"/>
                  </a:lnTo>
                  <a:lnTo>
                    <a:pt x="33909" y="986705"/>
                  </a:lnTo>
                  <a:lnTo>
                    <a:pt x="33909" y="952796"/>
                  </a:lnTo>
                  <a:lnTo>
                    <a:pt x="848614" y="952796"/>
                  </a:lnTo>
                  <a:cubicBezTo>
                    <a:pt x="867283" y="952796"/>
                    <a:pt x="882523" y="967909"/>
                    <a:pt x="882523" y="986705"/>
                  </a:cubicBezTo>
                  <a:lnTo>
                    <a:pt x="882523" y="1304332"/>
                  </a:lnTo>
                  <a:lnTo>
                    <a:pt x="848614" y="1304332"/>
                  </a:lnTo>
                  <a:lnTo>
                    <a:pt x="824738" y="1280329"/>
                  </a:lnTo>
                  <a:lnTo>
                    <a:pt x="1464183" y="645075"/>
                  </a:lnTo>
                  <a:lnTo>
                    <a:pt x="1488059" y="669078"/>
                  </a:lnTo>
                  <a:lnTo>
                    <a:pt x="1464183" y="693081"/>
                  </a:lnTo>
                  <a:lnTo>
                    <a:pt x="824738" y="57827"/>
                  </a:lnTo>
                  <a:lnTo>
                    <a:pt x="848614" y="33824"/>
                  </a:lnTo>
                  <a:lnTo>
                    <a:pt x="882523" y="33824"/>
                  </a:lnTo>
                  <a:lnTo>
                    <a:pt x="882523" y="351451"/>
                  </a:lnTo>
                  <a:cubicBezTo>
                    <a:pt x="882523" y="370120"/>
                    <a:pt x="867410" y="385360"/>
                    <a:pt x="848614" y="385360"/>
                  </a:cubicBezTo>
                  <a:lnTo>
                    <a:pt x="33909" y="385360"/>
                  </a:lnTo>
                  <a:close/>
                </a:path>
              </a:pathLst>
            </a:custGeom>
            <a:solidFill>
              <a:srgbClr val="145F4A"/>
            </a:solidFill>
            <a:ln w="12700">
              <a:solidFill>
                <a:srgbClr val="000000"/>
              </a:solidFill>
            </a:ln>
          </p:spPr>
        </p:sp>
      </p:grpSp>
      <p:grpSp>
        <p:nvGrpSpPr>
          <p:cNvPr name="Group 17" id="17"/>
          <p:cNvGrpSpPr/>
          <p:nvPr/>
        </p:nvGrpSpPr>
        <p:grpSpPr>
          <a:xfrm rot="9051960">
            <a:off x="13356155" y="5054756"/>
            <a:ext cx="1141409" cy="1003725"/>
            <a:chOff x="0" y="0"/>
            <a:chExt cx="1521879" cy="1338301"/>
          </a:xfrm>
        </p:grpSpPr>
        <p:sp>
          <p:nvSpPr>
            <p:cNvPr name="Freeform 18" id="18"/>
            <p:cNvSpPr/>
            <p:nvPr/>
          </p:nvSpPr>
          <p:spPr>
            <a:xfrm flipH="false" flipV="false" rot="0">
              <a:off x="33909" y="33909"/>
              <a:ext cx="1454023" cy="1270508"/>
            </a:xfrm>
            <a:custGeom>
              <a:avLst/>
              <a:gdLst/>
              <a:ahLst/>
              <a:cxnLst/>
              <a:rect r="r" b="b" t="t" l="l"/>
              <a:pathLst>
                <a:path h="1270508" w="1454023">
                  <a:moveTo>
                    <a:pt x="0" y="317627"/>
                  </a:moveTo>
                  <a:lnTo>
                    <a:pt x="814705" y="317627"/>
                  </a:lnTo>
                  <a:lnTo>
                    <a:pt x="814705" y="0"/>
                  </a:lnTo>
                  <a:lnTo>
                    <a:pt x="1454023" y="635254"/>
                  </a:lnTo>
                  <a:lnTo>
                    <a:pt x="814705" y="1270508"/>
                  </a:lnTo>
                  <a:lnTo>
                    <a:pt x="814705" y="952881"/>
                  </a:lnTo>
                  <a:lnTo>
                    <a:pt x="0" y="952881"/>
                  </a:lnTo>
                  <a:close/>
                </a:path>
              </a:pathLst>
            </a:custGeom>
            <a:solidFill>
              <a:srgbClr val="3DE3B3"/>
            </a:solidFill>
            <a:ln w="12700">
              <a:solidFill>
                <a:srgbClr val="000000"/>
              </a:solidFill>
            </a:ln>
          </p:spPr>
        </p:sp>
        <p:sp>
          <p:nvSpPr>
            <p:cNvPr name="Freeform 19" id="19"/>
            <p:cNvSpPr/>
            <p:nvPr/>
          </p:nvSpPr>
          <p:spPr>
            <a:xfrm flipH="false" flipV="false" rot="0">
              <a:off x="0" y="85"/>
              <a:ext cx="1521968" cy="1338157"/>
            </a:xfrm>
            <a:custGeom>
              <a:avLst/>
              <a:gdLst/>
              <a:ahLst/>
              <a:cxnLst/>
              <a:rect r="r" b="b" t="t" l="l"/>
              <a:pathLst>
                <a:path h="1338157" w="1521968">
                  <a:moveTo>
                    <a:pt x="33909" y="317542"/>
                  </a:moveTo>
                  <a:lnTo>
                    <a:pt x="848614" y="317542"/>
                  </a:lnTo>
                  <a:lnTo>
                    <a:pt x="848614" y="351451"/>
                  </a:lnTo>
                  <a:lnTo>
                    <a:pt x="814832" y="351451"/>
                  </a:lnTo>
                  <a:lnTo>
                    <a:pt x="814832" y="33824"/>
                  </a:lnTo>
                  <a:cubicBezTo>
                    <a:pt x="814832" y="20108"/>
                    <a:pt x="823087" y="7789"/>
                    <a:pt x="835660" y="2582"/>
                  </a:cubicBezTo>
                  <a:cubicBezTo>
                    <a:pt x="848233" y="-2625"/>
                    <a:pt x="862838" y="169"/>
                    <a:pt x="872490" y="9821"/>
                  </a:cubicBezTo>
                  <a:lnTo>
                    <a:pt x="1511935" y="645075"/>
                  </a:lnTo>
                  <a:cubicBezTo>
                    <a:pt x="1518285" y="651425"/>
                    <a:pt x="1521968" y="660061"/>
                    <a:pt x="1521968" y="669078"/>
                  </a:cubicBezTo>
                  <a:cubicBezTo>
                    <a:pt x="1521968" y="678095"/>
                    <a:pt x="1518412" y="686731"/>
                    <a:pt x="1511935" y="693081"/>
                  </a:cubicBezTo>
                  <a:lnTo>
                    <a:pt x="872490" y="1328335"/>
                  </a:lnTo>
                  <a:cubicBezTo>
                    <a:pt x="862838" y="1337987"/>
                    <a:pt x="848233" y="1340781"/>
                    <a:pt x="835660" y="1335574"/>
                  </a:cubicBezTo>
                  <a:cubicBezTo>
                    <a:pt x="823087" y="1330367"/>
                    <a:pt x="814832" y="1317921"/>
                    <a:pt x="814832" y="1304332"/>
                  </a:cubicBezTo>
                  <a:lnTo>
                    <a:pt x="814832" y="986705"/>
                  </a:lnTo>
                  <a:lnTo>
                    <a:pt x="848741" y="986705"/>
                  </a:lnTo>
                  <a:lnTo>
                    <a:pt x="848741" y="1020614"/>
                  </a:lnTo>
                  <a:lnTo>
                    <a:pt x="33909" y="1020614"/>
                  </a:lnTo>
                  <a:cubicBezTo>
                    <a:pt x="15113" y="1020614"/>
                    <a:pt x="0" y="1005374"/>
                    <a:pt x="0" y="986705"/>
                  </a:cubicBezTo>
                  <a:lnTo>
                    <a:pt x="0" y="351451"/>
                  </a:lnTo>
                  <a:cubicBezTo>
                    <a:pt x="0" y="332782"/>
                    <a:pt x="15113" y="317542"/>
                    <a:pt x="33909" y="317542"/>
                  </a:cubicBezTo>
                  <a:moveTo>
                    <a:pt x="33909" y="385233"/>
                  </a:moveTo>
                  <a:lnTo>
                    <a:pt x="33909" y="351451"/>
                  </a:lnTo>
                  <a:lnTo>
                    <a:pt x="67691" y="351451"/>
                  </a:lnTo>
                  <a:lnTo>
                    <a:pt x="67691" y="986705"/>
                  </a:lnTo>
                  <a:lnTo>
                    <a:pt x="33909" y="986705"/>
                  </a:lnTo>
                  <a:lnTo>
                    <a:pt x="33909" y="952796"/>
                  </a:lnTo>
                  <a:lnTo>
                    <a:pt x="848614" y="952796"/>
                  </a:lnTo>
                  <a:cubicBezTo>
                    <a:pt x="867283" y="952796"/>
                    <a:pt x="882523" y="967909"/>
                    <a:pt x="882523" y="986705"/>
                  </a:cubicBezTo>
                  <a:lnTo>
                    <a:pt x="882523" y="1304332"/>
                  </a:lnTo>
                  <a:lnTo>
                    <a:pt x="848614" y="1304332"/>
                  </a:lnTo>
                  <a:lnTo>
                    <a:pt x="824738" y="1280329"/>
                  </a:lnTo>
                  <a:lnTo>
                    <a:pt x="1464183" y="645075"/>
                  </a:lnTo>
                  <a:lnTo>
                    <a:pt x="1488059" y="669078"/>
                  </a:lnTo>
                  <a:lnTo>
                    <a:pt x="1464183" y="693081"/>
                  </a:lnTo>
                  <a:lnTo>
                    <a:pt x="824738" y="57827"/>
                  </a:lnTo>
                  <a:lnTo>
                    <a:pt x="848614" y="33824"/>
                  </a:lnTo>
                  <a:lnTo>
                    <a:pt x="882523" y="33824"/>
                  </a:lnTo>
                  <a:lnTo>
                    <a:pt x="882523" y="351451"/>
                  </a:lnTo>
                  <a:cubicBezTo>
                    <a:pt x="882523" y="370120"/>
                    <a:pt x="867410" y="385360"/>
                    <a:pt x="848614" y="385360"/>
                  </a:cubicBezTo>
                  <a:lnTo>
                    <a:pt x="33909" y="385360"/>
                  </a:lnTo>
                  <a:close/>
                </a:path>
              </a:pathLst>
            </a:custGeom>
            <a:solidFill>
              <a:srgbClr val="145F4A"/>
            </a:solidFill>
            <a:ln w="12700">
              <a:solidFill>
                <a:srgbClr val="000000"/>
              </a:solidFill>
            </a:ln>
          </p:spPr>
        </p:sp>
      </p:grpSp>
      <p:grpSp>
        <p:nvGrpSpPr>
          <p:cNvPr name="Group 20" id="20"/>
          <p:cNvGrpSpPr/>
          <p:nvPr/>
        </p:nvGrpSpPr>
        <p:grpSpPr>
          <a:xfrm rot="9051960">
            <a:off x="15409212" y="7188718"/>
            <a:ext cx="1141409" cy="1003725"/>
            <a:chOff x="0" y="0"/>
            <a:chExt cx="1521879" cy="1338301"/>
          </a:xfrm>
        </p:grpSpPr>
        <p:sp>
          <p:nvSpPr>
            <p:cNvPr name="Freeform 21" id="21"/>
            <p:cNvSpPr/>
            <p:nvPr/>
          </p:nvSpPr>
          <p:spPr>
            <a:xfrm flipH="false" flipV="false" rot="0">
              <a:off x="33909" y="33909"/>
              <a:ext cx="1454023" cy="1270508"/>
            </a:xfrm>
            <a:custGeom>
              <a:avLst/>
              <a:gdLst/>
              <a:ahLst/>
              <a:cxnLst/>
              <a:rect r="r" b="b" t="t" l="l"/>
              <a:pathLst>
                <a:path h="1270508" w="1454023">
                  <a:moveTo>
                    <a:pt x="0" y="317627"/>
                  </a:moveTo>
                  <a:lnTo>
                    <a:pt x="814705" y="317627"/>
                  </a:lnTo>
                  <a:lnTo>
                    <a:pt x="814705" y="0"/>
                  </a:lnTo>
                  <a:lnTo>
                    <a:pt x="1454023" y="635254"/>
                  </a:lnTo>
                  <a:lnTo>
                    <a:pt x="814705" y="1270508"/>
                  </a:lnTo>
                  <a:lnTo>
                    <a:pt x="814705" y="952881"/>
                  </a:lnTo>
                  <a:lnTo>
                    <a:pt x="0" y="952881"/>
                  </a:lnTo>
                  <a:close/>
                </a:path>
              </a:pathLst>
            </a:custGeom>
            <a:solidFill>
              <a:srgbClr val="3DE3B3"/>
            </a:solidFill>
            <a:ln w="12700">
              <a:solidFill>
                <a:srgbClr val="000000"/>
              </a:solidFill>
            </a:ln>
          </p:spPr>
        </p:sp>
        <p:sp>
          <p:nvSpPr>
            <p:cNvPr name="Freeform 22" id="22"/>
            <p:cNvSpPr/>
            <p:nvPr/>
          </p:nvSpPr>
          <p:spPr>
            <a:xfrm flipH="false" flipV="false" rot="0">
              <a:off x="0" y="85"/>
              <a:ext cx="1521968" cy="1338157"/>
            </a:xfrm>
            <a:custGeom>
              <a:avLst/>
              <a:gdLst/>
              <a:ahLst/>
              <a:cxnLst/>
              <a:rect r="r" b="b" t="t" l="l"/>
              <a:pathLst>
                <a:path h="1338157" w="1521968">
                  <a:moveTo>
                    <a:pt x="33909" y="317542"/>
                  </a:moveTo>
                  <a:lnTo>
                    <a:pt x="848614" y="317542"/>
                  </a:lnTo>
                  <a:lnTo>
                    <a:pt x="848614" y="351451"/>
                  </a:lnTo>
                  <a:lnTo>
                    <a:pt x="814832" y="351451"/>
                  </a:lnTo>
                  <a:lnTo>
                    <a:pt x="814832" y="33824"/>
                  </a:lnTo>
                  <a:cubicBezTo>
                    <a:pt x="814832" y="20108"/>
                    <a:pt x="823087" y="7789"/>
                    <a:pt x="835660" y="2582"/>
                  </a:cubicBezTo>
                  <a:cubicBezTo>
                    <a:pt x="848233" y="-2625"/>
                    <a:pt x="862838" y="169"/>
                    <a:pt x="872490" y="9821"/>
                  </a:cubicBezTo>
                  <a:lnTo>
                    <a:pt x="1511935" y="645075"/>
                  </a:lnTo>
                  <a:cubicBezTo>
                    <a:pt x="1518285" y="651425"/>
                    <a:pt x="1521968" y="660061"/>
                    <a:pt x="1521968" y="669078"/>
                  </a:cubicBezTo>
                  <a:cubicBezTo>
                    <a:pt x="1521968" y="678095"/>
                    <a:pt x="1518412" y="686731"/>
                    <a:pt x="1511935" y="693081"/>
                  </a:cubicBezTo>
                  <a:lnTo>
                    <a:pt x="872490" y="1328335"/>
                  </a:lnTo>
                  <a:cubicBezTo>
                    <a:pt x="862838" y="1337987"/>
                    <a:pt x="848233" y="1340781"/>
                    <a:pt x="835660" y="1335574"/>
                  </a:cubicBezTo>
                  <a:cubicBezTo>
                    <a:pt x="823087" y="1330367"/>
                    <a:pt x="814832" y="1317921"/>
                    <a:pt x="814832" y="1304332"/>
                  </a:cubicBezTo>
                  <a:lnTo>
                    <a:pt x="814832" y="986705"/>
                  </a:lnTo>
                  <a:lnTo>
                    <a:pt x="848741" y="986705"/>
                  </a:lnTo>
                  <a:lnTo>
                    <a:pt x="848741" y="1020614"/>
                  </a:lnTo>
                  <a:lnTo>
                    <a:pt x="33909" y="1020614"/>
                  </a:lnTo>
                  <a:cubicBezTo>
                    <a:pt x="15113" y="1020614"/>
                    <a:pt x="0" y="1005374"/>
                    <a:pt x="0" y="986705"/>
                  </a:cubicBezTo>
                  <a:lnTo>
                    <a:pt x="0" y="351451"/>
                  </a:lnTo>
                  <a:cubicBezTo>
                    <a:pt x="0" y="332782"/>
                    <a:pt x="15113" y="317542"/>
                    <a:pt x="33909" y="317542"/>
                  </a:cubicBezTo>
                  <a:moveTo>
                    <a:pt x="33909" y="385233"/>
                  </a:moveTo>
                  <a:lnTo>
                    <a:pt x="33909" y="351451"/>
                  </a:lnTo>
                  <a:lnTo>
                    <a:pt x="67691" y="351451"/>
                  </a:lnTo>
                  <a:lnTo>
                    <a:pt x="67691" y="986705"/>
                  </a:lnTo>
                  <a:lnTo>
                    <a:pt x="33909" y="986705"/>
                  </a:lnTo>
                  <a:lnTo>
                    <a:pt x="33909" y="952796"/>
                  </a:lnTo>
                  <a:lnTo>
                    <a:pt x="848614" y="952796"/>
                  </a:lnTo>
                  <a:cubicBezTo>
                    <a:pt x="867283" y="952796"/>
                    <a:pt x="882523" y="967909"/>
                    <a:pt x="882523" y="986705"/>
                  </a:cubicBezTo>
                  <a:lnTo>
                    <a:pt x="882523" y="1304332"/>
                  </a:lnTo>
                  <a:lnTo>
                    <a:pt x="848614" y="1304332"/>
                  </a:lnTo>
                  <a:lnTo>
                    <a:pt x="824738" y="1280329"/>
                  </a:lnTo>
                  <a:lnTo>
                    <a:pt x="1464183" y="645075"/>
                  </a:lnTo>
                  <a:lnTo>
                    <a:pt x="1488059" y="669078"/>
                  </a:lnTo>
                  <a:lnTo>
                    <a:pt x="1464183" y="693081"/>
                  </a:lnTo>
                  <a:lnTo>
                    <a:pt x="824738" y="57827"/>
                  </a:lnTo>
                  <a:lnTo>
                    <a:pt x="848614" y="33824"/>
                  </a:lnTo>
                  <a:lnTo>
                    <a:pt x="882523" y="33824"/>
                  </a:lnTo>
                  <a:lnTo>
                    <a:pt x="882523" y="351451"/>
                  </a:lnTo>
                  <a:cubicBezTo>
                    <a:pt x="882523" y="370120"/>
                    <a:pt x="867410" y="385360"/>
                    <a:pt x="848614" y="385360"/>
                  </a:cubicBezTo>
                  <a:lnTo>
                    <a:pt x="33909" y="385360"/>
                  </a:lnTo>
                  <a:close/>
                </a:path>
              </a:pathLst>
            </a:custGeom>
            <a:solidFill>
              <a:srgbClr val="145F4A"/>
            </a:solidFill>
            <a:ln w="12700">
              <a:solidFill>
                <a:srgbClr val="000000"/>
              </a:solidFill>
            </a:ln>
          </p:spPr>
        </p:sp>
      </p:grpSp>
      <p:sp>
        <p:nvSpPr>
          <p:cNvPr name="Freeform 23" id="23"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10"/>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a:t>
            </a:r>
          </a:p>
        </p:txBody>
      </p:sp>
      <p:sp>
        <p:nvSpPr>
          <p:cNvPr name="TextBox 6" id="6"/>
          <p:cNvSpPr txBox="true"/>
          <p:nvPr/>
        </p:nvSpPr>
        <p:spPr>
          <a:xfrm rot="0">
            <a:off x="1744789" y="2335282"/>
            <a:ext cx="15225151" cy="552450"/>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6. Pasirinkite </a:t>
            </a:r>
            <a:r>
              <a:rPr lang="en-US" b="true" sz="3600" strike="noStrike" u="none">
                <a:solidFill>
                  <a:srgbClr val="FFFFFF"/>
                </a:solidFill>
                <a:latin typeface="Exo 2 Bold"/>
                <a:ea typeface="Exo 2 Bold"/>
                <a:cs typeface="Exo 2 Bold"/>
                <a:sym typeface="Exo 2 Bold"/>
              </a:rPr>
              <a:t>sp</a:t>
            </a:r>
            <a:r>
              <a:rPr lang="en-US" b="true" sz="3600" strike="noStrike" u="none">
                <a:solidFill>
                  <a:srgbClr val="FFFFFF"/>
                </a:solidFill>
                <a:latin typeface="Exo 2 Bold"/>
                <a:ea typeface="Exo 2 Bold"/>
                <a:cs typeface="Exo 2 Bold"/>
                <a:sym typeface="Exo 2 Bold"/>
              </a:rPr>
              <a:t>a</a:t>
            </a:r>
            <a:r>
              <a:rPr lang="en-US" b="true" sz="3600" strike="noStrike" u="none">
                <a:solidFill>
                  <a:srgbClr val="FFFFFF"/>
                </a:solidFill>
                <a:latin typeface="Exo 2 Bold"/>
                <a:ea typeface="Exo 2 Bold"/>
                <a:cs typeface="Exo 2 Bold"/>
                <a:sym typeface="Exo 2 Bold"/>
              </a:rPr>
              <a:t>usd</a:t>
            </a:r>
            <a:r>
              <a:rPr lang="en-US" b="true" sz="3600" strike="noStrike" u="none">
                <a:solidFill>
                  <a:srgbClr val="FFFFFF"/>
                </a:solidFill>
                <a:latin typeface="Exo 2 Bold"/>
                <a:ea typeface="Exo 2 Bold"/>
                <a:cs typeface="Exo 2 Bold"/>
                <a:sym typeface="Exo 2 Bold"/>
              </a:rPr>
              <a:t>inimo </a:t>
            </a:r>
            <a:r>
              <a:rPr lang="en-US" b="true" sz="3600" strike="noStrike" u="none">
                <a:solidFill>
                  <a:srgbClr val="FFFFFF"/>
                </a:solidFill>
                <a:latin typeface="Exo 2 Bold"/>
                <a:ea typeface="Exo 2 Bold"/>
                <a:cs typeface="Exo 2 Bold"/>
                <a:sym typeface="Exo 2 Bold"/>
              </a:rPr>
              <a:t>fi</a:t>
            </a:r>
            <a:r>
              <a:rPr lang="en-US" b="true" sz="3600" strike="noStrike" u="none">
                <a:solidFill>
                  <a:srgbClr val="FFFFFF"/>
                </a:solidFill>
                <a:latin typeface="Exo 2 Bold"/>
                <a:ea typeface="Exo 2 Bold"/>
                <a:cs typeface="Exo 2 Bold"/>
                <a:sym typeface="Exo 2 Bold"/>
              </a:rPr>
              <a:t>l</a:t>
            </a:r>
            <a:r>
              <a:rPr lang="en-US" b="true" sz="3600" strike="noStrike" u="none">
                <a:solidFill>
                  <a:srgbClr val="FFFFFF"/>
                </a:solidFill>
                <a:latin typeface="Exo 2 Bold"/>
                <a:ea typeface="Exo 2 Bold"/>
                <a:cs typeface="Exo 2 Bold"/>
                <a:sym typeface="Exo 2 Bold"/>
              </a:rPr>
              <a:t>amentą</a:t>
            </a:r>
            <a:r>
              <a:rPr lang="en-US" b="true" sz="3600" strike="noStrike" u="none">
                <a:solidFill>
                  <a:srgbClr val="FFFFFF"/>
                </a:solidFill>
                <a:latin typeface="Exo 2 Bold"/>
                <a:ea typeface="Exo 2 Bold"/>
                <a:cs typeface="Exo 2 Bold"/>
                <a:sym typeface="Exo 2 Bold"/>
              </a:rPr>
              <a:t>, kurį naudosite</a:t>
            </a:r>
            <a:r>
              <a:rPr lang="en-US" b="true" sz="3600" strike="noStrike" u="none">
                <a:solidFill>
                  <a:srgbClr val="FFFFFF"/>
                </a:solidFill>
                <a:latin typeface="Exo 2 Bold"/>
                <a:ea typeface="Exo 2 Bold"/>
                <a:cs typeface="Exo 2 Bold"/>
                <a:sym typeface="Exo 2 Bold"/>
              </a:rPr>
              <a:t>.</a:t>
            </a:r>
          </a:p>
        </p:txBody>
      </p:sp>
      <p:sp>
        <p:nvSpPr>
          <p:cNvPr name="Freeform 7" id="7" descr="Kompiuterio ekrano kopija  Aprašymas generuojamas automatiškai"/>
          <p:cNvSpPr/>
          <p:nvPr/>
        </p:nvSpPr>
        <p:spPr>
          <a:xfrm flipH="false" flipV="false" rot="0">
            <a:off x="9747504" y="3513077"/>
            <a:ext cx="6344593" cy="6441643"/>
          </a:xfrm>
          <a:custGeom>
            <a:avLst/>
            <a:gdLst/>
            <a:ahLst/>
            <a:cxnLst/>
            <a:rect r="r" b="b" t="t" l="l"/>
            <a:pathLst>
              <a:path h="6441643" w="6344593">
                <a:moveTo>
                  <a:pt x="0" y="0"/>
                </a:moveTo>
                <a:lnTo>
                  <a:pt x="6344593" y="0"/>
                </a:lnTo>
                <a:lnTo>
                  <a:pt x="6344593" y="6441643"/>
                </a:lnTo>
                <a:lnTo>
                  <a:pt x="0" y="6441643"/>
                </a:lnTo>
                <a:lnTo>
                  <a:pt x="0" y="0"/>
                </a:lnTo>
                <a:close/>
              </a:path>
            </a:pathLst>
          </a:custGeom>
          <a:blipFill>
            <a:blip r:embed="rId6"/>
            <a:stretch>
              <a:fillRect l="0" t="0" r="0" b="0"/>
            </a:stretch>
          </a:blipFill>
        </p:spPr>
      </p:sp>
      <p:sp>
        <p:nvSpPr>
          <p:cNvPr name="Freeform 8" id="8" descr="Mėlynas mygtukas su žymekliu ir juodu fonu  Aprašymas generuojamas automatiškai"/>
          <p:cNvSpPr/>
          <p:nvPr/>
        </p:nvSpPr>
        <p:spPr>
          <a:xfrm flipH="false" flipV="false" rot="0">
            <a:off x="92278" y="-213141"/>
            <a:ext cx="2248586" cy="2248586"/>
          </a:xfrm>
          <a:custGeom>
            <a:avLst/>
            <a:gdLst/>
            <a:ahLst/>
            <a:cxnLst/>
            <a:rect r="r" b="b" t="t" l="l"/>
            <a:pathLst>
              <a:path h="2248586" w="2248586">
                <a:moveTo>
                  <a:pt x="0" y="0"/>
                </a:moveTo>
                <a:lnTo>
                  <a:pt x="2248586" y="0"/>
                </a:lnTo>
                <a:lnTo>
                  <a:pt x="2248586" y="2248586"/>
                </a:lnTo>
                <a:lnTo>
                  <a:pt x="0" y="2248586"/>
                </a:lnTo>
                <a:lnTo>
                  <a:pt x="0" y="0"/>
                </a:lnTo>
                <a:close/>
              </a:path>
            </a:pathLst>
          </a:custGeom>
          <a:blipFill>
            <a:blip r:embed="rId7"/>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a:t>
            </a:r>
          </a:p>
        </p:txBody>
      </p:sp>
      <p:sp>
        <p:nvSpPr>
          <p:cNvPr name="TextBox 6" id="6"/>
          <p:cNvSpPr txBox="true"/>
          <p:nvPr/>
        </p:nvSpPr>
        <p:spPr>
          <a:xfrm rot="0">
            <a:off x="1744789" y="2335282"/>
            <a:ext cx="15225151" cy="1638300"/>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7. Jei sąraše nerandate reikiamo filamento, nustatykite temperatūras patys. Spustelėkite ratuko mygtuką, tada spustelėkite „Redaguoti iš anksto nustatytus parametrus“. Pakeiskite reikiamus parametrus.</a:t>
            </a:r>
          </a:p>
        </p:txBody>
      </p:sp>
      <p:sp>
        <p:nvSpPr>
          <p:cNvPr name="Freeform 7" id="7"/>
          <p:cNvSpPr/>
          <p:nvPr/>
        </p:nvSpPr>
        <p:spPr>
          <a:xfrm flipH="false" flipV="false" rot="0">
            <a:off x="773516" y="5143500"/>
            <a:ext cx="5005492" cy="2376145"/>
          </a:xfrm>
          <a:custGeom>
            <a:avLst/>
            <a:gdLst/>
            <a:ahLst/>
            <a:cxnLst/>
            <a:rect r="r" b="b" t="t" l="l"/>
            <a:pathLst>
              <a:path h="2376145" w="5005492">
                <a:moveTo>
                  <a:pt x="0" y="0"/>
                </a:moveTo>
                <a:lnTo>
                  <a:pt x="5005492" y="0"/>
                </a:lnTo>
                <a:lnTo>
                  <a:pt x="5005492" y="2376145"/>
                </a:lnTo>
                <a:lnTo>
                  <a:pt x="0" y="2376145"/>
                </a:lnTo>
                <a:lnTo>
                  <a:pt x="0" y="0"/>
                </a:lnTo>
                <a:close/>
              </a:path>
            </a:pathLst>
          </a:custGeom>
          <a:blipFill>
            <a:blip r:embed="rId6"/>
            <a:stretch>
              <a:fillRect l="0" t="0" r="0" b="0"/>
            </a:stretch>
          </a:blipFill>
        </p:spPr>
      </p:sp>
      <p:grpSp>
        <p:nvGrpSpPr>
          <p:cNvPr name="Group 8" id="8"/>
          <p:cNvGrpSpPr/>
          <p:nvPr/>
        </p:nvGrpSpPr>
        <p:grpSpPr>
          <a:xfrm rot="9051960">
            <a:off x="5622331" y="5148043"/>
            <a:ext cx="1141409" cy="1003725"/>
            <a:chOff x="0" y="0"/>
            <a:chExt cx="1521879" cy="1338301"/>
          </a:xfrm>
        </p:grpSpPr>
        <p:sp>
          <p:nvSpPr>
            <p:cNvPr name="Freeform 9" id="9"/>
            <p:cNvSpPr/>
            <p:nvPr/>
          </p:nvSpPr>
          <p:spPr>
            <a:xfrm flipH="false" flipV="false" rot="0">
              <a:off x="33909" y="33909"/>
              <a:ext cx="1454023" cy="1270508"/>
            </a:xfrm>
            <a:custGeom>
              <a:avLst/>
              <a:gdLst/>
              <a:ahLst/>
              <a:cxnLst/>
              <a:rect r="r" b="b" t="t" l="l"/>
              <a:pathLst>
                <a:path h="1270508" w="1454023">
                  <a:moveTo>
                    <a:pt x="0" y="317627"/>
                  </a:moveTo>
                  <a:lnTo>
                    <a:pt x="814705" y="317627"/>
                  </a:lnTo>
                  <a:lnTo>
                    <a:pt x="814705" y="0"/>
                  </a:lnTo>
                  <a:lnTo>
                    <a:pt x="1454023" y="635254"/>
                  </a:lnTo>
                  <a:lnTo>
                    <a:pt x="814705" y="1270508"/>
                  </a:lnTo>
                  <a:lnTo>
                    <a:pt x="814705" y="952881"/>
                  </a:lnTo>
                  <a:lnTo>
                    <a:pt x="0" y="952881"/>
                  </a:lnTo>
                  <a:close/>
                </a:path>
              </a:pathLst>
            </a:custGeom>
            <a:solidFill>
              <a:srgbClr val="3DE3B3"/>
            </a:solidFill>
            <a:ln w="12700">
              <a:solidFill>
                <a:srgbClr val="000000"/>
              </a:solidFill>
            </a:ln>
          </p:spPr>
        </p:sp>
        <p:sp>
          <p:nvSpPr>
            <p:cNvPr name="Freeform 10" id="10"/>
            <p:cNvSpPr/>
            <p:nvPr/>
          </p:nvSpPr>
          <p:spPr>
            <a:xfrm flipH="false" flipV="false" rot="0">
              <a:off x="0" y="85"/>
              <a:ext cx="1521968" cy="1338157"/>
            </a:xfrm>
            <a:custGeom>
              <a:avLst/>
              <a:gdLst/>
              <a:ahLst/>
              <a:cxnLst/>
              <a:rect r="r" b="b" t="t" l="l"/>
              <a:pathLst>
                <a:path h="1338157" w="1521968">
                  <a:moveTo>
                    <a:pt x="33909" y="317542"/>
                  </a:moveTo>
                  <a:lnTo>
                    <a:pt x="848614" y="317542"/>
                  </a:lnTo>
                  <a:lnTo>
                    <a:pt x="848614" y="351451"/>
                  </a:lnTo>
                  <a:lnTo>
                    <a:pt x="814832" y="351451"/>
                  </a:lnTo>
                  <a:lnTo>
                    <a:pt x="814832" y="33824"/>
                  </a:lnTo>
                  <a:cubicBezTo>
                    <a:pt x="814832" y="20108"/>
                    <a:pt x="823087" y="7789"/>
                    <a:pt x="835660" y="2582"/>
                  </a:cubicBezTo>
                  <a:cubicBezTo>
                    <a:pt x="848233" y="-2625"/>
                    <a:pt x="862838" y="169"/>
                    <a:pt x="872490" y="9821"/>
                  </a:cubicBezTo>
                  <a:lnTo>
                    <a:pt x="1511935" y="645075"/>
                  </a:lnTo>
                  <a:cubicBezTo>
                    <a:pt x="1518285" y="651425"/>
                    <a:pt x="1521968" y="660061"/>
                    <a:pt x="1521968" y="669078"/>
                  </a:cubicBezTo>
                  <a:cubicBezTo>
                    <a:pt x="1521968" y="678095"/>
                    <a:pt x="1518412" y="686731"/>
                    <a:pt x="1511935" y="693081"/>
                  </a:cubicBezTo>
                  <a:lnTo>
                    <a:pt x="872490" y="1328335"/>
                  </a:lnTo>
                  <a:cubicBezTo>
                    <a:pt x="862838" y="1337987"/>
                    <a:pt x="848233" y="1340781"/>
                    <a:pt x="835660" y="1335574"/>
                  </a:cubicBezTo>
                  <a:cubicBezTo>
                    <a:pt x="823087" y="1330367"/>
                    <a:pt x="814832" y="1317921"/>
                    <a:pt x="814832" y="1304332"/>
                  </a:cubicBezTo>
                  <a:lnTo>
                    <a:pt x="814832" y="986705"/>
                  </a:lnTo>
                  <a:lnTo>
                    <a:pt x="848741" y="986705"/>
                  </a:lnTo>
                  <a:lnTo>
                    <a:pt x="848741" y="1020614"/>
                  </a:lnTo>
                  <a:lnTo>
                    <a:pt x="33909" y="1020614"/>
                  </a:lnTo>
                  <a:cubicBezTo>
                    <a:pt x="15113" y="1020614"/>
                    <a:pt x="0" y="1005374"/>
                    <a:pt x="0" y="986705"/>
                  </a:cubicBezTo>
                  <a:lnTo>
                    <a:pt x="0" y="351451"/>
                  </a:lnTo>
                  <a:cubicBezTo>
                    <a:pt x="0" y="332782"/>
                    <a:pt x="15113" y="317542"/>
                    <a:pt x="33909" y="317542"/>
                  </a:cubicBezTo>
                  <a:moveTo>
                    <a:pt x="33909" y="385233"/>
                  </a:moveTo>
                  <a:lnTo>
                    <a:pt x="33909" y="351451"/>
                  </a:lnTo>
                  <a:lnTo>
                    <a:pt x="67691" y="351451"/>
                  </a:lnTo>
                  <a:lnTo>
                    <a:pt x="67691" y="986705"/>
                  </a:lnTo>
                  <a:lnTo>
                    <a:pt x="33909" y="986705"/>
                  </a:lnTo>
                  <a:lnTo>
                    <a:pt x="33909" y="952796"/>
                  </a:lnTo>
                  <a:lnTo>
                    <a:pt x="848614" y="952796"/>
                  </a:lnTo>
                  <a:cubicBezTo>
                    <a:pt x="867283" y="952796"/>
                    <a:pt x="882523" y="967909"/>
                    <a:pt x="882523" y="986705"/>
                  </a:cubicBezTo>
                  <a:lnTo>
                    <a:pt x="882523" y="1304332"/>
                  </a:lnTo>
                  <a:lnTo>
                    <a:pt x="848614" y="1304332"/>
                  </a:lnTo>
                  <a:lnTo>
                    <a:pt x="824738" y="1280329"/>
                  </a:lnTo>
                  <a:lnTo>
                    <a:pt x="1464183" y="645075"/>
                  </a:lnTo>
                  <a:lnTo>
                    <a:pt x="1488059" y="669078"/>
                  </a:lnTo>
                  <a:lnTo>
                    <a:pt x="1464183" y="693081"/>
                  </a:lnTo>
                  <a:lnTo>
                    <a:pt x="824738" y="57827"/>
                  </a:lnTo>
                  <a:lnTo>
                    <a:pt x="848614" y="33824"/>
                  </a:lnTo>
                  <a:lnTo>
                    <a:pt x="882523" y="33824"/>
                  </a:lnTo>
                  <a:lnTo>
                    <a:pt x="882523" y="351451"/>
                  </a:lnTo>
                  <a:cubicBezTo>
                    <a:pt x="882523" y="370120"/>
                    <a:pt x="867410" y="385360"/>
                    <a:pt x="848614" y="385360"/>
                  </a:cubicBezTo>
                  <a:lnTo>
                    <a:pt x="33909" y="385360"/>
                  </a:lnTo>
                  <a:close/>
                </a:path>
              </a:pathLst>
            </a:custGeom>
            <a:solidFill>
              <a:srgbClr val="145F4A"/>
            </a:solidFill>
            <a:ln w="12700">
              <a:solidFill>
                <a:srgbClr val="000000"/>
              </a:solidFill>
            </a:ln>
          </p:spPr>
        </p:sp>
      </p:grpSp>
      <p:sp>
        <p:nvSpPr>
          <p:cNvPr name="Freeform 11" id="11"/>
          <p:cNvSpPr/>
          <p:nvPr/>
        </p:nvSpPr>
        <p:spPr>
          <a:xfrm flipH="false" flipV="false" rot="0">
            <a:off x="6381198" y="7323706"/>
            <a:ext cx="5005492" cy="2395204"/>
          </a:xfrm>
          <a:custGeom>
            <a:avLst/>
            <a:gdLst/>
            <a:ahLst/>
            <a:cxnLst/>
            <a:rect r="r" b="b" t="t" l="l"/>
            <a:pathLst>
              <a:path h="2395204" w="5005492">
                <a:moveTo>
                  <a:pt x="0" y="0"/>
                </a:moveTo>
                <a:lnTo>
                  <a:pt x="5005492" y="0"/>
                </a:lnTo>
                <a:lnTo>
                  <a:pt x="5005492" y="2395204"/>
                </a:lnTo>
                <a:lnTo>
                  <a:pt x="0" y="2395204"/>
                </a:lnTo>
                <a:lnTo>
                  <a:pt x="0" y="0"/>
                </a:lnTo>
                <a:close/>
              </a:path>
            </a:pathLst>
          </a:custGeom>
          <a:blipFill>
            <a:blip r:embed="rId7"/>
            <a:stretch>
              <a:fillRect l="0" t="0" r="0" b="0"/>
            </a:stretch>
          </a:blipFill>
        </p:spPr>
      </p:sp>
      <p:grpSp>
        <p:nvGrpSpPr>
          <p:cNvPr name="Group 12" id="12"/>
          <p:cNvGrpSpPr/>
          <p:nvPr/>
        </p:nvGrpSpPr>
        <p:grpSpPr>
          <a:xfrm rot="9051960">
            <a:off x="9944729" y="7495642"/>
            <a:ext cx="1141409" cy="1003725"/>
            <a:chOff x="0" y="0"/>
            <a:chExt cx="1521879" cy="1338301"/>
          </a:xfrm>
        </p:grpSpPr>
        <p:sp>
          <p:nvSpPr>
            <p:cNvPr name="Freeform 13" id="13"/>
            <p:cNvSpPr/>
            <p:nvPr/>
          </p:nvSpPr>
          <p:spPr>
            <a:xfrm flipH="false" flipV="false" rot="0">
              <a:off x="33909" y="33909"/>
              <a:ext cx="1454023" cy="1270508"/>
            </a:xfrm>
            <a:custGeom>
              <a:avLst/>
              <a:gdLst/>
              <a:ahLst/>
              <a:cxnLst/>
              <a:rect r="r" b="b" t="t" l="l"/>
              <a:pathLst>
                <a:path h="1270508" w="1454023">
                  <a:moveTo>
                    <a:pt x="0" y="317627"/>
                  </a:moveTo>
                  <a:lnTo>
                    <a:pt x="814705" y="317627"/>
                  </a:lnTo>
                  <a:lnTo>
                    <a:pt x="814705" y="0"/>
                  </a:lnTo>
                  <a:lnTo>
                    <a:pt x="1454023" y="635254"/>
                  </a:lnTo>
                  <a:lnTo>
                    <a:pt x="814705" y="1270508"/>
                  </a:lnTo>
                  <a:lnTo>
                    <a:pt x="814705" y="952881"/>
                  </a:lnTo>
                  <a:lnTo>
                    <a:pt x="0" y="952881"/>
                  </a:lnTo>
                  <a:close/>
                </a:path>
              </a:pathLst>
            </a:custGeom>
            <a:solidFill>
              <a:srgbClr val="3DE3B3"/>
            </a:solidFill>
            <a:ln w="12700">
              <a:solidFill>
                <a:srgbClr val="000000"/>
              </a:solidFill>
            </a:ln>
          </p:spPr>
        </p:sp>
        <p:sp>
          <p:nvSpPr>
            <p:cNvPr name="Freeform 14" id="14"/>
            <p:cNvSpPr/>
            <p:nvPr/>
          </p:nvSpPr>
          <p:spPr>
            <a:xfrm flipH="false" flipV="false" rot="0">
              <a:off x="0" y="85"/>
              <a:ext cx="1521968" cy="1338157"/>
            </a:xfrm>
            <a:custGeom>
              <a:avLst/>
              <a:gdLst/>
              <a:ahLst/>
              <a:cxnLst/>
              <a:rect r="r" b="b" t="t" l="l"/>
              <a:pathLst>
                <a:path h="1338157" w="1521968">
                  <a:moveTo>
                    <a:pt x="33909" y="317542"/>
                  </a:moveTo>
                  <a:lnTo>
                    <a:pt x="848614" y="317542"/>
                  </a:lnTo>
                  <a:lnTo>
                    <a:pt x="848614" y="351451"/>
                  </a:lnTo>
                  <a:lnTo>
                    <a:pt x="814832" y="351451"/>
                  </a:lnTo>
                  <a:lnTo>
                    <a:pt x="814832" y="33824"/>
                  </a:lnTo>
                  <a:cubicBezTo>
                    <a:pt x="814832" y="20108"/>
                    <a:pt x="823087" y="7789"/>
                    <a:pt x="835660" y="2582"/>
                  </a:cubicBezTo>
                  <a:cubicBezTo>
                    <a:pt x="848233" y="-2625"/>
                    <a:pt x="862838" y="169"/>
                    <a:pt x="872490" y="9821"/>
                  </a:cubicBezTo>
                  <a:lnTo>
                    <a:pt x="1511935" y="645075"/>
                  </a:lnTo>
                  <a:cubicBezTo>
                    <a:pt x="1518285" y="651425"/>
                    <a:pt x="1521968" y="660061"/>
                    <a:pt x="1521968" y="669078"/>
                  </a:cubicBezTo>
                  <a:cubicBezTo>
                    <a:pt x="1521968" y="678095"/>
                    <a:pt x="1518412" y="686731"/>
                    <a:pt x="1511935" y="693081"/>
                  </a:cubicBezTo>
                  <a:lnTo>
                    <a:pt x="872490" y="1328335"/>
                  </a:lnTo>
                  <a:cubicBezTo>
                    <a:pt x="862838" y="1337987"/>
                    <a:pt x="848233" y="1340781"/>
                    <a:pt x="835660" y="1335574"/>
                  </a:cubicBezTo>
                  <a:cubicBezTo>
                    <a:pt x="823087" y="1330367"/>
                    <a:pt x="814832" y="1317921"/>
                    <a:pt x="814832" y="1304332"/>
                  </a:cubicBezTo>
                  <a:lnTo>
                    <a:pt x="814832" y="986705"/>
                  </a:lnTo>
                  <a:lnTo>
                    <a:pt x="848741" y="986705"/>
                  </a:lnTo>
                  <a:lnTo>
                    <a:pt x="848741" y="1020614"/>
                  </a:lnTo>
                  <a:lnTo>
                    <a:pt x="33909" y="1020614"/>
                  </a:lnTo>
                  <a:cubicBezTo>
                    <a:pt x="15113" y="1020614"/>
                    <a:pt x="0" y="1005374"/>
                    <a:pt x="0" y="986705"/>
                  </a:cubicBezTo>
                  <a:lnTo>
                    <a:pt x="0" y="351451"/>
                  </a:lnTo>
                  <a:cubicBezTo>
                    <a:pt x="0" y="332782"/>
                    <a:pt x="15113" y="317542"/>
                    <a:pt x="33909" y="317542"/>
                  </a:cubicBezTo>
                  <a:moveTo>
                    <a:pt x="33909" y="385233"/>
                  </a:moveTo>
                  <a:lnTo>
                    <a:pt x="33909" y="351451"/>
                  </a:lnTo>
                  <a:lnTo>
                    <a:pt x="67691" y="351451"/>
                  </a:lnTo>
                  <a:lnTo>
                    <a:pt x="67691" y="986705"/>
                  </a:lnTo>
                  <a:lnTo>
                    <a:pt x="33909" y="986705"/>
                  </a:lnTo>
                  <a:lnTo>
                    <a:pt x="33909" y="952796"/>
                  </a:lnTo>
                  <a:lnTo>
                    <a:pt x="848614" y="952796"/>
                  </a:lnTo>
                  <a:cubicBezTo>
                    <a:pt x="867283" y="952796"/>
                    <a:pt x="882523" y="967909"/>
                    <a:pt x="882523" y="986705"/>
                  </a:cubicBezTo>
                  <a:lnTo>
                    <a:pt x="882523" y="1304332"/>
                  </a:lnTo>
                  <a:lnTo>
                    <a:pt x="848614" y="1304332"/>
                  </a:lnTo>
                  <a:lnTo>
                    <a:pt x="824738" y="1280329"/>
                  </a:lnTo>
                  <a:lnTo>
                    <a:pt x="1464183" y="645075"/>
                  </a:lnTo>
                  <a:lnTo>
                    <a:pt x="1488059" y="669078"/>
                  </a:lnTo>
                  <a:lnTo>
                    <a:pt x="1464183" y="693081"/>
                  </a:lnTo>
                  <a:lnTo>
                    <a:pt x="824738" y="57827"/>
                  </a:lnTo>
                  <a:lnTo>
                    <a:pt x="848614" y="33824"/>
                  </a:lnTo>
                  <a:lnTo>
                    <a:pt x="882523" y="33824"/>
                  </a:lnTo>
                  <a:lnTo>
                    <a:pt x="882523" y="351451"/>
                  </a:lnTo>
                  <a:cubicBezTo>
                    <a:pt x="882523" y="370120"/>
                    <a:pt x="867410" y="385360"/>
                    <a:pt x="848614" y="385360"/>
                  </a:cubicBezTo>
                  <a:lnTo>
                    <a:pt x="33909" y="385360"/>
                  </a:lnTo>
                  <a:close/>
                </a:path>
              </a:pathLst>
            </a:custGeom>
            <a:solidFill>
              <a:srgbClr val="145F4A"/>
            </a:solidFill>
            <a:ln w="12700">
              <a:solidFill>
                <a:srgbClr val="000000"/>
              </a:solidFill>
            </a:ln>
          </p:spPr>
        </p:sp>
      </p:grpSp>
      <p:sp>
        <p:nvSpPr>
          <p:cNvPr name="Freeform 15" id="15"/>
          <p:cNvSpPr/>
          <p:nvPr/>
        </p:nvSpPr>
        <p:spPr>
          <a:xfrm flipH="false" flipV="false" rot="0">
            <a:off x="11994299" y="4968240"/>
            <a:ext cx="6202213" cy="3065374"/>
          </a:xfrm>
          <a:custGeom>
            <a:avLst/>
            <a:gdLst/>
            <a:ahLst/>
            <a:cxnLst/>
            <a:rect r="r" b="b" t="t" l="l"/>
            <a:pathLst>
              <a:path h="3065374" w="6202213">
                <a:moveTo>
                  <a:pt x="0" y="0"/>
                </a:moveTo>
                <a:lnTo>
                  <a:pt x="6202213" y="0"/>
                </a:lnTo>
                <a:lnTo>
                  <a:pt x="6202213" y="3065374"/>
                </a:lnTo>
                <a:lnTo>
                  <a:pt x="0" y="3065374"/>
                </a:lnTo>
                <a:lnTo>
                  <a:pt x="0" y="0"/>
                </a:lnTo>
                <a:close/>
              </a:path>
            </a:pathLst>
          </a:custGeom>
          <a:blipFill>
            <a:blip r:embed="rId8"/>
            <a:stretch>
              <a:fillRect l="0" t="0" r="0" b="0"/>
            </a:stretch>
          </a:blipFill>
        </p:spPr>
      </p:sp>
      <p:sp>
        <p:nvSpPr>
          <p:cNvPr name="Freeform 16" id="16"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9"/>
            <a:stretch>
              <a:fillRect l="0" t="0" r="0" b="0"/>
            </a:stretch>
          </a:blipFill>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a:t>
            </a:r>
          </a:p>
        </p:txBody>
      </p:sp>
      <p:sp>
        <p:nvSpPr>
          <p:cNvPr name="TextBox 6" id="6"/>
          <p:cNvSpPr txBox="true"/>
          <p:nvPr/>
        </p:nvSpPr>
        <p:spPr>
          <a:xfrm rot="0">
            <a:off x="1744789" y="2335282"/>
            <a:ext cx="15225151" cy="1095375"/>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8. Jei reikia, galite keisti tokius parametrus kaip padėtis, pasukimas, mastelis ir kiti.</a:t>
            </a:r>
          </a:p>
        </p:txBody>
      </p:sp>
      <p:sp>
        <p:nvSpPr>
          <p:cNvPr name="Freeform 7" id="7" descr="Kompiuterio ekrano kopija  Aprašymas generuojamas automatiškai"/>
          <p:cNvSpPr/>
          <p:nvPr/>
        </p:nvSpPr>
        <p:spPr>
          <a:xfrm flipH="false" flipV="false" rot="0">
            <a:off x="9144000" y="3616709"/>
            <a:ext cx="7909560" cy="6019800"/>
          </a:xfrm>
          <a:custGeom>
            <a:avLst/>
            <a:gdLst/>
            <a:ahLst/>
            <a:cxnLst/>
            <a:rect r="r" b="b" t="t" l="l"/>
            <a:pathLst>
              <a:path h="6019800" w="7909560">
                <a:moveTo>
                  <a:pt x="0" y="0"/>
                </a:moveTo>
                <a:lnTo>
                  <a:pt x="7909560" y="0"/>
                </a:lnTo>
                <a:lnTo>
                  <a:pt x="7909560" y="6019800"/>
                </a:lnTo>
                <a:lnTo>
                  <a:pt x="0" y="6019800"/>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a:t>
            </a:r>
          </a:p>
        </p:txBody>
      </p:sp>
      <p:sp>
        <p:nvSpPr>
          <p:cNvPr name="TextBox 6" id="6"/>
          <p:cNvSpPr txBox="true"/>
          <p:nvPr/>
        </p:nvSpPr>
        <p:spPr>
          <a:xfrm rot="0">
            <a:off x="1744789" y="2335282"/>
            <a:ext cx="15225151" cy="552450"/>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9. Paspauskite mygtuką „Slice now“. </a:t>
            </a:r>
          </a:p>
        </p:txBody>
      </p:sp>
      <p:sp>
        <p:nvSpPr>
          <p:cNvPr name="Freeform 7" id="7" descr="Kompiuterinės programos ekrano kopija  Automatiškai sugeneruotas aprašymas"/>
          <p:cNvSpPr/>
          <p:nvPr/>
        </p:nvSpPr>
        <p:spPr>
          <a:xfrm flipH="false" flipV="false" rot="0">
            <a:off x="8751256" y="4603137"/>
            <a:ext cx="8218684" cy="2243071"/>
          </a:xfrm>
          <a:custGeom>
            <a:avLst/>
            <a:gdLst/>
            <a:ahLst/>
            <a:cxnLst/>
            <a:rect r="r" b="b" t="t" l="l"/>
            <a:pathLst>
              <a:path h="2243071" w="8218684">
                <a:moveTo>
                  <a:pt x="0" y="0"/>
                </a:moveTo>
                <a:lnTo>
                  <a:pt x="8218684" y="0"/>
                </a:lnTo>
                <a:lnTo>
                  <a:pt x="8218684" y="2243071"/>
                </a:lnTo>
                <a:lnTo>
                  <a:pt x="0" y="2243071"/>
                </a:lnTo>
                <a:lnTo>
                  <a:pt x="0" y="0"/>
                </a:lnTo>
                <a:close/>
              </a:path>
            </a:pathLst>
          </a:custGeom>
          <a:blipFill>
            <a:blip r:embed="rId6"/>
            <a:stretch>
              <a:fillRect l="-256074" t="-593914" r="0" b="0"/>
            </a:stretch>
          </a:blipFill>
        </p:spPr>
      </p:sp>
      <p:sp>
        <p:nvSpPr>
          <p:cNvPr name="Freeform 8" id="8" descr="Mėlynas mygtukas su žymekliu ir juodu fonu  Aprašymas generuojamas automatiškai"/>
          <p:cNvSpPr/>
          <p:nvPr/>
        </p:nvSpPr>
        <p:spPr>
          <a:xfrm flipH="false" flipV="false" rot="0">
            <a:off x="92278" y="-213141"/>
            <a:ext cx="2248586" cy="2248586"/>
          </a:xfrm>
          <a:custGeom>
            <a:avLst/>
            <a:gdLst/>
            <a:ahLst/>
            <a:cxnLst/>
            <a:rect r="r" b="b" t="t" l="l"/>
            <a:pathLst>
              <a:path h="2248586" w="2248586">
                <a:moveTo>
                  <a:pt x="0" y="0"/>
                </a:moveTo>
                <a:lnTo>
                  <a:pt x="2248586" y="0"/>
                </a:lnTo>
                <a:lnTo>
                  <a:pt x="2248586" y="2248586"/>
                </a:lnTo>
                <a:lnTo>
                  <a:pt x="0" y="2248586"/>
                </a:lnTo>
                <a:lnTo>
                  <a:pt x="0" y="0"/>
                </a:lnTo>
                <a:close/>
              </a:path>
            </a:pathLst>
          </a:custGeom>
          <a:blipFill>
            <a:blip r:embed="rId7"/>
            <a:stretch>
              <a:fillRect l="0" t="0" r="0" b="0"/>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a:t>
            </a:r>
          </a:p>
        </p:txBody>
      </p:sp>
      <p:sp>
        <p:nvSpPr>
          <p:cNvPr name="TextBox 6" id="6"/>
          <p:cNvSpPr txBox="true"/>
          <p:nvPr/>
        </p:nvSpPr>
        <p:spPr>
          <a:xfrm rot="0">
            <a:off x="1744789" y="2335282"/>
            <a:ext cx="15225151" cy="552450"/>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10. Taip pat galite matyti spausdinimo laiką. Eksportuokite G kodą.</a:t>
            </a:r>
          </a:p>
        </p:txBody>
      </p:sp>
      <p:sp>
        <p:nvSpPr>
          <p:cNvPr name="Freeform 7" id="7"/>
          <p:cNvSpPr/>
          <p:nvPr/>
        </p:nvSpPr>
        <p:spPr>
          <a:xfrm flipH="false" flipV="false" rot="0">
            <a:off x="5097447" y="5052498"/>
            <a:ext cx="7727347" cy="4145642"/>
          </a:xfrm>
          <a:custGeom>
            <a:avLst/>
            <a:gdLst/>
            <a:ahLst/>
            <a:cxnLst/>
            <a:rect r="r" b="b" t="t" l="l"/>
            <a:pathLst>
              <a:path h="4145642" w="7727347">
                <a:moveTo>
                  <a:pt x="0" y="0"/>
                </a:moveTo>
                <a:lnTo>
                  <a:pt x="7727346" y="0"/>
                </a:lnTo>
                <a:lnTo>
                  <a:pt x="7727346" y="4145642"/>
                </a:lnTo>
                <a:lnTo>
                  <a:pt x="0" y="4145642"/>
                </a:lnTo>
                <a:lnTo>
                  <a:pt x="0" y="0"/>
                </a:lnTo>
                <a:close/>
              </a:path>
            </a:pathLst>
          </a:custGeom>
          <a:blipFill>
            <a:blip r:embed="rId6"/>
            <a:stretch>
              <a:fillRect l="0" t="0" r="0" b="0"/>
            </a:stretch>
          </a:blipFill>
        </p:spPr>
      </p:sp>
      <p:grpSp>
        <p:nvGrpSpPr>
          <p:cNvPr name="Group 8" id="8"/>
          <p:cNvGrpSpPr/>
          <p:nvPr/>
        </p:nvGrpSpPr>
        <p:grpSpPr>
          <a:xfrm rot="9051960">
            <a:off x="8390411" y="7280481"/>
            <a:ext cx="1141409" cy="1003725"/>
            <a:chOff x="0" y="0"/>
            <a:chExt cx="1521879" cy="1338301"/>
          </a:xfrm>
        </p:grpSpPr>
        <p:sp>
          <p:nvSpPr>
            <p:cNvPr name="Freeform 9" id="9"/>
            <p:cNvSpPr/>
            <p:nvPr/>
          </p:nvSpPr>
          <p:spPr>
            <a:xfrm flipH="false" flipV="false" rot="0">
              <a:off x="33909" y="33909"/>
              <a:ext cx="1454023" cy="1270508"/>
            </a:xfrm>
            <a:custGeom>
              <a:avLst/>
              <a:gdLst/>
              <a:ahLst/>
              <a:cxnLst/>
              <a:rect r="r" b="b" t="t" l="l"/>
              <a:pathLst>
                <a:path h="1270508" w="1454023">
                  <a:moveTo>
                    <a:pt x="0" y="317627"/>
                  </a:moveTo>
                  <a:lnTo>
                    <a:pt x="814705" y="317627"/>
                  </a:lnTo>
                  <a:lnTo>
                    <a:pt x="814705" y="0"/>
                  </a:lnTo>
                  <a:lnTo>
                    <a:pt x="1454023" y="635254"/>
                  </a:lnTo>
                  <a:lnTo>
                    <a:pt x="814705" y="1270508"/>
                  </a:lnTo>
                  <a:lnTo>
                    <a:pt x="814705" y="952881"/>
                  </a:lnTo>
                  <a:lnTo>
                    <a:pt x="0" y="952881"/>
                  </a:lnTo>
                  <a:close/>
                </a:path>
              </a:pathLst>
            </a:custGeom>
            <a:solidFill>
              <a:srgbClr val="3DE3B3"/>
            </a:solidFill>
            <a:ln w="12700">
              <a:solidFill>
                <a:srgbClr val="000000"/>
              </a:solidFill>
            </a:ln>
          </p:spPr>
        </p:sp>
        <p:sp>
          <p:nvSpPr>
            <p:cNvPr name="Freeform 10" id="10"/>
            <p:cNvSpPr/>
            <p:nvPr/>
          </p:nvSpPr>
          <p:spPr>
            <a:xfrm flipH="false" flipV="false" rot="0">
              <a:off x="0" y="85"/>
              <a:ext cx="1521968" cy="1338157"/>
            </a:xfrm>
            <a:custGeom>
              <a:avLst/>
              <a:gdLst/>
              <a:ahLst/>
              <a:cxnLst/>
              <a:rect r="r" b="b" t="t" l="l"/>
              <a:pathLst>
                <a:path h="1338157" w="1521968">
                  <a:moveTo>
                    <a:pt x="33909" y="317542"/>
                  </a:moveTo>
                  <a:lnTo>
                    <a:pt x="848614" y="317542"/>
                  </a:lnTo>
                  <a:lnTo>
                    <a:pt x="848614" y="351451"/>
                  </a:lnTo>
                  <a:lnTo>
                    <a:pt x="814832" y="351451"/>
                  </a:lnTo>
                  <a:lnTo>
                    <a:pt x="814832" y="33824"/>
                  </a:lnTo>
                  <a:cubicBezTo>
                    <a:pt x="814832" y="20108"/>
                    <a:pt x="823087" y="7789"/>
                    <a:pt x="835660" y="2582"/>
                  </a:cubicBezTo>
                  <a:cubicBezTo>
                    <a:pt x="848233" y="-2625"/>
                    <a:pt x="862838" y="169"/>
                    <a:pt x="872490" y="9821"/>
                  </a:cubicBezTo>
                  <a:lnTo>
                    <a:pt x="1511935" y="645075"/>
                  </a:lnTo>
                  <a:cubicBezTo>
                    <a:pt x="1518285" y="651425"/>
                    <a:pt x="1521968" y="660061"/>
                    <a:pt x="1521968" y="669078"/>
                  </a:cubicBezTo>
                  <a:cubicBezTo>
                    <a:pt x="1521968" y="678095"/>
                    <a:pt x="1518412" y="686731"/>
                    <a:pt x="1511935" y="693081"/>
                  </a:cubicBezTo>
                  <a:lnTo>
                    <a:pt x="872490" y="1328335"/>
                  </a:lnTo>
                  <a:cubicBezTo>
                    <a:pt x="862838" y="1337987"/>
                    <a:pt x="848233" y="1340781"/>
                    <a:pt x="835660" y="1335574"/>
                  </a:cubicBezTo>
                  <a:cubicBezTo>
                    <a:pt x="823087" y="1330367"/>
                    <a:pt x="814832" y="1317921"/>
                    <a:pt x="814832" y="1304332"/>
                  </a:cubicBezTo>
                  <a:lnTo>
                    <a:pt x="814832" y="986705"/>
                  </a:lnTo>
                  <a:lnTo>
                    <a:pt x="848741" y="986705"/>
                  </a:lnTo>
                  <a:lnTo>
                    <a:pt x="848741" y="1020614"/>
                  </a:lnTo>
                  <a:lnTo>
                    <a:pt x="33909" y="1020614"/>
                  </a:lnTo>
                  <a:cubicBezTo>
                    <a:pt x="15113" y="1020614"/>
                    <a:pt x="0" y="1005374"/>
                    <a:pt x="0" y="986705"/>
                  </a:cubicBezTo>
                  <a:lnTo>
                    <a:pt x="0" y="351451"/>
                  </a:lnTo>
                  <a:cubicBezTo>
                    <a:pt x="0" y="332782"/>
                    <a:pt x="15113" y="317542"/>
                    <a:pt x="33909" y="317542"/>
                  </a:cubicBezTo>
                  <a:moveTo>
                    <a:pt x="33909" y="385233"/>
                  </a:moveTo>
                  <a:lnTo>
                    <a:pt x="33909" y="351451"/>
                  </a:lnTo>
                  <a:lnTo>
                    <a:pt x="67691" y="351451"/>
                  </a:lnTo>
                  <a:lnTo>
                    <a:pt x="67691" y="986705"/>
                  </a:lnTo>
                  <a:lnTo>
                    <a:pt x="33909" y="986705"/>
                  </a:lnTo>
                  <a:lnTo>
                    <a:pt x="33909" y="952796"/>
                  </a:lnTo>
                  <a:lnTo>
                    <a:pt x="848614" y="952796"/>
                  </a:lnTo>
                  <a:cubicBezTo>
                    <a:pt x="867283" y="952796"/>
                    <a:pt x="882523" y="967909"/>
                    <a:pt x="882523" y="986705"/>
                  </a:cubicBezTo>
                  <a:lnTo>
                    <a:pt x="882523" y="1304332"/>
                  </a:lnTo>
                  <a:lnTo>
                    <a:pt x="848614" y="1304332"/>
                  </a:lnTo>
                  <a:lnTo>
                    <a:pt x="824738" y="1280329"/>
                  </a:lnTo>
                  <a:lnTo>
                    <a:pt x="1464183" y="645075"/>
                  </a:lnTo>
                  <a:lnTo>
                    <a:pt x="1488059" y="669078"/>
                  </a:lnTo>
                  <a:lnTo>
                    <a:pt x="1464183" y="693081"/>
                  </a:lnTo>
                  <a:lnTo>
                    <a:pt x="824738" y="57827"/>
                  </a:lnTo>
                  <a:lnTo>
                    <a:pt x="848614" y="33824"/>
                  </a:lnTo>
                  <a:lnTo>
                    <a:pt x="882523" y="33824"/>
                  </a:lnTo>
                  <a:lnTo>
                    <a:pt x="882523" y="351451"/>
                  </a:lnTo>
                  <a:cubicBezTo>
                    <a:pt x="882523" y="370120"/>
                    <a:pt x="867410" y="385360"/>
                    <a:pt x="848614" y="385360"/>
                  </a:cubicBezTo>
                  <a:lnTo>
                    <a:pt x="33909" y="385360"/>
                  </a:lnTo>
                  <a:close/>
                </a:path>
              </a:pathLst>
            </a:custGeom>
            <a:solidFill>
              <a:srgbClr val="145F4A"/>
            </a:solidFill>
            <a:ln w="12700">
              <a:solidFill>
                <a:srgbClr val="000000"/>
              </a:solidFill>
            </a:ln>
          </p:spPr>
        </p:sp>
      </p:grpSp>
      <p:grpSp>
        <p:nvGrpSpPr>
          <p:cNvPr name="Group 11" id="11"/>
          <p:cNvGrpSpPr/>
          <p:nvPr/>
        </p:nvGrpSpPr>
        <p:grpSpPr>
          <a:xfrm rot="9051960">
            <a:off x="11036075" y="7914827"/>
            <a:ext cx="1141409" cy="1003725"/>
            <a:chOff x="0" y="0"/>
            <a:chExt cx="1521879" cy="1338301"/>
          </a:xfrm>
        </p:grpSpPr>
        <p:sp>
          <p:nvSpPr>
            <p:cNvPr name="Freeform 12" id="12"/>
            <p:cNvSpPr/>
            <p:nvPr/>
          </p:nvSpPr>
          <p:spPr>
            <a:xfrm flipH="false" flipV="false" rot="0">
              <a:off x="33909" y="33909"/>
              <a:ext cx="1454023" cy="1270508"/>
            </a:xfrm>
            <a:custGeom>
              <a:avLst/>
              <a:gdLst/>
              <a:ahLst/>
              <a:cxnLst/>
              <a:rect r="r" b="b" t="t" l="l"/>
              <a:pathLst>
                <a:path h="1270508" w="1454023">
                  <a:moveTo>
                    <a:pt x="0" y="317627"/>
                  </a:moveTo>
                  <a:lnTo>
                    <a:pt x="814705" y="317627"/>
                  </a:lnTo>
                  <a:lnTo>
                    <a:pt x="814705" y="0"/>
                  </a:lnTo>
                  <a:lnTo>
                    <a:pt x="1454023" y="635254"/>
                  </a:lnTo>
                  <a:lnTo>
                    <a:pt x="814705" y="1270508"/>
                  </a:lnTo>
                  <a:lnTo>
                    <a:pt x="814705" y="952881"/>
                  </a:lnTo>
                  <a:lnTo>
                    <a:pt x="0" y="952881"/>
                  </a:lnTo>
                  <a:close/>
                </a:path>
              </a:pathLst>
            </a:custGeom>
            <a:solidFill>
              <a:srgbClr val="3DE3B3"/>
            </a:solidFill>
            <a:ln w="12700">
              <a:solidFill>
                <a:srgbClr val="000000"/>
              </a:solidFill>
            </a:ln>
          </p:spPr>
        </p:sp>
        <p:sp>
          <p:nvSpPr>
            <p:cNvPr name="Freeform 13" id="13"/>
            <p:cNvSpPr/>
            <p:nvPr/>
          </p:nvSpPr>
          <p:spPr>
            <a:xfrm flipH="false" flipV="false" rot="0">
              <a:off x="0" y="85"/>
              <a:ext cx="1521968" cy="1338157"/>
            </a:xfrm>
            <a:custGeom>
              <a:avLst/>
              <a:gdLst/>
              <a:ahLst/>
              <a:cxnLst/>
              <a:rect r="r" b="b" t="t" l="l"/>
              <a:pathLst>
                <a:path h="1338157" w="1521968">
                  <a:moveTo>
                    <a:pt x="33909" y="317542"/>
                  </a:moveTo>
                  <a:lnTo>
                    <a:pt x="848614" y="317542"/>
                  </a:lnTo>
                  <a:lnTo>
                    <a:pt x="848614" y="351451"/>
                  </a:lnTo>
                  <a:lnTo>
                    <a:pt x="814832" y="351451"/>
                  </a:lnTo>
                  <a:lnTo>
                    <a:pt x="814832" y="33824"/>
                  </a:lnTo>
                  <a:cubicBezTo>
                    <a:pt x="814832" y="20108"/>
                    <a:pt x="823087" y="7789"/>
                    <a:pt x="835660" y="2582"/>
                  </a:cubicBezTo>
                  <a:cubicBezTo>
                    <a:pt x="848233" y="-2625"/>
                    <a:pt x="862838" y="169"/>
                    <a:pt x="872490" y="9821"/>
                  </a:cubicBezTo>
                  <a:lnTo>
                    <a:pt x="1511935" y="645075"/>
                  </a:lnTo>
                  <a:cubicBezTo>
                    <a:pt x="1518285" y="651425"/>
                    <a:pt x="1521968" y="660061"/>
                    <a:pt x="1521968" y="669078"/>
                  </a:cubicBezTo>
                  <a:cubicBezTo>
                    <a:pt x="1521968" y="678095"/>
                    <a:pt x="1518412" y="686731"/>
                    <a:pt x="1511935" y="693081"/>
                  </a:cubicBezTo>
                  <a:lnTo>
                    <a:pt x="872490" y="1328335"/>
                  </a:lnTo>
                  <a:cubicBezTo>
                    <a:pt x="862838" y="1337987"/>
                    <a:pt x="848233" y="1340781"/>
                    <a:pt x="835660" y="1335574"/>
                  </a:cubicBezTo>
                  <a:cubicBezTo>
                    <a:pt x="823087" y="1330367"/>
                    <a:pt x="814832" y="1317921"/>
                    <a:pt x="814832" y="1304332"/>
                  </a:cubicBezTo>
                  <a:lnTo>
                    <a:pt x="814832" y="986705"/>
                  </a:lnTo>
                  <a:lnTo>
                    <a:pt x="848741" y="986705"/>
                  </a:lnTo>
                  <a:lnTo>
                    <a:pt x="848741" y="1020614"/>
                  </a:lnTo>
                  <a:lnTo>
                    <a:pt x="33909" y="1020614"/>
                  </a:lnTo>
                  <a:cubicBezTo>
                    <a:pt x="15113" y="1020614"/>
                    <a:pt x="0" y="1005374"/>
                    <a:pt x="0" y="986705"/>
                  </a:cubicBezTo>
                  <a:lnTo>
                    <a:pt x="0" y="351451"/>
                  </a:lnTo>
                  <a:cubicBezTo>
                    <a:pt x="0" y="332782"/>
                    <a:pt x="15113" y="317542"/>
                    <a:pt x="33909" y="317542"/>
                  </a:cubicBezTo>
                  <a:moveTo>
                    <a:pt x="33909" y="385233"/>
                  </a:moveTo>
                  <a:lnTo>
                    <a:pt x="33909" y="351451"/>
                  </a:lnTo>
                  <a:lnTo>
                    <a:pt x="67691" y="351451"/>
                  </a:lnTo>
                  <a:lnTo>
                    <a:pt x="67691" y="986705"/>
                  </a:lnTo>
                  <a:lnTo>
                    <a:pt x="33909" y="986705"/>
                  </a:lnTo>
                  <a:lnTo>
                    <a:pt x="33909" y="952796"/>
                  </a:lnTo>
                  <a:lnTo>
                    <a:pt x="848614" y="952796"/>
                  </a:lnTo>
                  <a:cubicBezTo>
                    <a:pt x="867283" y="952796"/>
                    <a:pt x="882523" y="967909"/>
                    <a:pt x="882523" y="986705"/>
                  </a:cubicBezTo>
                  <a:lnTo>
                    <a:pt x="882523" y="1304332"/>
                  </a:lnTo>
                  <a:lnTo>
                    <a:pt x="848614" y="1304332"/>
                  </a:lnTo>
                  <a:lnTo>
                    <a:pt x="824738" y="1280329"/>
                  </a:lnTo>
                  <a:lnTo>
                    <a:pt x="1464183" y="645075"/>
                  </a:lnTo>
                  <a:lnTo>
                    <a:pt x="1488059" y="669078"/>
                  </a:lnTo>
                  <a:lnTo>
                    <a:pt x="1464183" y="693081"/>
                  </a:lnTo>
                  <a:lnTo>
                    <a:pt x="824738" y="57827"/>
                  </a:lnTo>
                  <a:lnTo>
                    <a:pt x="848614" y="33824"/>
                  </a:lnTo>
                  <a:lnTo>
                    <a:pt x="882523" y="33824"/>
                  </a:lnTo>
                  <a:lnTo>
                    <a:pt x="882523" y="351451"/>
                  </a:lnTo>
                  <a:cubicBezTo>
                    <a:pt x="882523" y="370120"/>
                    <a:pt x="867410" y="385360"/>
                    <a:pt x="848614" y="385360"/>
                  </a:cubicBezTo>
                  <a:lnTo>
                    <a:pt x="33909" y="385360"/>
                  </a:lnTo>
                  <a:close/>
                </a:path>
              </a:pathLst>
            </a:custGeom>
            <a:solidFill>
              <a:srgbClr val="145F4A"/>
            </a:solidFill>
            <a:ln w="12700">
              <a:solidFill>
                <a:srgbClr val="000000"/>
              </a:solidFill>
            </a:ln>
          </p:spPr>
        </p:sp>
      </p:grpSp>
      <p:sp>
        <p:nvSpPr>
          <p:cNvPr name="Freeform 14" id="14" descr="Mėlynas mygtukas su žymekliu ir juodu fonu  Aprašymas generuojamas automatiškai"/>
          <p:cNvSpPr/>
          <p:nvPr/>
        </p:nvSpPr>
        <p:spPr>
          <a:xfrm flipH="false" flipV="false" rot="0">
            <a:off x="92278" y="-213141"/>
            <a:ext cx="2248586" cy="2248586"/>
          </a:xfrm>
          <a:custGeom>
            <a:avLst/>
            <a:gdLst/>
            <a:ahLst/>
            <a:cxnLst/>
            <a:rect r="r" b="b" t="t" l="l"/>
            <a:pathLst>
              <a:path h="2248586" w="2248586">
                <a:moveTo>
                  <a:pt x="0" y="0"/>
                </a:moveTo>
                <a:lnTo>
                  <a:pt x="2248586" y="0"/>
                </a:lnTo>
                <a:lnTo>
                  <a:pt x="2248586" y="2248586"/>
                </a:lnTo>
                <a:lnTo>
                  <a:pt x="0" y="2248586"/>
                </a:lnTo>
                <a:lnTo>
                  <a:pt x="0" y="0"/>
                </a:lnTo>
                <a:close/>
              </a:path>
            </a:pathLst>
          </a:custGeom>
          <a:blipFill>
            <a:blip r:embed="rId7"/>
            <a:stretch>
              <a:fillRect l="0" t="0" r="0" b="0"/>
            </a:stretch>
          </a:blipFill>
        </p:spPr>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a:solidFill>
                  <a:srgbClr val="3DE3B3"/>
                </a:solidFill>
                <a:latin typeface="Exo 2 Bold"/>
                <a:ea typeface="Exo 2 Bold"/>
                <a:cs typeface="Exo 2 Bold"/>
                <a:sym typeface="Exo 2 Bold"/>
              </a:rPr>
              <a:t>Nustatymas prieš spausdinimą</a:t>
            </a:r>
          </a:p>
        </p:txBody>
      </p:sp>
      <p:sp>
        <p:nvSpPr>
          <p:cNvPr name="Freeform 6" id="6"/>
          <p:cNvSpPr/>
          <p:nvPr/>
        </p:nvSpPr>
        <p:spPr>
          <a:xfrm flipH="false" flipV="false" rot="0">
            <a:off x="5272040" y="2921779"/>
            <a:ext cx="7743920" cy="4209993"/>
          </a:xfrm>
          <a:custGeom>
            <a:avLst/>
            <a:gdLst/>
            <a:ahLst/>
            <a:cxnLst/>
            <a:rect r="r" b="b" t="t" l="l"/>
            <a:pathLst>
              <a:path h="4209993" w="7743920">
                <a:moveTo>
                  <a:pt x="0" y="0"/>
                </a:moveTo>
                <a:lnTo>
                  <a:pt x="7743920" y="0"/>
                </a:lnTo>
                <a:lnTo>
                  <a:pt x="7743920" y="4209992"/>
                </a:lnTo>
                <a:lnTo>
                  <a:pt x="0" y="4209992"/>
                </a:lnTo>
                <a:lnTo>
                  <a:pt x="0" y="0"/>
                </a:lnTo>
                <a:close/>
              </a:path>
            </a:pathLst>
          </a:custGeom>
          <a:blipFill>
            <a:blip r:embed="rId6"/>
            <a:stretch>
              <a:fillRect l="0" t="-17355" r="0" b="0"/>
            </a:stretch>
          </a:blipFill>
        </p:spPr>
      </p:sp>
      <p:sp>
        <p:nvSpPr>
          <p:cNvPr name="TextBox 7" id="7"/>
          <p:cNvSpPr txBox="true"/>
          <p:nvPr/>
        </p:nvSpPr>
        <p:spPr>
          <a:xfrm rot="0">
            <a:off x="1741054" y="7686627"/>
            <a:ext cx="12856645" cy="1095375"/>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Norėdami atidaryti pagrindinį meniu, spausdintuvo priekiniame ekrane paspauskite rankenėlę kaip mygtuką.</a:t>
            </a:r>
          </a:p>
        </p:txBody>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
        <p:nvSpPr>
          <p:cNvPr name="TextBox 9" id="9"/>
          <p:cNvSpPr txBox="true"/>
          <p:nvPr/>
        </p:nvSpPr>
        <p:spPr>
          <a:xfrm rot="0">
            <a:off x="1741054" y="1970677"/>
            <a:ext cx="6792119" cy="552450"/>
          </a:xfrm>
          <a:prstGeom prst="rect">
            <a:avLst/>
          </a:prstGeom>
        </p:spPr>
        <p:txBody>
          <a:bodyPr anchor="t" rtlCol="false" tIns="0" lIns="0" bIns="0" rIns="0">
            <a:spAutoFit/>
          </a:bodyPr>
          <a:lstStyle/>
          <a:p>
            <a:pPr algn="ctr" marL="777242" indent="-388621" lvl="1">
              <a:lnSpc>
                <a:spcPts val="4320"/>
              </a:lnSpc>
              <a:spcBef>
                <a:spcPct val="0"/>
              </a:spcBef>
              <a:buAutoNum type="arabicPeriod" startAt="1"/>
            </a:pPr>
            <a:r>
              <a:rPr lang="en-US" b="true" sz="3600">
                <a:solidFill>
                  <a:srgbClr val="FFFFFF"/>
                </a:solidFill>
                <a:latin typeface="Exo 2 Bold"/>
                <a:ea typeface="Exo 2 Bold"/>
                <a:cs typeface="Exo 2 Bold"/>
                <a:sym typeface="Exo 2 Bold"/>
              </a:rPr>
              <a:t>Filamento spalvos keitimas</a:t>
            </a:r>
            <a:r>
              <a:rPr lang="en-US" b="true" sz="3600">
                <a:solidFill>
                  <a:srgbClr val="FFFFFF"/>
                </a:solidFill>
                <a:latin typeface="Exo 2 Bold"/>
                <a:ea typeface="Exo 2 Bold"/>
                <a:cs typeface="Exo 2 Bold"/>
                <a:sym typeface="Exo 2 Bold"/>
              </a:rPr>
              <a:t> </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Nustatymas prieš spausdinimą</a:t>
            </a:r>
          </a:p>
        </p:txBody>
      </p:sp>
      <p:sp>
        <p:nvSpPr>
          <p:cNvPr name="TextBox 6" id="6"/>
          <p:cNvSpPr txBox="true"/>
          <p:nvPr/>
        </p:nvSpPr>
        <p:spPr>
          <a:xfrm rot="0">
            <a:off x="1531439" y="7912027"/>
            <a:ext cx="12856645" cy="1638300"/>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Sukite rankenėlę, kol pagrindiniame meniu pasieksite „Preheat“, ir dar kartą paspauskite rankenėlę kaip mygtuką, kad ją pasirinktumėte.</a:t>
            </a:r>
          </a:p>
        </p:txBody>
      </p:sp>
      <p:sp>
        <p:nvSpPr>
          <p:cNvPr name="Freeform 7" id="7"/>
          <p:cNvSpPr/>
          <p:nvPr/>
        </p:nvSpPr>
        <p:spPr>
          <a:xfrm flipH="false" flipV="false" rot="0">
            <a:off x="5432060" y="2826077"/>
            <a:ext cx="7423880" cy="3911070"/>
          </a:xfrm>
          <a:custGeom>
            <a:avLst/>
            <a:gdLst/>
            <a:ahLst/>
            <a:cxnLst/>
            <a:rect r="r" b="b" t="t" l="l"/>
            <a:pathLst>
              <a:path h="3911070" w="7423880">
                <a:moveTo>
                  <a:pt x="0" y="0"/>
                </a:moveTo>
                <a:lnTo>
                  <a:pt x="7423880" y="0"/>
                </a:lnTo>
                <a:lnTo>
                  <a:pt x="7423880" y="3911070"/>
                </a:lnTo>
                <a:lnTo>
                  <a:pt x="0" y="3911070"/>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Nustatymas prieš spausdinimą</a:t>
            </a:r>
          </a:p>
        </p:txBody>
      </p:sp>
      <p:sp>
        <p:nvSpPr>
          <p:cNvPr name="TextBox 6" id="6"/>
          <p:cNvSpPr txBox="true"/>
          <p:nvPr/>
        </p:nvSpPr>
        <p:spPr>
          <a:xfrm rot="0">
            <a:off x="2100748" y="7549877"/>
            <a:ext cx="14086513" cy="2181225"/>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Pasukite </a:t>
            </a:r>
            <a:r>
              <a:rPr lang="en-US" sz="3600" strike="noStrike" u="none">
                <a:solidFill>
                  <a:srgbClr val="FFFFFF"/>
                </a:solidFill>
                <a:latin typeface="Source Sans Pro"/>
                <a:ea typeface="Source Sans Pro"/>
                <a:cs typeface="Source Sans Pro"/>
                <a:sym typeface="Source Sans Pro"/>
              </a:rPr>
              <a:t>valdymo </a:t>
            </a:r>
            <a:r>
              <a:rPr lang="en-US" sz="3600" strike="noStrike" u="none">
                <a:solidFill>
                  <a:srgbClr val="FFFFFF"/>
                </a:solidFill>
                <a:latin typeface="Source Sans Pro"/>
                <a:ea typeface="Source Sans Pro"/>
                <a:cs typeface="Source Sans Pro"/>
                <a:sym typeface="Source Sans Pro"/>
              </a:rPr>
              <a:t>rankenėlę, kad iš sąrašo pasirinktumėte į spausdintuvą įdėto </a:t>
            </a:r>
            <a:r>
              <a:rPr lang="en-US" sz="3600" strike="noStrike" u="none">
                <a:solidFill>
                  <a:srgbClr val="FFFFFF"/>
                </a:solidFill>
                <a:latin typeface="Source Sans Pro"/>
                <a:ea typeface="Source Sans Pro"/>
                <a:cs typeface="Source Sans Pro"/>
                <a:sym typeface="Source Sans Pro"/>
              </a:rPr>
              <a:t>sp</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usd</a:t>
            </a:r>
            <a:r>
              <a:rPr lang="en-US" sz="3600" strike="noStrike" u="none">
                <a:solidFill>
                  <a:srgbClr val="FFFFFF"/>
                </a:solidFill>
                <a:latin typeface="Source Sans Pro"/>
                <a:ea typeface="Source Sans Pro"/>
                <a:cs typeface="Source Sans Pro"/>
                <a:sym typeface="Source Sans Pro"/>
              </a:rPr>
              <a:t>inimo </a:t>
            </a:r>
            <a:r>
              <a:rPr lang="en-US" sz="3600" strike="noStrike" u="none">
                <a:solidFill>
                  <a:srgbClr val="FFFFFF"/>
                </a:solidFill>
                <a:latin typeface="Source Sans Pro"/>
                <a:ea typeface="Source Sans Pro"/>
                <a:cs typeface="Source Sans Pro"/>
                <a:sym typeface="Source Sans Pro"/>
              </a:rPr>
              <a:t>filamento</a:t>
            </a:r>
            <a:r>
              <a:rPr lang="en-US" sz="3600" strike="noStrike" u="none">
                <a:solidFill>
                  <a:srgbClr val="FFFFFF"/>
                </a:solidFill>
                <a:latin typeface="Source Sans Pro"/>
                <a:ea typeface="Source Sans Pro"/>
                <a:cs typeface="Source Sans Pro"/>
                <a:sym typeface="Source Sans Pro"/>
              </a:rPr>
              <a:t> tipą, ir paspauskite rankenėlę</a:t>
            </a:r>
            <a:r>
              <a:rPr lang="en-US" sz="3600" strike="noStrike" u="none">
                <a:solidFill>
                  <a:srgbClr val="FFFFFF"/>
                </a:solidFill>
                <a:latin typeface="Source Sans Pro"/>
                <a:ea typeface="Source Sans Pro"/>
                <a:cs typeface="Source Sans Pro"/>
                <a:sym typeface="Source Sans Pro"/>
              </a:rPr>
              <a:t> patvirtinimui</a:t>
            </a:r>
            <a:r>
              <a:rPr lang="en-US" sz="3600" strike="noStrike" u="none">
                <a:solidFill>
                  <a:srgbClr val="FFFFFF"/>
                </a:solidFill>
                <a:latin typeface="Source Sans Pro"/>
                <a:ea typeface="Source Sans Pro"/>
                <a:cs typeface="Source Sans Pro"/>
                <a:sym typeface="Source Sans Pro"/>
              </a:rPr>
              <a:t>. Pasirinkus</a:t>
            </a:r>
            <a:r>
              <a:rPr lang="en-US" sz="3600" strike="noStrike" u="none">
                <a:solidFill>
                  <a:srgbClr val="FFFFFF"/>
                </a:solidFill>
                <a:latin typeface="Source Sans Pro"/>
                <a:ea typeface="Source Sans Pro"/>
                <a:cs typeface="Source Sans Pro"/>
                <a:sym typeface="Source Sans Pro"/>
              </a:rPr>
              <a:t>,</a:t>
            </a:r>
            <a:r>
              <a:rPr lang="en-US" sz="3600" strike="noStrike" u="none">
                <a:solidFill>
                  <a:srgbClr val="FFFFFF"/>
                </a:solidFill>
                <a:latin typeface="Source Sans Pro"/>
                <a:ea typeface="Source Sans Pro"/>
                <a:cs typeface="Source Sans Pro"/>
                <a:sym typeface="Source Sans Pro"/>
              </a:rPr>
              <a:t> spausdintuv</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s pradės kaiti</a:t>
            </a:r>
            <a:r>
              <a:rPr lang="en-US" sz="3600" strike="noStrike" u="none">
                <a:solidFill>
                  <a:srgbClr val="FFFFFF"/>
                </a:solidFill>
                <a:latin typeface="Source Sans Pro"/>
                <a:ea typeface="Source Sans Pro"/>
                <a:cs typeface="Source Sans Pro"/>
                <a:sym typeface="Source Sans Pro"/>
              </a:rPr>
              <a:t>nimo procesą</a:t>
            </a:r>
            <a:r>
              <a:rPr lang="en-US" sz="3600" strike="noStrike" u="none">
                <a:solidFill>
                  <a:srgbClr val="FFFFFF"/>
                </a:solidFill>
                <a:latin typeface="Source Sans Pro"/>
                <a:ea typeface="Source Sans Pro"/>
                <a:cs typeface="Source Sans Pro"/>
                <a:sym typeface="Source Sans Pro"/>
              </a:rPr>
              <a:t>. Pagrindiniame ekrane </a:t>
            </a:r>
            <a:r>
              <a:rPr lang="en-US" sz="3600" strike="noStrike" u="none">
                <a:solidFill>
                  <a:srgbClr val="FFFFFF"/>
                </a:solidFill>
                <a:latin typeface="Source Sans Pro"/>
                <a:ea typeface="Source Sans Pro"/>
                <a:cs typeface="Source Sans Pro"/>
                <a:sym typeface="Source Sans Pro"/>
              </a:rPr>
              <a:t>g</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lėsi</a:t>
            </a:r>
            <a:r>
              <a:rPr lang="en-US" sz="3600" strike="noStrike" u="none">
                <a:solidFill>
                  <a:srgbClr val="FFFFFF"/>
                </a:solidFill>
                <a:latin typeface="Source Sans Pro"/>
                <a:ea typeface="Source Sans Pro"/>
                <a:cs typeface="Source Sans Pro"/>
                <a:sym typeface="Source Sans Pro"/>
              </a:rPr>
              <a:t>t</a:t>
            </a:r>
            <a:r>
              <a:rPr lang="en-US" sz="3600" strike="noStrike" u="none">
                <a:solidFill>
                  <a:srgbClr val="FFFFFF"/>
                </a:solidFill>
                <a:latin typeface="Source Sans Pro"/>
                <a:ea typeface="Source Sans Pro"/>
                <a:cs typeface="Source Sans Pro"/>
                <a:sym typeface="Source Sans Pro"/>
              </a:rPr>
              <a:t>e </a:t>
            </a:r>
            <a:r>
              <a:rPr lang="en-US" sz="3600" strike="noStrike" u="none">
                <a:solidFill>
                  <a:srgbClr val="FFFFFF"/>
                </a:solidFill>
                <a:latin typeface="Source Sans Pro"/>
                <a:ea typeface="Source Sans Pro"/>
                <a:cs typeface="Source Sans Pro"/>
                <a:sym typeface="Source Sans Pro"/>
              </a:rPr>
              <a:t>ste</a:t>
            </a:r>
            <a:r>
              <a:rPr lang="en-US" sz="3600" strike="noStrike" u="none">
                <a:solidFill>
                  <a:srgbClr val="FFFFFF"/>
                </a:solidFill>
                <a:latin typeface="Source Sans Pro"/>
                <a:ea typeface="Source Sans Pro"/>
                <a:cs typeface="Source Sans Pro"/>
                <a:sym typeface="Source Sans Pro"/>
              </a:rPr>
              <a:t>bėti</a:t>
            </a:r>
            <a:r>
              <a:rPr lang="en-US" sz="3600" strike="noStrike" u="none">
                <a:solidFill>
                  <a:srgbClr val="FFFFFF"/>
                </a:solidFill>
                <a:latin typeface="Source Sans Pro"/>
                <a:ea typeface="Source Sans Pro"/>
                <a:cs typeface="Source Sans Pro"/>
                <a:sym typeface="Source Sans Pro"/>
              </a:rPr>
              <a:t>, kaip k</a:t>
            </a:r>
            <a:r>
              <a:rPr lang="en-US" sz="3600" strike="noStrike" u="none">
                <a:solidFill>
                  <a:srgbClr val="FFFFFF"/>
                </a:solidFill>
                <a:latin typeface="Source Sans Pro"/>
                <a:ea typeface="Source Sans Pro"/>
                <a:cs typeface="Source Sans Pro"/>
                <a:sym typeface="Source Sans Pro"/>
              </a:rPr>
              <a:t>y</a:t>
            </a:r>
            <a:r>
              <a:rPr lang="en-US" sz="3600" strike="noStrike" u="none">
                <a:solidFill>
                  <a:srgbClr val="FFFFFF"/>
                </a:solidFill>
                <a:latin typeface="Source Sans Pro"/>
                <a:ea typeface="Source Sans Pro"/>
                <a:cs typeface="Source Sans Pro"/>
                <a:sym typeface="Source Sans Pro"/>
              </a:rPr>
              <a:t>l</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 temperatūra.</a:t>
            </a:r>
          </a:p>
        </p:txBody>
      </p:sp>
      <p:sp>
        <p:nvSpPr>
          <p:cNvPr name="Freeform 7" id="7"/>
          <p:cNvSpPr/>
          <p:nvPr/>
        </p:nvSpPr>
        <p:spPr>
          <a:xfrm flipH="false" flipV="false" rot="0">
            <a:off x="4405646" y="2773318"/>
            <a:ext cx="9054322" cy="4502363"/>
          </a:xfrm>
          <a:custGeom>
            <a:avLst/>
            <a:gdLst/>
            <a:ahLst/>
            <a:cxnLst/>
            <a:rect r="r" b="b" t="t" l="l"/>
            <a:pathLst>
              <a:path h="4502363" w="9054322">
                <a:moveTo>
                  <a:pt x="0" y="0"/>
                </a:moveTo>
                <a:lnTo>
                  <a:pt x="9054322" y="0"/>
                </a:lnTo>
                <a:lnTo>
                  <a:pt x="9054322" y="4502363"/>
                </a:lnTo>
                <a:lnTo>
                  <a:pt x="0" y="4502363"/>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Nustatymas prieš spausdinimą</a:t>
            </a:r>
          </a:p>
        </p:txBody>
      </p:sp>
      <p:sp>
        <p:nvSpPr>
          <p:cNvPr name="TextBox 6" id="6"/>
          <p:cNvSpPr txBox="true"/>
          <p:nvPr/>
        </p:nvSpPr>
        <p:spPr>
          <a:xfrm rot="0">
            <a:off x="1531439" y="7875451"/>
            <a:ext cx="15384961" cy="1638300"/>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Prieš tęsdami kitą veiksmą, įsitikinkite, kad </a:t>
            </a:r>
            <a:r>
              <a:rPr lang="en-US" sz="3600" strike="noStrike" u="none">
                <a:solidFill>
                  <a:srgbClr val="FFFFFF"/>
                </a:solidFill>
                <a:latin typeface="Source Sans Pro"/>
                <a:ea typeface="Source Sans Pro"/>
                <a:cs typeface="Source Sans Pro"/>
                <a:sym typeface="Source Sans Pro"/>
              </a:rPr>
              <a:t>sp</a:t>
            </a:r>
            <a:r>
              <a:rPr lang="en-US" sz="3600" strike="noStrike" u="none">
                <a:solidFill>
                  <a:srgbClr val="FFFFFF"/>
                </a:solidFill>
                <a:latin typeface="Source Sans Pro"/>
                <a:ea typeface="Source Sans Pro"/>
                <a:cs typeface="Source Sans Pro"/>
                <a:sym typeface="Source Sans Pro"/>
              </a:rPr>
              <a:t>a</a:t>
            </a:r>
            <a:r>
              <a:rPr lang="en-US" sz="3600" strike="noStrike" u="none">
                <a:solidFill>
                  <a:srgbClr val="FFFFFF"/>
                </a:solidFill>
                <a:latin typeface="Source Sans Pro"/>
                <a:ea typeface="Source Sans Pro"/>
                <a:cs typeface="Source Sans Pro"/>
                <a:sym typeface="Source Sans Pro"/>
              </a:rPr>
              <a:t>usd</a:t>
            </a:r>
            <a:r>
              <a:rPr lang="en-US" sz="3600" strike="noStrike" u="none">
                <a:solidFill>
                  <a:srgbClr val="FFFFFF"/>
                </a:solidFill>
                <a:latin typeface="Source Sans Pro"/>
                <a:ea typeface="Source Sans Pro"/>
                <a:cs typeface="Source Sans Pro"/>
                <a:sym typeface="Source Sans Pro"/>
              </a:rPr>
              <a:t>inimo </a:t>
            </a:r>
            <a:r>
              <a:rPr lang="en-US" sz="3600" strike="noStrike" u="none">
                <a:solidFill>
                  <a:srgbClr val="FFFFFF"/>
                </a:solidFill>
                <a:latin typeface="Source Sans Pro"/>
                <a:ea typeface="Source Sans Pro"/>
                <a:cs typeface="Source Sans Pro"/>
                <a:sym typeface="Source Sans Pro"/>
              </a:rPr>
              <a:t>f</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lamentas</a:t>
            </a:r>
            <a:r>
              <a:rPr lang="en-US" sz="3600" strike="noStrike" u="none">
                <a:solidFill>
                  <a:srgbClr val="FFFFFF"/>
                </a:solidFill>
                <a:latin typeface="Source Sans Pro"/>
                <a:ea typeface="Source Sans Pro"/>
                <a:cs typeface="Source Sans Pro"/>
                <a:sym typeface="Source Sans Pro"/>
              </a:rPr>
              <a:t> pasiekė r</a:t>
            </a:r>
            <a:r>
              <a:rPr lang="en-US" sz="3600" strike="noStrike" u="none">
                <a:solidFill>
                  <a:srgbClr val="FFFFFF"/>
                </a:solidFill>
                <a:latin typeface="Source Sans Pro"/>
                <a:ea typeface="Source Sans Pro"/>
                <a:cs typeface="Source Sans Pro"/>
                <a:sym typeface="Source Sans Pro"/>
              </a:rPr>
              <a:t>e</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k</a:t>
            </a:r>
            <a:r>
              <a:rPr lang="en-US" sz="3600" strike="noStrike" u="none">
                <a:solidFill>
                  <a:srgbClr val="FFFFFF"/>
                </a:solidFill>
                <a:latin typeface="Source Sans Pro"/>
                <a:ea typeface="Source Sans Pro"/>
                <a:cs typeface="Source Sans Pro"/>
                <a:sym typeface="Source Sans Pro"/>
              </a:rPr>
              <a:t>i</a:t>
            </a:r>
            <a:r>
              <a:rPr lang="en-US" sz="3600" strike="noStrike" u="none">
                <a:solidFill>
                  <a:srgbClr val="FFFFFF"/>
                </a:solidFill>
                <a:latin typeface="Source Sans Pro"/>
                <a:ea typeface="Source Sans Pro"/>
                <a:cs typeface="Source Sans Pro"/>
                <a:sym typeface="Source Sans Pro"/>
              </a:rPr>
              <a:t>amą</a:t>
            </a:r>
            <a:r>
              <a:rPr lang="en-US" sz="3600" strike="noStrike" u="none">
                <a:solidFill>
                  <a:srgbClr val="FFFFFF"/>
                </a:solidFill>
                <a:latin typeface="Source Sans Pro"/>
                <a:ea typeface="Source Sans Pro"/>
                <a:cs typeface="Source Sans Pro"/>
                <a:sym typeface="Source Sans Pro"/>
              </a:rPr>
              <a:t> spausdinimo temperatūrą, </a:t>
            </a:r>
            <a:r>
              <a:rPr lang="en-US" sz="3600" strike="noStrike" u="none">
                <a:solidFill>
                  <a:srgbClr val="FFFFFF"/>
                </a:solidFill>
                <a:latin typeface="Source Sans Pro"/>
                <a:ea typeface="Source Sans Pro"/>
                <a:cs typeface="Source Sans Pro"/>
                <a:sym typeface="Source Sans Pro"/>
              </a:rPr>
              <a:t>k</a:t>
            </a:r>
            <a:r>
              <a:rPr lang="en-US" sz="3600" strike="noStrike" u="none">
                <a:solidFill>
                  <a:srgbClr val="FFFFFF"/>
                </a:solidFill>
                <a:latin typeface="Source Sans Pro"/>
                <a:ea typeface="Source Sans Pro"/>
                <a:cs typeface="Source Sans Pro"/>
                <a:sym typeface="Source Sans Pro"/>
              </a:rPr>
              <a:t>ur</a:t>
            </a:r>
            <a:r>
              <a:rPr lang="en-US" sz="3600" strike="noStrike" u="none">
                <a:solidFill>
                  <a:srgbClr val="FFFFFF"/>
                </a:solidFill>
                <a:latin typeface="Source Sans Pro"/>
                <a:ea typeface="Source Sans Pro"/>
                <a:cs typeface="Source Sans Pro"/>
                <a:sym typeface="Source Sans Pro"/>
              </a:rPr>
              <a:t>i r</a:t>
            </a:r>
            <a:r>
              <a:rPr lang="en-US" sz="3600" strike="noStrike" u="none">
                <a:solidFill>
                  <a:srgbClr val="FFFFFF"/>
                </a:solidFill>
                <a:latin typeface="Source Sans Pro"/>
                <a:ea typeface="Source Sans Pro"/>
                <a:cs typeface="Source Sans Pro"/>
                <a:sym typeface="Source Sans Pro"/>
              </a:rPr>
              <a:t>od</a:t>
            </a:r>
            <a:r>
              <a:rPr lang="en-US" sz="3600" strike="noStrike" u="none">
                <a:solidFill>
                  <a:srgbClr val="FFFFFF"/>
                </a:solidFill>
                <a:latin typeface="Source Sans Pro"/>
                <a:ea typeface="Source Sans Pro"/>
                <a:cs typeface="Source Sans Pro"/>
                <a:sym typeface="Source Sans Pro"/>
              </a:rPr>
              <a:t>oma</a:t>
            </a:r>
            <a:r>
              <a:rPr lang="en-US" sz="3600" strike="noStrike" u="none">
                <a:solidFill>
                  <a:srgbClr val="FFFFFF"/>
                </a:solidFill>
                <a:latin typeface="Source Sans Pro"/>
                <a:ea typeface="Source Sans Pro"/>
                <a:cs typeface="Source Sans Pro"/>
                <a:sym typeface="Source Sans Pro"/>
              </a:rPr>
              <a:t> viršutiniame kairiajame ekrano kampe.</a:t>
            </a:r>
          </a:p>
        </p:txBody>
      </p:sp>
      <p:sp>
        <p:nvSpPr>
          <p:cNvPr name="Freeform 7" id="7"/>
          <p:cNvSpPr/>
          <p:nvPr/>
        </p:nvSpPr>
        <p:spPr>
          <a:xfrm flipH="false" flipV="false" rot="0">
            <a:off x="5483885" y="2971467"/>
            <a:ext cx="7320239" cy="4618349"/>
          </a:xfrm>
          <a:custGeom>
            <a:avLst/>
            <a:gdLst/>
            <a:ahLst/>
            <a:cxnLst/>
            <a:rect r="r" b="b" t="t" l="l"/>
            <a:pathLst>
              <a:path h="4618349" w="7320239">
                <a:moveTo>
                  <a:pt x="0" y="0"/>
                </a:moveTo>
                <a:lnTo>
                  <a:pt x="7320239" y="0"/>
                </a:lnTo>
                <a:lnTo>
                  <a:pt x="7320239" y="4618348"/>
                </a:lnTo>
                <a:lnTo>
                  <a:pt x="0" y="4618348"/>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Nustatymas prieš spausdinimą</a:t>
            </a:r>
          </a:p>
        </p:txBody>
      </p:sp>
      <p:sp>
        <p:nvSpPr>
          <p:cNvPr name="TextBox 6" id="6"/>
          <p:cNvSpPr txBox="true"/>
          <p:nvPr/>
        </p:nvSpPr>
        <p:spPr>
          <a:xfrm rot="0">
            <a:off x="1531439" y="7875451"/>
            <a:ext cx="15384961" cy="1095375"/>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Grįžkite į pagrindinį meniu ir slinkite žemyn iki „Unload Filament“. Paspauskite rankenėlę / mygtuką, kad patvirtintumėte.</a:t>
            </a:r>
          </a:p>
        </p:txBody>
      </p:sp>
      <p:sp>
        <p:nvSpPr>
          <p:cNvPr name="Freeform 7" id="7"/>
          <p:cNvSpPr/>
          <p:nvPr/>
        </p:nvSpPr>
        <p:spPr>
          <a:xfrm flipH="false" flipV="false" rot="0">
            <a:off x="3387376" y="2659161"/>
            <a:ext cx="10928023" cy="4968669"/>
          </a:xfrm>
          <a:custGeom>
            <a:avLst/>
            <a:gdLst/>
            <a:ahLst/>
            <a:cxnLst/>
            <a:rect r="r" b="b" t="t" l="l"/>
            <a:pathLst>
              <a:path h="4968669" w="10928023">
                <a:moveTo>
                  <a:pt x="0" y="0"/>
                </a:moveTo>
                <a:lnTo>
                  <a:pt x="10928023" y="0"/>
                </a:lnTo>
                <a:lnTo>
                  <a:pt x="10928023" y="4968669"/>
                </a:lnTo>
                <a:lnTo>
                  <a:pt x="0" y="4968669"/>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Nustatymas prieš spausdinimą</a:t>
            </a:r>
          </a:p>
        </p:txBody>
      </p:sp>
      <p:sp>
        <p:nvSpPr>
          <p:cNvPr name="TextBox 6" id="6"/>
          <p:cNvSpPr txBox="true"/>
          <p:nvPr/>
        </p:nvSpPr>
        <p:spPr>
          <a:xfrm rot="0">
            <a:off x="1696031" y="8533819"/>
            <a:ext cx="15384961" cy="552450"/>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Suimkite filamentą virš antgalio ir lengvai traukite, kol jis išslys.</a:t>
            </a:r>
          </a:p>
        </p:txBody>
      </p:sp>
      <p:sp>
        <p:nvSpPr>
          <p:cNvPr name="Freeform 7" id="7"/>
          <p:cNvSpPr/>
          <p:nvPr/>
        </p:nvSpPr>
        <p:spPr>
          <a:xfrm flipH="false" flipV="false" rot="0">
            <a:off x="6949440" y="2600068"/>
            <a:ext cx="3994671" cy="5332933"/>
          </a:xfrm>
          <a:custGeom>
            <a:avLst/>
            <a:gdLst/>
            <a:ahLst/>
            <a:cxnLst/>
            <a:rect r="r" b="b" t="t" l="l"/>
            <a:pathLst>
              <a:path h="5332933" w="3994671">
                <a:moveTo>
                  <a:pt x="0" y="0"/>
                </a:moveTo>
                <a:lnTo>
                  <a:pt x="3994671" y="0"/>
                </a:lnTo>
                <a:lnTo>
                  <a:pt x="3994671" y="5332933"/>
                </a:lnTo>
                <a:lnTo>
                  <a:pt x="0" y="5332933"/>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Nustatymas prieš spausdinimą</a:t>
            </a:r>
          </a:p>
        </p:txBody>
      </p:sp>
      <p:sp>
        <p:nvSpPr>
          <p:cNvPr name="TextBox 6" id="6"/>
          <p:cNvSpPr txBox="true"/>
          <p:nvPr/>
        </p:nvSpPr>
        <p:spPr>
          <a:xfrm rot="0">
            <a:off x="1696031" y="8533819"/>
            <a:ext cx="15384961" cy="1095375"/>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Įkiškite filamentą į ekstruderio viršų ir stumkite jį žemyn, kol jis sustos prie antgalio krumpliaračių.</a:t>
            </a:r>
          </a:p>
        </p:txBody>
      </p:sp>
      <p:sp>
        <p:nvSpPr>
          <p:cNvPr name="Freeform 7" id="7"/>
          <p:cNvSpPr/>
          <p:nvPr/>
        </p:nvSpPr>
        <p:spPr>
          <a:xfrm flipH="false" flipV="false" rot="0">
            <a:off x="7047605" y="2739038"/>
            <a:ext cx="4192791" cy="5653430"/>
          </a:xfrm>
          <a:custGeom>
            <a:avLst/>
            <a:gdLst/>
            <a:ahLst/>
            <a:cxnLst/>
            <a:rect r="r" b="b" t="t" l="l"/>
            <a:pathLst>
              <a:path h="5653430" w="4192791">
                <a:moveTo>
                  <a:pt x="0" y="0"/>
                </a:moveTo>
                <a:lnTo>
                  <a:pt x="4192790" y="0"/>
                </a:lnTo>
                <a:lnTo>
                  <a:pt x="4192790" y="5653430"/>
                </a:lnTo>
                <a:lnTo>
                  <a:pt x="0" y="5653430"/>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Nustatymas prieš spausdinimą</a:t>
            </a:r>
          </a:p>
        </p:txBody>
      </p:sp>
      <p:sp>
        <p:nvSpPr>
          <p:cNvPr name="TextBox 6" id="6"/>
          <p:cNvSpPr txBox="true"/>
          <p:nvPr/>
        </p:nvSpPr>
        <p:spPr>
          <a:xfrm rot="0">
            <a:off x="1451524" y="7966891"/>
            <a:ext cx="15384961" cy="1638300"/>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Kita ranka vieną kartą paspauskite rankenėlės mygtuką ir pagrindiniame meniu slinkite žemyn iki „Load Filament“. Dar kartą paspauskite mygtuką, kad pradėtumėte pakeitimą. Pajusite, kaip filamentas yra įtraukiamas į antgalį.</a:t>
            </a:r>
          </a:p>
        </p:txBody>
      </p:sp>
      <p:sp>
        <p:nvSpPr>
          <p:cNvPr name="Freeform 7" id="7"/>
          <p:cNvSpPr/>
          <p:nvPr/>
        </p:nvSpPr>
        <p:spPr>
          <a:xfrm flipH="false" flipV="false" rot="0">
            <a:off x="4922139" y="3027302"/>
            <a:ext cx="7899740" cy="4232396"/>
          </a:xfrm>
          <a:custGeom>
            <a:avLst/>
            <a:gdLst/>
            <a:ahLst/>
            <a:cxnLst/>
            <a:rect r="r" b="b" t="t" l="l"/>
            <a:pathLst>
              <a:path h="4232396" w="7899740">
                <a:moveTo>
                  <a:pt x="0" y="0"/>
                </a:moveTo>
                <a:lnTo>
                  <a:pt x="7899740" y="0"/>
                </a:lnTo>
                <a:lnTo>
                  <a:pt x="7899740" y="4232396"/>
                </a:lnTo>
                <a:lnTo>
                  <a:pt x="0" y="4232396"/>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Nustatymas prieš spausdinimą</a:t>
            </a:r>
          </a:p>
        </p:txBody>
      </p:sp>
      <p:sp>
        <p:nvSpPr>
          <p:cNvPr name="TextBox 6" id="6"/>
          <p:cNvSpPr txBox="true"/>
          <p:nvPr/>
        </p:nvSpPr>
        <p:spPr>
          <a:xfrm rot="0">
            <a:off x="1451524" y="7966891"/>
            <a:ext cx="15384961" cy="1095375"/>
          </a:xfrm>
          <a:prstGeom prst="rect">
            <a:avLst/>
          </a:prstGeom>
        </p:spPr>
        <p:txBody>
          <a:bodyPr anchor="t" rtlCol="false" tIns="0" lIns="0" bIns="0" rIns="0">
            <a:spAutoFit/>
          </a:bodyPr>
          <a:lstStyle/>
          <a:p>
            <a:pPr algn="l" marL="0" indent="0" lvl="0">
              <a:lnSpc>
                <a:spcPts val="4320"/>
              </a:lnSpc>
              <a:spcBef>
                <a:spcPct val="0"/>
              </a:spcBef>
            </a:pPr>
            <a:r>
              <a:rPr lang="en-US" sz="3600" strike="noStrike" u="none">
                <a:solidFill>
                  <a:srgbClr val="FFFFFF"/>
                </a:solidFill>
                <a:latin typeface="Source Sans Pro"/>
                <a:ea typeface="Source Sans Pro"/>
                <a:cs typeface="Source Sans Pro"/>
                <a:sym typeface="Source Sans Pro"/>
              </a:rPr>
              <a:t>Iš antgalio turėtų pradėti veržtis naujos spalvos filamentas. Jis cikliškai judės iš anksto nustatytą atstumą ir tada automatiškai sustos.</a:t>
            </a:r>
          </a:p>
        </p:txBody>
      </p:sp>
      <p:sp>
        <p:nvSpPr>
          <p:cNvPr name="Freeform 7" id="7"/>
          <p:cNvSpPr/>
          <p:nvPr/>
        </p:nvSpPr>
        <p:spPr>
          <a:xfrm flipH="false" flipV="false" rot="0">
            <a:off x="6100762" y="2436705"/>
            <a:ext cx="6086475" cy="5413600"/>
          </a:xfrm>
          <a:custGeom>
            <a:avLst/>
            <a:gdLst/>
            <a:ahLst/>
            <a:cxnLst/>
            <a:rect r="r" b="b" t="t" l="l"/>
            <a:pathLst>
              <a:path h="5413600" w="6086475">
                <a:moveTo>
                  <a:pt x="0" y="0"/>
                </a:moveTo>
                <a:lnTo>
                  <a:pt x="6086476" y="0"/>
                </a:lnTo>
                <a:lnTo>
                  <a:pt x="6086476" y="5413600"/>
                </a:lnTo>
                <a:lnTo>
                  <a:pt x="0" y="5413600"/>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Nustatymas prieš spausdinimą</a:t>
            </a:r>
          </a:p>
        </p:txBody>
      </p:sp>
      <p:sp>
        <p:nvSpPr>
          <p:cNvPr name="TextBox 6" id="6"/>
          <p:cNvSpPr txBox="true"/>
          <p:nvPr/>
        </p:nvSpPr>
        <p:spPr>
          <a:xfrm rot="0">
            <a:off x="1451524" y="7976416"/>
            <a:ext cx="15384961" cy="1257300"/>
          </a:xfrm>
          <a:prstGeom prst="rect">
            <a:avLst/>
          </a:prstGeom>
        </p:spPr>
        <p:txBody>
          <a:bodyPr anchor="t" rtlCol="false" tIns="0" lIns="0" bIns="0" rIns="0">
            <a:spAutoFit/>
          </a:bodyPr>
          <a:lstStyle/>
          <a:p>
            <a:pPr algn="l" marL="0" indent="0" lvl="0">
              <a:lnSpc>
                <a:spcPts val="3359"/>
              </a:lnSpc>
              <a:spcBef>
                <a:spcPct val="0"/>
              </a:spcBef>
            </a:pPr>
            <a:r>
              <a:rPr lang="en-US" sz="2799" strike="noStrike" u="none">
                <a:solidFill>
                  <a:srgbClr val="FFFFFF"/>
                </a:solidFill>
                <a:latin typeface="Source Sans Pro"/>
                <a:ea typeface="Source Sans Pro"/>
                <a:cs typeface="Source Sans Pro"/>
                <a:sym typeface="Source Sans Pro"/>
              </a:rPr>
              <a:t>Ekrane pasirodys klausimas: Ar išspaudžiama tinkamos spalvos kaitinimo medžiaga? Jei taip, paspauskite rankenėlę/mygtuką, kad pasirinktumėte „taip“. Jei ji vis dar sumaišyta su ankstesne spalva , slinkite žemyn iki „Ne“, kad išstumtumėte dar nedidelį kiekį kaitinimo medžiagos.</a:t>
            </a:r>
          </a:p>
        </p:txBody>
      </p:sp>
      <p:sp>
        <p:nvSpPr>
          <p:cNvPr name="Freeform 7" id="7"/>
          <p:cNvSpPr/>
          <p:nvPr/>
        </p:nvSpPr>
        <p:spPr>
          <a:xfrm flipH="false" flipV="false" rot="0">
            <a:off x="4736592" y="3246796"/>
            <a:ext cx="7963376" cy="4230195"/>
          </a:xfrm>
          <a:custGeom>
            <a:avLst/>
            <a:gdLst/>
            <a:ahLst/>
            <a:cxnLst/>
            <a:rect r="r" b="b" t="t" l="l"/>
            <a:pathLst>
              <a:path h="4230195" w="7963376">
                <a:moveTo>
                  <a:pt x="0" y="0"/>
                </a:moveTo>
                <a:lnTo>
                  <a:pt x="7963376" y="0"/>
                </a:lnTo>
                <a:lnTo>
                  <a:pt x="7963376" y="4230196"/>
                </a:lnTo>
                <a:lnTo>
                  <a:pt x="0" y="4230196"/>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Nustatymas prieš spausdinimą</a:t>
            </a:r>
          </a:p>
        </p:txBody>
      </p:sp>
      <p:sp>
        <p:nvSpPr>
          <p:cNvPr name="TextBox 6" id="6"/>
          <p:cNvSpPr txBox="true"/>
          <p:nvPr/>
        </p:nvSpPr>
        <p:spPr>
          <a:xfrm rot="0">
            <a:off x="1451520" y="4295775"/>
            <a:ext cx="15384961" cy="2543175"/>
          </a:xfrm>
          <a:prstGeom prst="rect">
            <a:avLst/>
          </a:prstGeom>
        </p:spPr>
        <p:txBody>
          <a:bodyPr anchor="t" rtlCol="false" tIns="0" lIns="0" bIns="0" rIns="0">
            <a:spAutoFit/>
          </a:bodyPr>
          <a:lstStyle/>
          <a:p>
            <a:pPr algn="l" marL="0" indent="0" lvl="0">
              <a:lnSpc>
                <a:spcPts val="6720"/>
              </a:lnSpc>
              <a:spcBef>
                <a:spcPct val="0"/>
              </a:spcBef>
            </a:pPr>
            <a:r>
              <a:rPr lang="en-US" sz="5600">
                <a:solidFill>
                  <a:srgbClr val="FFFFFF"/>
                </a:solidFill>
                <a:latin typeface="Source Sans Pro"/>
                <a:ea typeface="Source Sans Pro"/>
                <a:cs typeface="Source Sans Pro"/>
                <a:sym typeface="Source Sans Pro"/>
              </a:rPr>
              <a:t>Nuvalykite nuo purkštuko (</a:t>
            </a:r>
            <a:r>
              <a:rPr lang="en-US" sz="5600" strike="noStrike" u="none">
                <a:solidFill>
                  <a:srgbClr val="FFFFFF"/>
                </a:solidFill>
                <a:latin typeface="Source Sans Pro"/>
                <a:ea typeface="Source Sans Pro"/>
                <a:cs typeface="Source Sans Pro"/>
                <a:sym typeface="Source Sans Pro"/>
              </a:rPr>
              <a:t>antgalio) išspaustą spausdinimo siūlą (filamentą) ir tuomet galite pradėti 3D spausdinimą</a:t>
            </a:r>
          </a:p>
        </p:txBody>
      </p:sp>
      <p:sp>
        <p:nvSpPr>
          <p:cNvPr name="Freeform 7" id="7"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6"/>
            <a:stretch>
              <a:fillRect l="0" t="0" r="0" b="0"/>
            </a:stretch>
          </a:blipFill>
        </p:spPr>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Nustatymas prieš spausdinimą</a:t>
            </a:r>
          </a:p>
        </p:txBody>
      </p:sp>
      <p:sp>
        <p:nvSpPr>
          <p:cNvPr name="TextBox 6" id="6"/>
          <p:cNvSpPr txBox="true"/>
          <p:nvPr/>
        </p:nvSpPr>
        <p:spPr>
          <a:xfrm rot="0">
            <a:off x="1744789" y="2335282"/>
            <a:ext cx="15225151" cy="552450"/>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12. Įdėkite kortelę su objekto G kodu į 3D spausdintuvą.  </a:t>
            </a:r>
          </a:p>
        </p:txBody>
      </p:sp>
      <p:sp>
        <p:nvSpPr>
          <p:cNvPr name="Freeform 7" id="7" descr="Juodai oranžinis spausdintuvas  Aprašymas automatiškai sugeneruotas su vidutiniu patikimumu"/>
          <p:cNvSpPr/>
          <p:nvPr/>
        </p:nvSpPr>
        <p:spPr>
          <a:xfrm flipH="false" flipV="false" rot="0">
            <a:off x="7064873" y="3986860"/>
            <a:ext cx="4401703" cy="5111496"/>
          </a:xfrm>
          <a:custGeom>
            <a:avLst/>
            <a:gdLst/>
            <a:ahLst/>
            <a:cxnLst/>
            <a:rect r="r" b="b" t="t" l="l"/>
            <a:pathLst>
              <a:path h="5111496" w="4401703">
                <a:moveTo>
                  <a:pt x="0" y="0"/>
                </a:moveTo>
                <a:lnTo>
                  <a:pt x="4401703" y="0"/>
                </a:lnTo>
                <a:lnTo>
                  <a:pt x="4401703" y="5111496"/>
                </a:lnTo>
                <a:lnTo>
                  <a:pt x="0" y="5111496"/>
                </a:lnTo>
                <a:lnTo>
                  <a:pt x="0" y="0"/>
                </a:lnTo>
                <a:close/>
              </a:path>
            </a:pathLst>
          </a:custGeom>
          <a:blipFill>
            <a:blip r:embed="rId6"/>
            <a:stretch>
              <a:fillRect l="0" t="0" r="0" b="-14818"/>
            </a:stretch>
          </a:blipFill>
        </p:spPr>
      </p:sp>
      <p:grpSp>
        <p:nvGrpSpPr>
          <p:cNvPr name="Group 8" id="8"/>
          <p:cNvGrpSpPr/>
          <p:nvPr/>
        </p:nvGrpSpPr>
        <p:grpSpPr>
          <a:xfrm rot="1810320">
            <a:off x="7278214" y="7531751"/>
            <a:ext cx="1141409" cy="1003725"/>
            <a:chOff x="0" y="0"/>
            <a:chExt cx="1521879" cy="1338301"/>
          </a:xfrm>
        </p:grpSpPr>
        <p:sp>
          <p:nvSpPr>
            <p:cNvPr name="Freeform 9" id="9"/>
            <p:cNvSpPr/>
            <p:nvPr/>
          </p:nvSpPr>
          <p:spPr>
            <a:xfrm flipH="false" flipV="false" rot="0">
              <a:off x="33909" y="33909"/>
              <a:ext cx="1454023" cy="1270508"/>
            </a:xfrm>
            <a:custGeom>
              <a:avLst/>
              <a:gdLst/>
              <a:ahLst/>
              <a:cxnLst/>
              <a:rect r="r" b="b" t="t" l="l"/>
              <a:pathLst>
                <a:path h="1270508" w="1454023">
                  <a:moveTo>
                    <a:pt x="0" y="317627"/>
                  </a:moveTo>
                  <a:lnTo>
                    <a:pt x="814705" y="317627"/>
                  </a:lnTo>
                  <a:lnTo>
                    <a:pt x="814705" y="0"/>
                  </a:lnTo>
                  <a:lnTo>
                    <a:pt x="1454023" y="635254"/>
                  </a:lnTo>
                  <a:lnTo>
                    <a:pt x="814705" y="1270508"/>
                  </a:lnTo>
                  <a:lnTo>
                    <a:pt x="814705" y="952881"/>
                  </a:lnTo>
                  <a:lnTo>
                    <a:pt x="0" y="952881"/>
                  </a:lnTo>
                  <a:close/>
                </a:path>
              </a:pathLst>
            </a:custGeom>
            <a:solidFill>
              <a:srgbClr val="3DE3B3"/>
            </a:solidFill>
            <a:ln w="12700">
              <a:solidFill>
                <a:srgbClr val="000000"/>
              </a:solidFill>
            </a:ln>
          </p:spPr>
        </p:sp>
        <p:sp>
          <p:nvSpPr>
            <p:cNvPr name="Freeform 10" id="10"/>
            <p:cNvSpPr/>
            <p:nvPr/>
          </p:nvSpPr>
          <p:spPr>
            <a:xfrm flipH="false" flipV="false" rot="0">
              <a:off x="0" y="85"/>
              <a:ext cx="1521968" cy="1338157"/>
            </a:xfrm>
            <a:custGeom>
              <a:avLst/>
              <a:gdLst/>
              <a:ahLst/>
              <a:cxnLst/>
              <a:rect r="r" b="b" t="t" l="l"/>
              <a:pathLst>
                <a:path h="1338157" w="1521968">
                  <a:moveTo>
                    <a:pt x="33909" y="317542"/>
                  </a:moveTo>
                  <a:lnTo>
                    <a:pt x="848614" y="317542"/>
                  </a:lnTo>
                  <a:lnTo>
                    <a:pt x="848614" y="351451"/>
                  </a:lnTo>
                  <a:lnTo>
                    <a:pt x="814832" y="351451"/>
                  </a:lnTo>
                  <a:lnTo>
                    <a:pt x="814832" y="33824"/>
                  </a:lnTo>
                  <a:cubicBezTo>
                    <a:pt x="814832" y="20108"/>
                    <a:pt x="823087" y="7789"/>
                    <a:pt x="835660" y="2582"/>
                  </a:cubicBezTo>
                  <a:cubicBezTo>
                    <a:pt x="848233" y="-2625"/>
                    <a:pt x="862838" y="169"/>
                    <a:pt x="872490" y="9821"/>
                  </a:cubicBezTo>
                  <a:lnTo>
                    <a:pt x="1511935" y="645075"/>
                  </a:lnTo>
                  <a:cubicBezTo>
                    <a:pt x="1518285" y="651425"/>
                    <a:pt x="1521968" y="660061"/>
                    <a:pt x="1521968" y="669078"/>
                  </a:cubicBezTo>
                  <a:cubicBezTo>
                    <a:pt x="1521968" y="678095"/>
                    <a:pt x="1518412" y="686731"/>
                    <a:pt x="1511935" y="693081"/>
                  </a:cubicBezTo>
                  <a:lnTo>
                    <a:pt x="872490" y="1328335"/>
                  </a:lnTo>
                  <a:cubicBezTo>
                    <a:pt x="862838" y="1337987"/>
                    <a:pt x="848233" y="1340781"/>
                    <a:pt x="835660" y="1335574"/>
                  </a:cubicBezTo>
                  <a:cubicBezTo>
                    <a:pt x="823087" y="1330367"/>
                    <a:pt x="814832" y="1317921"/>
                    <a:pt x="814832" y="1304332"/>
                  </a:cubicBezTo>
                  <a:lnTo>
                    <a:pt x="814832" y="986705"/>
                  </a:lnTo>
                  <a:lnTo>
                    <a:pt x="848741" y="986705"/>
                  </a:lnTo>
                  <a:lnTo>
                    <a:pt x="848741" y="1020614"/>
                  </a:lnTo>
                  <a:lnTo>
                    <a:pt x="33909" y="1020614"/>
                  </a:lnTo>
                  <a:cubicBezTo>
                    <a:pt x="15113" y="1020614"/>
                    <a:pt x="0" y="1005374"/>
                    <a:pt x="0" y="986705"/>
                  </a:cubicBezTo>
                  <a:lnTo>
                    <a:pt x="0" y="351451"/>
                  </a:lnTo>
                  <a:cubicBezTo>
                    <a:pt x="0" y="332782"/>
                    <a:pt x="15113" y="317542"/>
                    <a:pt x="33909" y="317542"/>
                  </a:cubicBezTo>
                  <a:moveTo>
                    <a:pt x="33909" y="385233"/>
                  </a:moveTo>
                  <a:lnTo>
                    <a:pt x="33909" y="351451"/>
                  </a:lnTo>
                  <a:lnTo>
                    <a:pt x="67691" y="351451"/>
                  </a:lnTo>
                  <a:lnTo>
                    <a:pt x="67691" y="986705"/>
                  </a:lnTo>
                  <a:lnTo>
                    <a:pt x="33909" y="986705"/>
                  </a:lnTo>
                  <a:lnTo>
                    <a:pt x="33909" y="952796"/>
                  </a:lnTo>
                  <a:lnTo>
                    <a:pt x="848614" y="952796"/>
                  </a:lnTo>
                  <a:cubicBezTo>
                    <a:pt x="867283" y="952796"/>
                    <a:pt x="882523" y="967909"/>
                    <a:pt x="882523" y="986705"/>
                  </a:cubicBezTo>
                  <a:lnTo>
                    <a:pt x="882523" y="1304332"/>
                  </a:lnTo>
                  <a:lnTo>
                    <a:pt x="848614" y="1304332"/>
                  </a:lnTo>
                  <a:lnTo>
                    <a:pt x="824738" y="1280329"/>
                  </a:lnTo>
                  <a:lnTo>
                    <a:pt x="1464183" y="645075"/>
                  </a:lnTo>
                  <a:lnTo>
                    <a:pt x="1488059" y="669078"/>
                  </a:lnTo>
                  <a:lnTo>
                    <a:pt x="1464183" y="693081"/>
                  </a:lnTo>
                  <a:lnTo>
                    <a:pt x="824738" y="57827"/>
                  </a:lnTo>
                  <a:lnTo>
                    <a:pt x="848614" y="33824"/>
                  </a:lnTo>
                  <a:lnTo>
                    <a:pt x="882523" y="33824"/>
                  </a:lnTo>
                  <a:lnTo>
                    <a:pt x="882523" y="351451"/>
                  </a:lnTo>
                  <a:cubicBezTo>
                    <a:pt x="882523" y="370120"/>
                    <a:pt x="867410" y="385360"/>
                    <a:pt x="848614" y="385360"/>
                  </a:cubicBezTo>
                  <a:lnTo>
                    <a:pt x="33909" y="385360"/>
                  </a:lnTo>
                  <a:close/>
                </a:path>
              </a:pathLst>
            </a:custGeom>
            <a:solidFill>
              <a:srgbClr val="145F4A"/>
            </a:solidFill>
            <a:ln w="12700">
              <a:solidFill>
                <a:srgbClr val="000000"/>
              </a:solidFill>
            </a:ln>
          </p:spPr>
        </p:sp>
      </p:grpSp>
      <p:sp>
        <p:nvSpPr>
          <p:cNvPr name="Freeform 11" id="11"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6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Spausdinimas</a:t>
            </a:r>
          </a:p>
        </p:txBody>
      </p:sp>
      <p:sp>
        <p:nvSpPr>
          <p:cNvPr name="TextBox 6" id="6"/>
          <p:cNvSpPr txBox="true"/>
          <p:nvPr/>
        </p:nvSpPr>
        <p:spPr>
          <a:xfrm rot="0">
            <a:off x="1744789" y="2335282"/>
            <a:ext cx="15225151" cy="1095375"/>
          </a:xfrm>
          <a:prstGeom prst="rect">
            <a:avLst/>
          </a:prstGeom>
        </p:spPr>
        <p:txBody>
          <a:bodyPr anchor="t" rtlCol="false" tIns="0" lIns="0" bIns="0" rIns="0">
            <a:spAutoFit/>
          </a:bodyPr>
          <a:lstStyle/>
          <a:p>
            <a:pPr algn="l" marL="0" indent="0" lvl="0">
              <a:lnSpc>
                <a:spcPts val="4320"/>
              </a:lnSpc>
              <a:spcBef>
                <a:spcPct val="0"/>
              </a:spcBef>
            </a:pPr>
            <a:r>
              <a:rPr lang="en-US" b="true" sz="3600" strike="noStrike" u="none">
                <a:solidFill>
                  <a:srgbClr val="FFFFFF"/>
                </a:solidFill>
                <a:latin typeface="Exo 2 Bold"/>
                <a:ea typeface="Exo 2 Bold"/>
                <a:cs typeface="Exo 2 Bold"/>
                <a:sym typeface="Exo 2 Bold"/>
              </a:rPr>
              <a:t>13. Pasirinkite failą. 3D spausdintuvas pradės spausdinti, kai įkais  pagrindas ir antgalis. </a:t>
            </a:r>
          </a:p>
        </p:txBody>
      </p:sp>
      <p:sp>
        <p:nvSpPr>
          <p:cNvPr name="Freeform 7" id="7" descr="Juodai oranžinis spausdintuvas  Aprašymas automatiškai sugeneruotas su vidutiniu patikimumu"/>
          <p:cNvSpPr/>
          <p:nvPr/>
        </p:nvSpPr>
        <p:spPr>
          <a:xfrm flipH="false" flipV="false" rot="0">
            <a:off x="7064873" y="3986860"/>
            <a:ext cx="4401703" cy="5111496"/>
          </a:xfrm>
          <a:custGeom>
            <a:avLst/>
            <a:gdLst/>
            <a:ahLst/>
            <a:cxnLst/>
            <a:rect r="r" b="b" t="t" l="l"/>
            <a:pathLst>
              <a:path h="5111496" w="4401703">
                <a:moveTo>
                  <a:pt x="0" y="0"/>
                </a:moveTo>
                <a:lnTo>
                  <a:pt x="4401703" y="0"/>
                </a:lnTo>
                <a:lnTo>
                  <a:pt x="4401703" y="5111496"/>
                </a:lnTo>
                <a:lnTo>
                  <a:pt x="0" y="5111496"/>
                </a:lnTo>
                <a:lnTo>
                  <a:pt x="0" y="0"/>
                </a:lnTo>
                <a:close/>
              </a:path>
            </a:pathLst>
          </a:custGeom>
          <a:blipFill>
            <a:blip r:embed="rId6"/>
            <a:stretch>
              <a:fillRect l="0" t="0" r="0" b="-14818"/>
            </a:stretch>
          </a:blipFill>
        </p:spPr>
      </p:sp>
      <p:grpSp>
        <p:nvGrpSpPr>
          <p:cNvPr name="Group 8" id="8"/>
          <p:cNvGrpSpPr/>
          <p:nvPr/>
        </p:nvGrpSpPr>
        <p:grpSpPr>
          <a:xfrm rot="1810320">
            <a:off x="7984122" y="7330583"/>
            <a:ext cx="1141409" cy="1003725"/>
            <a:chOff x="0" y="0"/>
            <a:chExt cx="1521879" cy="1338301"/>
          </a:xfrm>
        </p:grpSpPr>
        <p:sp>
          <p:nvSpPr>
            <p:cNvPr name="Freeform 9" id="9"/>
            <p:cNvSpPr/>
            <p:nvPr/>
          </p:nvSpPr>
          <p:spPr>
            <a:xfrm flipH="false" flipV="false" rot="0">
              <a:off x="33909" y="33909"/>
              <a:ext cx="1454023" cy="1270508"/>
            </a:xfrm>
            <a:custGeom>
              <a:avLst/>
              <a:gdLst/>
              <a:ahLst/>
              <a:cxnLst/>
              <a:rect r="r" b="b" t="t" l="l"/>
              <a:pathLst>
                <a:path h="1270508" w="1454023">
                  <a:moveTo>
                    <a:pt x="0" y="317627"/>
                  </a:moveTo>
                  <a:lnTo>
                    <a:pt x="814705" y="317627"/>
                  </a:lnTo>
                  <a:lnTo>
                    <a:pt x="814705" y="0"/>
                  </a:lnTo>
                  <a:lnTo>
                    <a:pt x="1454023" y="635254"/>
                  </a:lnTo>
                  <a:lnTo>
                    <a:pt x="814705" y="1270508"/>
                  </a:lnTo>
                  <a:lnTo>
                    <a:pt x="814705" y="952881"/>
                  </a:lnTo>
                  <a:lnTo>
                    <a:pt x="0" y="952881"/>
                  </a:lnTo>
                  <a:close/>
                </a:path>
              </a:pathLst>
            </a:custGeom>
            <a:solidFill>
              <a:srgbClr val="3DE3B3"/>
            </a:solidFill>
            <a:ln w="12700">
              <a:solidFill>
                <a:srgbClr val="000000"/>
              </a:solidFill>
            </a:ln>
          </p:spPr>
        </p:sp>
        <p:sp>
          <p:nvSpPr>
            <p:cNvPr name="Freeform 10" id="10"/>
            <p:cNvSpPr/>
            <p:nvPr/>
          </p:nvSpPr>
          <p:spPr>
            <a:xfrm flipH="false" flipV="false" rot="0">
              <a:off x="0" y="85"/>
              <a:ext cx="1521968" cy="1338157"/>
            </a:xfrm>
            <a:custGeom>
              <a:avLst/>
              <a:gdLst/>
              <a:ahLst/>
              <a:cxnLst/>
              <a:rect r="r" b="b" t="t" l="l"/>
              <a:pathLst>
                <a:path h="1338157" w="1521968">
                  <a:moveTo>
                    <a:pt x="33909" y="317542"/>
                  </a:moveTo>
                  <a:lnTo>
                    <a:pt x="848614" y="317542"/>
                  </a:lnTo>
                  <a:lnTo>
                    <a:pt x="848614" y="351451"/>
                  </a:lnTo>
                  <a:lnTo>
                    <a:pt x="814832" y="351451"/>
                  </a:lnTo>
                  <a:lnTo>
                    <a:pt x="814832" y="33824"/>
                  </a:lnTo>
                  <a:cubicBezTo>
                    <a:pt x="814832" y="20108"/>
                    <a:pt x="823087" y="7789"/>
                    <a:pt x="835660" y="2582"/>
                  </a:cubicBezTo>
                  <a:cubicBezTo>
                    <a:pt x="848233" y="-2625"/>
                    <a:pt x="862838" y="169"/>
                    <a:pt x="872490" y="9821"/>
                  </a:cubicBezTo>
                  <a:lnTo>
                    <a:pt x="1511935" y="645075"/>
                  </a:lnTo>
                  <a:cubicBezTo>
                    <a:pt x="1518285" y="651425"/>
                    <a:pt x="1521968" y="660061"/>
                    <a:pt x="1521968" y="669078"/>
                  </a:cubicBezTo>
                  <a:cubicBezTo>
                    <a:pt x="1521968" y="678095"/>
                    <a:pt x="1518412" y="686731"/>
                    <a:pt x="1511935" y="693081"/>
                  </a:cubicBezTo>
                  <a:lnTo>
                    <a:pt x="872490" y="1328335"/>
                  </a:lnTo>
                  <a:cubicBezTo>
                    <a:pt x="862838" y="1337987"/>
                    <a:pt x="848233" y="1340781"/>
                    <a:pt x="835660" y="1335574"/>
                  </a:cubicBezTo>
                  <a:cubicBezTo>
                    <a:pt x="823087" y="1330367"/>
                    <a:pt x="814832" y="1317921"/>
                    <a:pt x="814832" y="1304332"/>
                  </a:cubicBezTo>
                  <a:lnTo>
                    <a:pt x="814832" y="986705"/>
                  </a:lnTo>
                  <a:lnTo>
                    <a:pt x="848741" y="986705"/>
                  </a:lnTo>
                  <a:lnTo>
                    <a:pt x="848741" y="1020614"/>
                  </a:lnTo>
                  <a:lnTo>
                    <a:pt x="33909" y="1020614"/>
                  </a:lnTo>
                  <a:cubicBezTo>
                    <a:pt x="15113" y="1020614"/>
                    <a:pt x="0" y="1005374"/>
                    <a:pt x="0" y="986705"/>
                  </a:cubicBezTo>
                  <a:lnTo>
                    <a:pt x="0" y="351451"/>
                  </a:lnTo>
                  <a:cubicBezTo>
                    <a:pt x="0" y="332782"/>
                    <a:pt x="15113" y="317542"/>
                    <a:pt x="33909" y="317542"/>
                  </a:cubicBezTo>
                  <a:moveTo>
                    <a:pt x="33909" y="385233"/>
                  </a:moveTo>
                  <a:lnTo>
                    <a:pt x="33909" y="351451"/>
                  </a:lnTo>
                  <a:lnTo>
                    <a:pt x="67691" y="351451"/>
                  </a:lnTo>
                  <a:lnTo>
                    <a:pt x="67691" y="986705"/>
                  </a:lnTo>
                  <a:lnTo>
                    <a:pt x="33909" y="986705"/>
                  </a:lnTo>
                  <a:lnTo>
                    <a:pt x="33909" y="952796"/>
                  </a:lnTo>
                  <a:lnTo>
                    <a:pt x="848614" y="952796"/>
                  </a:lnTo>
                  <a:cubicBezTo>
                    <a:pt x="867283" y="952796"/>
                    <a:pt x="882523" y="967909"/>
                    <a:pt x="882523" y="986705"/>
                  </a:cubicBezTo>
                  <a:lnTo>
                    <a:pt x="882523" y="1304332"/>
                  </a:lnTo>
                  <a:lnTo>
                    <a:pt x="848614" y="1304332"/>
                  </a:lnTo>
                  <a:lnTo>
                    <a:pt x="824738" y="1280329"/>
                  </a:lnTo>
                  <a:lnTo>
                    <a:pt x="1464183" y="645075"/>
                  </a:lnTo>
                  <a:lnTo>
                    <a:pt x="1488059" y="669078"/>
                  </a:lnTo>
                  <a:lnTo>
                    <a:pt x="1464183" y="693081"/>
                  </a:lnTo>
                  <a:lnTo>
                    <a:pt x="824738" y="57827"/>
                  </a:lnTo>
                  <a:lnTo>
                    <a:pt x="848614" y="33824"/>
                  </a:lnTo>
                  <a:lnTo>
                    <a:pt x="882523" y="33824"/>
                  </a:lnTo>
                  <a:lnTo>
                    <a:pt x="882523" y="351451"/>
                  </a:lnTo>
                  <a:cubicBezTo>
                    <a:pt x="882523" y="370120"/>
                    <a:pt x="867410" y="385360"/>
                    <a:pt x="848614" y="385360"/>
                  </a:cubicBezTo>
                  <a:lnTo>
                    <a:pt x="33909" y="385360"/>
                  </a:lnTo>
                  <a:close/>
                </a:path>
              </a:pathLst>
            </a:custGeom>
            <a:solidFill>
              <a:srgbClr val="145F4A"/>
            </a:solidFill>
            <a:ln w="12700">
              <a:solidFill>
                <a:srgbClr val="000000"/>
              </a:solidFill>
            </a:ln>
          </p:spPr>
        </p:sp>
      </p:grpSp>
      <p:sp>
        <p:nvSpPr>
          <p:cNvPr name="Freeform 11" id="11"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7"/>
            <a:stretch>
              <a:fillRect l="0" t="0" r="0" b="0"/>
            </a:stretch>
          </a:blipFill>
        </p:spPr>
      </p:sp>
    </p:spTree>
  </p:cSld>
  <p:clrMapOvr>
    <a:masterClrMapping/>
  </p:clrMapOvr>
</p:sld>
</file>

<file path=ppt/slides/slide6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489786" y="1259986"/>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0">
            <a:off x="16796452" y="8239077"/>
            <a:ext cx="2906297" cy="3063250"/>
          </a:xfrm>
          <a:custGeom>
            <a:avLst/>
            <a:gdLst/>
            <a:ahLst/>
            <a:cxnLst/>
            <a:rect r="r" b="b" t="t" l="l"/>
            <a:pathLst>
              <a:path h="3063250" w="2906297">
                <a:moveTo>
                  <a:pt x="0" y="0"/>
                </a:moveTo>
                <a:lnTo>
                  <a:pt x="2906296" y="0"/>
                </a:lnTo>
                <a:lnTo>
                  <a:pt x="2906296" y="3063250"/>
                </a:lnTo>
                <a:lnTo>
                  <a:pt x="0" y="3063250"/>
                </a:lnTo>
                <a:lnTo>
                  <a:pt x="0" y="0"/>
                </a:lnTo>
                <a:close/>
              </a:path>
            </a:pathLst>
          </a:custGeom>
          <a:blipFill>
            <a:blip r:embed="rId5"/>
            <a:stretch>
              <a:fillRect l="0" t="0" r="0" b="0"/>
            </a:stretch>
          </a:blipFill>
        </p:spPr>
      </p:sp>
      <p:sp>
        <p:nvSpPr>
          <p:cNvPr name="TextBox 5" id="5"/>
          <p:cNvSpPr txBox="true"/>
          <p:nvPr/>
        </p:nvSpPr>
        <p:spPr>
          <a:xfrm rot="0">
            <a:off x="1531429" y="981475"/>
            <a:ext cx="15225151" cy="600075"/>
          </a:xfrm>
          <a:prstGeom prst="rect">
            <a:avLst/>
          </a:prstGeom>
        </p:spPr>
        <p:txBody>
          <a:bodyPr anchor="t" rtlCol="false" tIns="0" lIns="0" bIns="0" rIns="0">
            <a:spAutoFit/>
          </a:bodyPr>
          <a:lstStyle/>
          <a:p>
            <a:pPr algn="ctr" marL="0" indent="0" lvl="0">
              <a:lnSpc>
                <a:spcPts val="4799"/>
              </a:lnSpc>
              <a:spcBef>
                <a:spcPct val="0"/>
              </a:spcBef>
            </a:pPr>
            <a:r>
              <a:rPr lang="en-US" b="true" sz="3999" strike="noStrike" u="none">
                <a:solidFill>
                  <a:srgbClr val="3DE3B3"/>
                </a:solidFill>
                <a:latin typeface="Exo 2 Bold"/>
                <a:ea typeface="Exo 2 Bold"/>
                <a:cs typeface="Exo 2 Bold"/>
                <a:sym typeface="Exo 2 Bold"/>
              </a:rPr>
              <a:t>„Prusa“ pjaustyklė: kaip spausdinti daugiaspalvį objektą?</a:t>
            </a:r>
          </a:p>
        </p:txBody>
      </p:sp>
      <p:sp>
        <p:nvSpPr>
          <p:cNvPr name="TextBox 6" id="6"/>
          <p:cNvSpPr txBox="true"/>
          <p:nvPr/>
        </p:nvSpPr>
        <p:spPr>
          <a:xfrm rot="0">
            <a:off x="5015484" y="5369890"/>
            <a:ext cx="9665208" cy="438150"/>
          </a:xfrm>
          <a:prstGeom prst="rect">
            <a:avLst/>
          </a:prstGeom>
        </p:spPr>
        <p:txBody>
          <a:bodyPr anchor="t" rtlCol="false" tIns="0" lIns="0" bIns="0" rIns="0">
            <a:spAutoFit/>
          </a:bodyPr>
          <a:lstStyle/>
          <a:p>
            <a:pPr algn="l" marL="0" indent="0" lvl="0">
              <a:lnSpc>
                <a:spcPts val="3359"/>
              </a:lnSpc>
              <a:spcBef>
                <a:spcPct val="0"/>
              </a:spcBef>
            </a:pPr>
            <a:r>
              <a:rPr lang="en-US" sz="2799" strike="noStrike" u="none">
                <a:solidFill>
                  <a:srgbClr val="000000"/>
                </a:solidFill>
                <a:latin typeface="Arial"/>
                <a:ea typeface="Arial"/>
                <a:cs typeface="Arial"/>
                <a:sym typeface="Arial"/>
              </a:rPr>
              <a:t>https://www.youtube.com/watch?v=MjOsKk7nB4s</a:t>
            </a:r>
          </a:p>
        </p:txBody>
      </p:sp>
      <p:sp>
        <p:nvSpPr>
          <p:cNvPr name="Freeform 7" id="7">
            <a:hlinkClick r:id="rId7" tooltip="https://www.youtube.com/watch?v=MjOsKk7nB4s"/>
          </p:cNvPr>
          <p:cNvSpPr/>
          <p:nvPr/>
        </p:nvSpPr>
        <p:spPr>
          <a:xfrm flipH="false" flipV="false" rot="0">
            <a:off x="3515868" y="2866253"/>
            <a:ext cx="10694622" cy="6530692"/>
          </a:xfrm>
          <a:custGeom>
            <a:avLst/>
            <a:gdLst/>
            <a:ahLst/>
            <a:cxnLst/>
            <a:rect r="r" b="b" t="t" l="l"/>
            <a:pathLst>
              <a:path h="6530692" w="10694622">
                <a:moveTo>
                  <a:pt x="0" y="0"/>
                </a:moveTo>
                <a:lnTo>
                  <a:pt x="10694622" y="0"/>
                </a:lnTo>
                <a:lnTo>
                  <a:pt x="10694622" y="6530693"/>
                </a:lnTo>
                <a:lnTo>
                  <a:pt x="0" y="6530693"/>
                </a:lnTo>
                <a:lnTo>
                  <a:pt x="0" y="0"/>
                </a:lnTo>
                <a:close/>
              </a:path>
            </a:pathLst>
          </a:custGeom>
          <a:blipFill>
            <a:blip r:embed="rId6"/>
            <a:stretch>
              <a:fillRect l="0" t="0" r="0" b="0"/>
            </a:stretch>
          </a:blipFill>
        </p:spPr>
      </p:sp>
      <p:sp>
        <p:nvSpPr>
          <p:cNvPr name="Freeform 8" id="8" descr="Baltų akių pora  Aprašymas sugeneruotas automatiškai"/>
          <p:cNvSpPr/>
          <p:nvPr/>
        </p:nvSpPr>
        <p:spPr>
          <a:xfrm flipH="false" flipV="false" rot="0">
            <a:off x="35214" y="59607"/>
            <a:ext cx="2453307" cy="1180929"/>
          </a:xfrm>
          <a:custGeom>
            <a:avLst/>
            <a:gdLst/>
            <a:ahLst/>
            <a:cxnLst/>
            <a:rect r="r" b="b" t="t" l="l"/>
            <a:pathLst>
              <a:path h="1180929" w="2453307">
                <a:moveTo>
                  <a:pt x="0" y="0"/>
                </a:moveTo>
                <a:lnTo>
                  <a:pt x="2453307" y="0"/>
                </a:lnTo>
                <a:lnTo>
                  <a:pt x="2453307" y="1180929"/>
                </a:lnTo>
                <a:lnTo>
                  <a:pt x="0" y="1180929"/>
                </a:lnTo>
                <a:lnTo>
                  <a:pt x="0" y="0"/>
                </a:lnTo>
                <a:close/>
              </a:path>
            </a:pathLst>
          </a:custGeom>
          <a:blipFill>
            <a:blip r:embed="rId8"/>
            <a:stretch>
              <a:fillRect l="0" t="0" r="0" b="0"/>
            </a:stretch>
          </a:blipFill>
        </p:spPr>
      </p:sp>
    </p:spTree>
  </p:cSld>
  <p:clrMapOvr>
    <a:masterClrMapping/>
  </p:clrMapOvr>
</p:sld>
</file>

<file path=ppt/slides/slide6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5400000">
            <a:off x="5446586" y="8472659"/>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4" id="4"/>
          <p:cNvSpPr/>
          <p:nvPr/>
        </p:nvSpPr>
        <p:spPr>
          <a:xfrm flipH="false" flipV="false" rot="900000">
            <a:off x="9425149" y="7272576"/>
            <a:ext cx="4803200" cy="4978146"/>
          </a:xfrm>
          <a:custGeom>
            <a:avLst/>
            <a:gdLst/>
            <a:ahLst/>
            <a:cxnLst/>
            <a:rect r="r" b="b" t="t" l="l"/>
            <a:pathLst>
              <a:path h="4978146" w="4803200">
                <a:moveTo>
                  <a:pt x="0" y="0"/>
                </a:moveTo>
                <a:lnTo>
                  <a:pt x="4803201" y="0"/>
                </a:lnTo>
                <a:lnTo>
                  <a:pt x="4803201" y="4978146"/>
                </a:lnTo>
                <a:lnTo>
                  <a:pt x="0" y="4978146"/>
                </a:lnTo>
                <a:lnTo>
                  <a:pt x="0" y="0"/>
                </a:lnTo>
                <a:close/>
              </a:path>
            </a:pathLst>
          </a:custGeom>
          <a:blipFill>
            <a:blip r:embed="rId5"/>
            <a:stretch>
              <a:fillRect l="0" t="0" r="0" b="0"/>
            </a:stretch>
          </a:blipFill>
        </p:spPr>
      </p:sp>
      <p:sp>
        <p:nvSpPr>
          <p:cNvPr name="Freeform 5" id="5"/>
          <p:cNvSpPr/>
          <p:nvPr/>
        </p:nvSpPr>
        <p:spPr>
          <a:xfrm flipH="false" flipV="false" rot="0">
            <a:off x="13128660" y="-2219496"/>
            <a:ext cx="6959003" cy="6959003"/>
          </a:xfrm>
          <a:custGeom>
            <a:avLst/>
            <a:gdLst/>
            <a:ahLst/>
            <a:cxnLst/>
            <a:rect r="r" b="b" t="t" l="l"/>
            <a:pathLst>
              <a:path h="6959003" w="6959003">
                <a:moveTo>
                  <a:pt x="0" y="0"/>
                </a:moveTo>
                <a:lnTo>
                  <a:pt x="6959003" y="0"/>
                </a:lnTo>
                <a:lnTo>
                  <a:pt x="6959003" y="6959003"/>
                </a:lnTo>
                <a:lnTo>
                  <a:pt x="0" y="6959003"/>
                </a:lnTo>
                <a:lnTo>
                  <a:pt x="0" y="0"/>
                </a:lnTo>
                <a:close/>
              </a:path>
            </a:pathLst>
          </a:custGeom>
          <a:blipFill>
            <a:blip r:embed="rId6"/>
            <a:stretch>
              <a:fillRect l="0" t="0" r="0" b="0"/>
            </a:stretch>
          </a:blipFill>
        </p:spPr>
      </p:sp>
      <p:sp>
        <p:nvSpPr>
          <p:cNvPr name="Freeform 6" id="6"/>
          <p:cNvSpPr/>
          <p:nvPr/>
        </p:nvSpPr>
        <p:spPr>
          <a:xfrm flipH="false" flipV="false" rot="0">
            <a:off x="17342234" y="3840061"/>
            <a:ext cx="1519599" cy="3343151"/>
          </a:xfrm>
          <a:custGeom>
            <a:avLst/>
            <a:gdLst/>
            <a:ahLst/>
            <a:cxnLst/>
            <a:rect r="r" b="b" t="t" l="l"/>
            <a:pathLst>
              <a:path h="3343151" w="1519599">
                <a:moveTo>
                  <a:pt x="0" y="0"/>
                </a:moveTo>
                <a:lnTo>
                  <a:pt x="1519600" y="0"/>
                </a:lnTo>
                <a:lnTo>
                  <a:pt x="1519600" y="3343151"/>
                </a:lnTo>
                <a:lnTo>
                  <a:pt x="0" y="3343151"/>
                </a:lnTo>
                <a:lnTo>
                  <a:pt x="0" y="0"/>
                </a:lnTo>
                <a:close/>
              </a:path>
            </a:pathLst>
          </a:custGeom>
          <a:blipFill>
            <a:blip r:embed="rId4"/>
            <a:stretch>
              <a:fillRect l="0" t="0" r="0" b="0"/>
            </a:stretch>
          </a:blipFill>
        </p:spPr>
      </p:sp>
      <p:sp>
        <p:nvSpPr>
          <p:cNvPr name="Freeform 7" id="7"/>
          <p:cNvSpPr/>
          <p:nvPr/>
        </p:nvSpPr>
        <p:spPr>
          <a:xfrm flipH="false" flipV="false" rot="0">
            <a:off x="2041884" y="-2350218"/>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grpSp>
        <p:nvGrpSpPr>
          <p:cNvPr name="Group 8" id="8"/>
          <p:cNvGrpSpPr/>
          <p:nvPr/>
        </p:nvGrpSpPr>
        <p:grpSpPr>
          <a:xfrm rot="0">
            <a:off x="1549146" y="4538177"/>
            <a:ext cx="9589951" cy="2914905"/>
            <a:chOff x="0" y="0"/>
            <a:chExt cx="12786601" cy="3886541"/>
          </a:xfrm>
        </p:grpSpPr>
        <p:sp>
          <p:nvSpPr>
            <p:cNvPr name="Freeform 9" id="9"/>
            <p:cNvSpPr/>
            <p:nvPr/>
          </p:nvSpPr>
          <p:spPr>
            <a:xfrm flipH="false" flipV="false" rot="0">
              <a:off x="0" y="0"/>
              <a:ext cx="12786600" cy="3886533"/>
            </a:xfrm>
            <a:custGeom>
              <a:avLst/>
              <a:gdLst/>
              <a:ahLst/>
              <a:cxnLst/>
              <a:rect r="r" b="b" t="t" l="l"/>
              <a:pathLst>
                <a:path h="3886533" w="12786600">
                  <a:moveTo>
                    <a:pt x="0" y="0"/>
                  </a:moveTo>
                  <a:lnTo>
                    <a:pt x="12786600" y="0"/>
                  </a:lnTo>
                  <a:lnTo>
                    <a:pt x="12786600" y="3886533"/>
                  </a:lnTo>
                  <a:lnTo>
                    <a:pt x="0" y="3886533"/>
                  </a:lnTo>
                  <a:close/>
                </a:path>
              </a:pathLst>
            </a:custGeom>
            <a:solidFill>
              <a:srgbClr val="000000">
                <a:alpha val="0"/>
              </a:srgbClr>
            </a:solidFill>
            <a:ln w="12700">
              <a:solidFill>
                <a:srgbClr val="000000"/>
              </a:solidFill>
            </a:ln>
          </p:spPr>
        </p:sp>
        <p:sp>
          <p:nvSpPr>
            <p:cNvPr name="TextBox 10" id="10"/>
            <p:cNvSpPr txBox="true"/>
            <p:nvPr/>
          </p:nvSpPr>
          <p:spPr>
            <a:xfrm>
              <a:off x="0" y="-9525"/>
              <a:ext cx="12786601" cy="3896066"/>
            </a:xfrm>
            <a:prstGeom prst="rect">
              <a:avLst/>
            </a:prstGeom>
          </p:spPr>
          <p:txBody>
            <a:bodyPr anchor="ctr" rtlCol="false" tIns="0" lIns="0" bIns="0" rIns="0"/>
            <a:lstStyle/>
            <a:p>
              <a:pPr algn="ctr" marL="0" indent="0" lvl="0">
                <a:lnSpc>
                  <a:spcPts val="9600"/>
                </a:lnSpc>
                <a:spcBef>
                  <a:spcPct val="0"/>
                </a:spcBef>
              </a:pPr>
              <a:r>
                <a:rPr lang="en-US" b="true" sz="8000" strike="noStrike" u="none">
                  <a:solidFill>
                    <a:srgbClr val="000000"/>
                  </a:solidFill>
                  <a:latin typeface="Exo 2 Bold"/>
                  <a:ea typeface="Exo 2 Bold"/>
                  <a:cs typeface="Exo 2 Bold"/>
                  <a:sym typeface="Exo 2 Bold"/>
                </a:rPr>
                <a:t>Spausdintuvo patikra</a:t>
              </a:r>
            </a:p>
          </p:txBody>
        </p:sp>
      </p:grpSp>
      <p:grpSp>
        <p:nvGrpSpPr>
          <p:cNvPr name="Group 11" id="11"/>
          <p:cNvGrpSpPr/>
          <p:nvPr/>
        </p:nvGrpSpPr>
        <p:grpSpPr>
          <a:xfrm rot="0">
            <a:off x="5120926" y="2095776"/>
            <a:ext cx="2170948" cy="2241091"/>
            <a:chOff x="0" y="0"/>
            <a:chExt cx="2894597" cy="2988122"/>
          </a:xfrm>
        </p:grpSpPr>
        <p:sp>
          <p:nvSpPr>
            <p:cNvPr name="Freeform 12" id="12"/>
            <p:cNvSpPr/>
            <p:nvPr/>
          </p:nvSpPr>
          <p:spPr>
            <a:xfrm flipH="false" flipV="false" rot="0">
              <a:off x="0" y="0"/>
              <a:ext cx="2894600" cy="2988124"/>
            </a:xfrm>
            <a:custGeom>
              <a:avLst/>
              <a:gdLst/>
              <a:ahLst/>
              <a:cxnLst/>
              <a:rect r="r" b="b" t="t" l="l"/>
              <a:pathLst>
                <a:path h="2988124" w="2894600">
                  <a:moveTo>
                    <a:pt x="0" y="0"/>
                  </a:moveTo>
                  <a:lnTo>
                    <a:pt x="2894600" y="0"/>
                  </a:lnTo>
                  <a:lnTo>
                    <a:pt x="2894600" y="2988124"/>
                  </a:lnTo>
                  <a:lnTo>
                    <a:pt x="0" y="2988124"/>
                  </a:lnTo>
                  <a:close/>
                </a:path>
              </a:pathLst>
            </a:custGeom>
            <a:solidFill>
              <a:srgbClr val="000000">
                <a:alpha val="0"/>
              </a:srgbClr>
            </a:solidFill>
            <a:ln w="12700">
              <a:solidFill>
                <a:srgbClr val="000000"/>
              </a:solidFill>
            </a:ln>
          </p:spPr>
        </p:sp>
        <p:sp>
          <p:nvSpPr>
            <p:cNvPr name="TextBox 13" id="13"/>
            <p:cNvSpPr txBox="true"/>
            <p:nvPr/>
          </p:nvSpPr>
          <p:spPr>
            <a:xfrm>
              <a:off x="0" y="-9525"/>
              <a:ext cx="2894597" cy="2997647"/>
            </a:xfrm>
            <a:prstGeom prst="rect">
              <a:avLst/>
            </a:prstGeom>
          </p:spPr>
          <p:txBody>
            <a:bodyPr anchor="ctr" rtlCol="false" tIns="0" lIns="0" bIns="0" rIns="0"/>
            <a:lstStyle/>
            <a:p>
              <a:pPr algn="ctr" marL="0" indent="0" lvl="0">
                <a:lnSpc>
                  <a:spcPts val="12719"/>
                </a:lnSpc>
                <a:spcBef>
                  <a:spcPct val="0"/>
                </a:spcBef>
              </a:pPr>
              <a:r>
                <a:rPr lang="en-US" b="true" sz="10599" strike="noStrike" u="none">
                  <a:solidFill>
                    <a:srgbClr val="000000"/>
                  </a:solidFill>
                  <a:latin typeface="Exo 2 Bold"/>
                  <a:ea typeface="Exo 2 Bold"/>
                  <a:cs typeface="Exo 2 Bold"/>
                  <a:sym typeface="Exo 2 Bold"/>
                </a:rPr>
                <a:t>05</a:t>
              </a:r>
            </a:p>
          </p:txBody>
        </p:sp>
      </p:grpSp>
      <p:sp>
        <p:nvSpPr>
          <p:cNvPr name="Freeform 14" id="14"/>
          <p:cNvSpPr/>
          <p:nvPr/>
        </p:nvSpPr>
        <p:spPr>
          <a:xfrm flipH="false" flipV="false" rot="0">
            <a:off x="10141925" y="2122494"/>
            <a:ext cx="1763201" cy="1709099"/>
          </a:xfrm>
          <a:custGeom>
            <a:avLst/>
            <a:gdLst/>
            <a:ahLst/>
            <a:cxnLst/>
            <a:rect r="r" b="b" t="t" l="l"/>
            <a:pathLst>
              <a:path h="1709099" w="1763201">
                <a:moveTo>
                  <a:pt x="0" y="0"/>
                </a:moveTo>
                <a:lnTo>
                  <a:pt x="1763201" y="0"/>
                </a:lnTo>
                <a:lnTo>
                  <a:pt x="1763201" y="1709099"/>
                </a:lnTo>
                <a:lnTo>
                  <a:pt x="0" y="1709099"/>
                </a:lnTo>
                <a:lnTo>
                  <a:pt x="0" y="0"/>
                </a:lnTo>
                <a:close/>
              </a:path>
            </a:pathLst>
          </a:custGeom>
          <a:blipFill>
            <a:blip r:embed="rId7"/>
            <a:stretch>
              <a:fillRect l="0" t="-1" r="0" b="-1"/>
            </a:stretch>
          </a:blipFill>
        </p:spPr>
      </p:sp>
      <p:sp>
        <p:nvSpPr>
          <p:cNvPr name="Freeform 15" id="15"/>
          <p:cNvSpPr/>
          <p:nvPr/>
        </p:nvSpPr>
        <p:spPr>
          <a:xfrm flipH="false" flipV="false" rot="0">
            <a:off x="1439980" y="2805398"/>
            <a:ext cx="1198397" cy="1026204"/>
          </a:xfrm>
          <a:custGeom>
            <a:avLst/>
            <a:gdLst/>
            <a:ahLst/>
            <a:cxnLst/>
            <a:rect r="r" b="b" t="t" l="l"/>
            <a:pathLst>
              <a:path h="1026204" w="1198397">
                <a:moveTo>
                  <a:pt x="0" y="0"/>
                </a:moveTo>
                <a:lnTo>
                  <a:pt x="1198397" y="0"/>
                </a:lnTo>
                <a:lnTo>
                  <a:pt x="1198397" y="1026205"/>
                </a:lnTo>
                <a:lnTo>
                  <a:pt x="0" y="1026205"/>
                </a:lnTo>
                <a:lnTo>
                  <a:pt x="0" y="0"/>
                </a:lnTo>
                <a:close/>
              </a:path>
            </a:pathLst>
          </a:custGeom>
          <a:blipFill>
            <a:blip r:embed="rId8"/>
            <a:stretch>
              <a:fillRect l="0" t="0" r="0" b="0"/>
            </a:stretch>
          </a:blipFill>
        </p:spPr>
      </p:sp>
    </p:spTree>
  </p:cSld>
  <p:clrMapOvr>
    <a:masterClrMapping/>
  </p:clrMapOvr>
</p:sld>
</file>

<file path=ppt/slides/slide6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10" y="971950"/>
            <a:ext cx="18287990" cy="1952625"/>
          </a:xfrm>
          <a:prstGeom prst="rect">
            <a:avLst/>
          </a:prstGeom>
        </p:spPr>
        <p:txBody>
          <a:bodyPr anchor="t" rtlCol="false" tIns="0" lIns="0" bIns="0" rIns="0">
            <a:spAutoFit/>
          </a:bodyPr>
          <a:lstStyle/>
          <a:p>
            <a:pPr algn="ctr" marL="0" indent="0" lvl="0">
              <a:lnSpc>
                <a:spcPts val="7679"/>
              </a:lnSpc>
              <a:spcBef>
                <a:spcPct val="0"/>
              </a:spcBef>
            </a:pPr>
            <a:r>
              <a:rPr lang="en-US" b="true" sz="6399" strike="noStrike" u="none">
                <a:solidFill>
                  <a:srgbClr val="FFFFFF"/>
                </a:solidFill>
                <a:latin typeface="Exo 2 Bold"/>
                <a:ea typeface="Exo 2 Bold"/>
                <a:cs typeface="Exo 2 Bold"/>
                <a:sym typeface="Exo 2 Bold"/>
              </a:rPr>
              <a:t>3 dalykai, siekiant užtikrinti maksimalią spausdinimo kokybę</a:t>
            </a:r>
          </a:p>
        </p:txBody>
      </p:sp>
      <p:grpSp>
        <p:nvGrpSpPr>
          <p:cNvPr name="Group 7" id="7"/>
          <p:cNvGrpSpPr/>
          <p:nvPr/>
        </p:nvGrpSpPr>
        <p:grpSpPr>
          <a:xfrm rot="0">
            <a:off x="1837582" y="325196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1</a:t>
              </a:r>
            </a:p>
          </p:txBody>
        </p:sp>
      </p:grpSp>
      <p:grpSp>
        <p:nvGrpSpPr>
          <p:cNvPr name="Group 11" id="11"/>
          <p:cNvGrpSpPr/>
          <p:nvPr/>
        </p:nvGrpSpPr>
        <p:grpSpPr>
          <a:xfrm rot="0">
            <a:off x="2792968" y="325196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Diržo įtempimas</a:t>
              </a:r>
            </a:p>
          </p:txBody>
        </p:sp>
      </p:grpSp>
      <p:sp>
        <p:nvSpPr>
          <p:cNvPr name="Freeform 15" id="15"/>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16" id="16"/>
          <p:cNvSpPr txBox="true"/>
          <p:nvPr/>
        </p:nvSpPr>
        <p:spPr>
          <a:xfrm rot="0">
            <a:off x="1837582" y="4817465"/>
            <a:ext cx="7607789" cy="2114550"/>
          </a:xfrm>
          <a:prstGeom prst="rect">
            <a:avLst/>
          </a:prstGeom>
        </p:spPr>
        <p:txBody>
          <a:bodyPr anchor="t" rtlCol="false" tIns="0" lIns="0" bIns="0" rIns="0">
            <a:spAutoFit/>
          </a:bodyPr>
          <a:lstStyle/>
          <a:p>
            <a:pPr algn="l" marL="675639" indent="-337820" lvl="1">
              <a:lnSpc>
                <a:spcPts val="3359"/>
              </a:lnSpc>
              <a:spcBef>
                <a:spcPct val="0"/>
              </a:spcBef>
              <a:buFont typeface="Arial"/>
              <a:buChar char="•"/>
            </a:pPr>
            <a:r>
              <a:rPr lang="en-US" sz="2799" strike="noStrike" u="none">
                <a:solidFill>
                  <a:srgbClr val="FFFFFF"/>
                </a:solidFill>
                <a:latin typeface="Arial"/>
                <a:ea typeface="Arial"/>
                <a:cs typeface="Arial"/>
                <a:sym typeface="Arial"/>
              </a:rPr>
              <a:t>Patikrinkite </a:t>
            </a:r>
            <a:r>
              <a:rPr lang="en-US" sz="2799" strike="noStrike" u="none">
                <a:solidFill>
                  <a:srgbClr val="FFFFFF"/>
                </a:solidFill>
                <a:latin typeface="Arial"/>
                <a:ea typeface="Arial"/>
                <a:cs typeface="Arial"/>
                <a:sym typeface="Arial"/>
              </a:rPr>
              <a:t>3D </a:t>
            </a:r>
            <a:r>
              <a:rPr lang="en-US" sz="2799" strike="noStrike" u="none">
                <a:solidFill>
                  <a:srgbClr val="FFFFFF"/>
                </a:solidFill>
                <a:latin typeface="Arial"/>
                <a:ea typeface="Arial"/>
                <a:cs typeface="Arial"/>
                <a:sym typeface="Arial"/>
              </a:rPr>
              <a:t>spausdintuvo X, Y ir Z a</a:t>
            </a:r>
            <a:r>
              <a:rPr lang="en-US" sz="2799" strike="noStrike" u="none">
                <a:solidFill>
                  <a:srgbClr val="FFFFFF"/>
                </a:solidFill>
                <a:latin typeface="Arial"/>
                <a:ea typeface="Arial"/>
                <a:cs typeface="Arial"/>
                <a:sym typeface="Arial"/>
              </a:rPr>
              <a:t>šių diržu</a:t>
            </a:r>
            <a:r>
              <a:rPr lang="en-US" sz="2799" strike="noStrike" u="none">
                <a:solidFill>
                  <a:srgbClr val="FFFFFF"/>
                </a:solidFill>
                <a:latin typeface="Arial"/>
                <a:ea typeface="Arial"/>
                <a:cs typeface="Arial"/>
                <a:sym typeface="Arial"/>
              </a:rPr>
              <a:t>s.</a:t>
            </a:r>
            <a:r>
              <a:rPr lang="en-US" sz="2799" strike="noStrike" u="none">
                <a:solidFill>
                  <a:srgbClr val="FFFFFF"/>
                </a:solidFill>
                <a:latin typeface="Arial"/>
                <a:ea typeface="Arial"/>
                <a:cs typeface="Arial"/>
                <a:sym typeface="Arial"/>
              </a:rPr>
              <a:t> </a:t>
            </a:r>
            <a:r>
              <a:rPr lang="en-US" sz="2799" strike="noStrike" u="none">
                <a:solidFill>
                  <a:srgbClr val="FFFFFF"/>
                </a:solidFill>
                <a:latin typeface="Arial"/>
                <a:ea typeface="Arial"/>
                <a:cs typeface="Arial"/>
                <a:sym typeface="Arial"/>
              </a:rPr>
              <a:t>Jie turi būti </a:t>
            </a:r>
            <a:r>
              <a:rPr lang="en-US" sz="2799" strike="noStrike" u="none">
                <a:solidFill>
                  <a:srgbClr val="FFFFFF"/>
                </a:solidFill>
                <a:latin typeface="Arial"/>
                <a:ea typeface="Arial"/>
                <a:cs typeface="Arial"/>
                <a:sym typeface="Arial"/>
              </a:rPr>
              <a:t>tinkamai </a:t>
            </a:r>
            <a:r>
              <a:rPr lang="en-US" sz="2799" strike="noStrike" u="none">
                <a:solidFill>
                  <a:srgbClr val="FFFFFF"/>
                </a:solidFill>
                <a:latin typeface="Arial"/>
                <a:ea typeface="Arial"/>
                <a:cs typeface="Arial"/>
                <a:sym typeface="Arial"/>
              </a:rPr>
              <a:t>įtempti.</a:t>
            </a:r>
          </a:p>
          <a:p>
            <a:pPr algn="l" marL="675639" indent="-337820" lvl="1">
              <a:lnSpc>
                <a:spcPts val="3359"/>
              </a:lnSpc>
              <a:spcBef>
                <a:spcPct val="0"/>
              </a:spcBef>
            </a:pPr>
            <a:r>
              <a:rPr lang="en-US" sz="2799" strike="noStrike" u="none">
                <a:solidFill>
                  <a:srgbClr val="FFFFFF"/>
                </a:solidFill>
                <a:latin typeface="Arial"/>
                <a:ea typeface="Arial"/>
                <a:cs typeface="Arial"/>
                <a:sym typeface="Arial"/>
              </a:rPr>
              <a:t> Švel</a:t>
            </a:r>
            <a:r>
              <a:rPr lang="en-US" sz="2799" strike="noStrike" u="none">
                <a:solidFill>
                  <a:srgbClr val="FFFFFF"/>
                </a:solidFill>
                <a:latin typeface="Arial"/>
                <a:ea typeface="Arial"/>
                <a:cs typeface="Arial"/>
                <a:sym typeface="Arial"/>
              </a:rPr>
              <a:t>ni</a:t>
            </a:r>
            <a:r>
              <a:rPr lang="en-US" sz="2799" strike="noStrike" u="none">
                <a:solidFill>
                  <a:srgbClr val="FFFFFF"/>
                </a:solidFill>
                <a:latin typeface="Arial"/>
                <a:ea typeface="Arial"/>
                <a:cs typeface="Arial"/>
                <a:sym typeface="Arial"/>
              </a:rPr>
              <a:t>ai</a:t>
            </a:r>
            <a:r>
              <a:rPr lang="en-US" sz="2799" strike="noStrike" u="none">
                <a:solidFill>
                  <a:srgbClr val="FFFFFF"/>
                </a:solidFill>
                <a:latin typeface="Arial"/>
                <a:ea typeface="Arial"/>
                <a:cs typeface="Arial"/>
                <a:sym typeface="Arial"/>
              </a:rPr>
              <a:t> </a:t>
            </a:r>
            <a:r>
              <a:rPr lang="en-US" sz="2799" strike="noStrike" u="none">
                <a:solidFill>
                  <a:srgbClr val="FFFFFF"/>
                </a:solidFill>
                <a:latin typeface="Arial"/>
                <a:ea typeface="Arial"/>
                <a:cs typeface="Arial"/>
                <a:sym typeface="Arial"/>
              </a:rPr>
              <a:t>pa</a:t>
            </a:r>
            <a:r>
              <a:rPr lang="en-US" sz="2799" strike="noStrike" u="none">
                <a:solidFill>
                  <a:srgbClr val="FFFFFF"/>
                </a:solidFill>
                <a:latin typeface="Arial"/>
                <a:ea typeface="Arial"/>
                <a:cs typeface="Arial"/>
                <a:sym typeface="Arial"/>
              </a:rPr>
              <a:t>spaus</a:t>
            </a:r>
            <a:r>
              <a:rPr lang="en-US" sz="2799" strike="noStrike" u="none">
                <a:solidFill>
                  <a:srgbClr val="FFFFFF"/>
                </a:solidFill>
                <a:latin typeface="Arial"/>
                <a:ea typeface="Arial"/>
                <a:cs typeface="Arial"/>
                <a:sym typeface="Arial"/>
              </a:rPr>
              <a:t>k</a:t>
            </a:r>
            <a:r>
              <a:rPr lang="en-US" sz="2799" strike="noStrike" u="none">
                <a:solidFill>
                  <a:srgbClr val="FFFFFF"/>
                </a:solidFill>
                <a:latin typeface="Arial"/>
                <a:ea typeface="Arial"/>
                <a:cs typeface="Arial"/>
                <a:sym typeface="Arial"/>
              </a:rPr>
              <a:t>i</a:t>
            </a:r>
            <a:r>
              <a:rPr lang="en-US" sz="2799" strike="noStrike" u="none">
                <a:solidFill>
                  <a:srgbClr val="FFFFFF"/>
                </a:solidFill>
                <a:latin typeface="Arial"/>
                <a:ea typeface="Arial"/>
                <a:cs typeface="Arial"/>
                <a:sym typeface="Arial"/>
              </a:rPr>
              <a:t>te</a:t>
            </a:r>
            <a:r>
              <a:rPr lang="en-US" sz="2799" strike="noStrike" u="none">
                <a:solidFill>
                  <a:srgbClr val="FFFFFF"/>
                </a:solidFill>
                <a:latin typeface="Arial"/>
                <a:ea typeface="Arial"/>
                <a:cs typeface="Arial"/>
                <a:sym typeface="Arial"/>
              </a:rPr>
              <a:t> diržus</a:t>
            </a:r>
            <a:r>
              <a:rPr lang="en-US" sz="2799" strike="noStrike" u="none">
                <a:solidFill>
                  <a:srgbClr val="FFFFFF"/>
                </a:solidFill>
                <a:latin typeface="Arial"/>
                <a:ea typeface="Arial"/>
                <a:cs typeface="Arial"/>
                <a:sym typeface="Arial"/>
              </a:rPr>
              <a:t> –</a:t>
            </a:r>
            <a:r>
              <a:rPr lang="en-US" sz="2799" strike="noStrike" u="none">
                <a:solidFill>
                  <a:srgbClr val="FFFFFF"/>
                </a:solidFill>
                <a:latin typeface="Arial"/>
                <a:ea typeface="Arial"/>
                <a:cs typeface="Arial"/>
                <a:sym typeface="Arial"/>
              </a:rPr>
              <a:t> </a:t>
            </a:r>
            <a:r>
              <a:rPr lang="en-US" sz="2799" strike="noStrike" u="none">
                <a:solidFill>
                  <a:srgbClr val="FFFFFF"/>
                </a:solidFill>
                <a:latin typeface="Arial"/>
                <a:ea typeface="Arial"/>
                <a:cs typeface="Arial"/>
                <a:sym typeface="Arial"/>
              </a:rPr>
              <a:t>t</a:t>
            </a:r>
            <a:r>
              <a:rPr lang="en-US" sz="2799" strike="noStrike" u="none">
                <a:solidFill>
                  <a:srgbClr val="FFFFFF"/>
                </a:solidFill>
                <a:latin typeface="Arial"/>
                <a:ea typeface="Arial"/>
                <a:cs typeface="Arial"/>
                <a:sym typeface="Arial"/>
              </a:rPr>
              <a:t>urėtų būti </a:t>
            </a:r>
            <a:r>
              <a:rPr lang="en-US" sz="2799" strike="noStrike" u="none">
                <a:solidFill>
                  <a:srgbClr val="FFFFFF"/>
                </a:solidFill>
                <a:latin typeface="Arial"/>
                <a:ea typeface="Arial"/>
                <a:cs typeface="Arial"/>
                <a:sym typeface="Arial"/>
              </a:rPr>
              <a:t>jauč</a:t>
            </a:r>
            <a:r>
              <a:rPr lang="en-US" sz="2799" strike="noStrike" u="none">
                <a:solidFill>
                  <a:srgbClr val="FFFFFF"/>
                </a:solidFill>
                <a:latin typeface="Arial"/>
                <a:ea typeface="Arial"/>
                <a:cs typeface="Arial"/>
                <a:sym typeface="Arial"/>
              </a:rPr>
              <a:t>i</a:t>
            </a:r>
            <a:r>
              <a:rPr lang="en-US" sz="2799" strike="noStrike" u="none">
                <a:solidFill>
                  <a:srgbClr val="FFFFFF"/>
                </a:solidFill>
                <a:latin typeface="Arial"/>
                <a:ea typeface="Arial"/>
                <a:cs typeface="Arial"/>
                <a:sym typeface="Arial"/>
              </a:rPr>
              <a:t>ama</a:t>
            </a:r>
            <a:r>
              <a:rPr lang="en-US" sz="2799" strike="noStrike" u="none">
                <a:solidFill>
                  <a:srgbClr val="FFFFFF"/>
                </a:solidFill>
                <a:latin typeface="Arial"/>
                <a:ea typeface="Arial"/>
                <a:cs typeface="Arial"/>
                <a:sym typeface="Arial"/>
              </a:rPr>
              <a:t>s </a:t>
            </a:r>
            <a:r>
              <a:rPr lang="en-US" sz="2799" strike="noStrike" u="none">
                <a:solidFill>
                  <a:srgbClr val="FFFFFF"/>
                </a:solidFill>
                <a:latin typeface="Arial"/>
                <a:ea typeface="Arial"/>
                <a:cs typeface="Arial"/>
                <a:sym typeface="Arial"/>
              </a:rPr>
              <a:t>nedideli</a:t>
            </a:r>
            <a:r>
              <a:rPr lang="en-US" sz="2799" strike="noStrike" u="none">
                <a:solidFill>
                  <a:srgbClr val="FFFFFF"/>
                </a:solidFill>
                <a:latin typeface="Arial"/>
                <a:ea typeface="Arial"/>
                <a:cs typeface="Arial"/>
                <a:sym typeface="Arial"/>
              </a:rPr>
              <a:t>s pasipriešinimas, t</a:t>
            </a:r>
            <a:r>
              <a:rPr lang="en-US" sz="2799" strike="noStrike" u="none">
                <a:solidFill>
                  <a:srgbClr val="FFFFFF"/>
                </a:solidFill>
                <a:latin typeface="Arial"/>
                <a:ea typeface="Arial"/>
                <a:cs typeface="Arial"/>
                <a:sym typeface="Arial"/>
              </a:rPr>
              <a:t>ačiau</a:t>
            </a:r>
            <a:r>
              <a:rPr lang="en-US" sz="2799" strike="noStrike" u="none">
                <a:solidFill>
                  <a:srgbClr val="FFFFFF"/>
                </a:solidFill>
                <a:latin typeface="Arial"/>
                <a:ea typeface="Arial"/>
                <a:cs typeface="Arial"/>
                <a:sym typeface="Arial"/>
              </a:rPr>
              <a:t> </a:t>
            </a:r>
            <a:r>
              <a:rPr lang="en-US" sz="2799" strike="noStrike" u="none">
                <a:solidFill>
                  <a:srgbClr val="FFFFFF"/>
                </a:solidFill>
                <a:latin typeface="Arial"/>
                <a:ea typeface="Arial"/>
                <a:cs typeface="Arial"/>
                <a:sym typeface="Arial"/>
              </a:rPr>
              <a:t>diržai</a:t>
            </a:r>
            <a:r>
              <a:rPr lang="en-US" sz="2799" strike="noStrike" u="none">
                <a:solidFill>
                  <a:srgbClr val="FFFFFF"/>
                </a:solidFill>
                <a:latin typeface="Arial"/>
                <a:ea typeface="Arial"/>
                <a:cs typeface="Arial"/>
                <a:sym typeface="Arial"/>
              </a:rPr>
              <a:t> </a:t>
            </a:r>
            <a:r>
              <a:rPr lang="en-US" sz="2799" strike="noStrike" u="none">
                <a:solidFill>
                  <a:srgbClr val="FFFFFF"/>
                </a:solidFill>
                <a:latin typeface="Arial"/>
                <a:ea typeface="Arial"/>
                <a:cs typeface="Arial"/>
                <a:sym typeface="Arial"/>
              </a:rPr>
              <a:t>ne</a:t>
            </a:r>
            <a:r>
              <a:rPr lang="en-US" sz="2799" strike="noStrike" u="none">
                <a:solidFill>
                  <a:srgbClr val="FFFFFF"/>
                </a:solidFill>
                <a:latin typeface="Arial"/>
                <a:ea typeface="Arial"/>
                <a:cs typeface="Arial"/>
                <a:sym typeface="Arial"/>
              </a:rPr>
              <a:t>tur</a:t>
            </a:r>
            <a:r>
              <a:rPr lang="en-US" sz="2799" strike="noStrike" u="none">
                <a:solidFill>
                  <a:srgbClr val="FFFFFF"/>
                </a:solidFill>
                <a:latin typeface="Arial"/>
                <a:ea typeface="Arial"/>
                <a:cs typeface="Arial"/>
                <a:sym typeface="Arial"/>
              </a:rPr>
              <a:t>i</a:t>
            </a:r>
            <a:r>
              <a:rPr lang="en-US" sz="2799" strike="noStrike" u="none">
                <a:solidFill>
                  <a:srgbClr val="FFFFFF"/>
                </a:solidFill>
                <a:latin typeface="Arial"/>
                <a:ea typeface="Arial"/>
                <a:cs typeface="Arial"/>
                <a:sym typeface="Arial"/>
              </a:rPr>
              <a:t> būti </a:t>
            </a:r>
            <a:r>
              <a:rPr lang="en-US" sz="2799" strike="noStrike" u="none">
                <a:solidFill>
                  <a:srgbClr val="FFFFFF"/>
                </a:solidFill>
                <a:latin typeface="Arial"/>
                <a:ea typeface="Arial"/>
                <a:cs typeface="Arial"/>
                <a:sym typeface="Arial"/>
              </a:rPr>
              <a:t>per dau</a:t>
            </a:r>
            <a:r>
              <a:rPr lang="en-US" sz="2799" strike="noStrike" u="none">
                <a:solidFill>
                  <a:srgbClr val="FFFFFF"/>
                </a:solidFill>
                <a:latin typeface="Arial"/>
                <a:ea typeface="Arial"/>
                <a:cs typeface="Arial"/>
                <a:sym typeface="Arial"/>
              </a:rPr>
              <a:t>g</a:t>
            </a:r>
            <a:r>
              <a:rPr lang="en-US" sz="2799" strike="noStrike" u="none">
                <a:solidFill>
                  <a:srgbClr val="FFFFFF"/>
                </a:solidFill>
                <a:latin typeface="Arial"/>
                <a:ea typeface="Arial"/>
                <a:cs typeface="Arial"/>
                <a:sym typeface="Arial"/>
              </a:rPr>
              <a:t> įte</a:t>
            </a:r>
            <a:r>
              <a:rPr lang="en-US" sz="2799" strike="noStrike" u="none">
                <a:solidFill>
                  <a:srgbClr val="FFFFFF"/>
                </a:solidFill>
                <a:latin typeface="Arial"/>
                <a:ea typeface="Arial"/>
                <a:cs typeface="Arial"/>
                <a:sym typeface="Arial"/>
              </a:rPr>
              <a:t>mpti.</a:t>
            </a:r>
          </a:p>
        </p:txBody>
      </p:sp>
      <p:sp>
        <p:nvSpPr>
          <p:cNvPr name="Freeform 17" id="17" descr="Ranka, laikanti metalinį strypą  Aprašymas sugeneruotas automatiškai"/>
          <p:cNvSpPr/>
          <p:nvPr/>
        </p:nvSpPr>
        <p:spPr>
          <a:xfrm flipH="false" flipV="false" rot="0">
            <a:off x="9497035" y="4149004"/>
            <a:ext cx="7350966" cy="5247951"/>
          </a:xfrm>
          <a:custGeom>
            <a:avLst/>
            <a:gdLst/>
            <a:ahLst/>
            <a:cxnLst/>
            <a:rect r="r" b="b" t="t" l="l"/>
            <a:pathLst>
              <a:path h="5247951" w="7350966">
                <a:moveTo>
                  <a:pt x="0" y="0"/>
                </a:moveTo>
                <a:lnTo>
                  <a:pt x="7350966" y="0"/>
                </a:lnTo>
                <a:lnTo>
                  <a:pt x="7350966" y="5247951"/>
                </a:lnTo>
                <a:lnTo>
                  <a:pt x="0" y="5247951"/>
                </a:lnTo>
                <a:lnTo>
                  <a:pt x="0" y="0"/>
                </a:lnTo>
                <a:close/>
              </a:path>
            </a:pathLst>
          </a:custGeom>
          <a:blipFill>
            <a:blip r:embed="rId6"/>
            <a:stretch>
              <a:fillRect l="0" t="0" r="0" b="0"/>
            </a:stretch>
          </a:blipFill>
        </p:spPr>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10" y="971950"/>
            <a:ext cx="18287990" cy="1952625"/>
          </a:xfrm>
          <a:prstGeom prst="rect">
            <a:avLst/>
          </a:prstGeom>
        </p:spPr>
        <p:txBody>
          <a:bodyPr anchor="t" rtlCol="false" tIns="0" lIns="0" bIns="0" rIns="0">
            <a:spAutoFit/>
          </a:bodyPr>
          <a:lstStyle/>
          <a:p>
            <a:pPr algn="ctr" marL="0" indent="0" lvl="0">
              <a:lnSpc>
                <a:spcPts val="7679"/>
              </a:lnSpc>
              <a:spcBef>
                <a:spcPct val="0"/>
              </a:spcBef>
            </a:pPr>
            <a:r>
              <a:rPr lang="en-US" b="true" sz="6399" strike="noStrike" u="none">
                <a:solidFill>
                  <a:srgbClr val="FFFFFF"/>
                </a:solidFill>
                <a:latin typeface="Exo 2 Bold"/>
                <a:ea typeface="Exo 2 Bold"/>
                <a:cs typeface="Exo 2 Bold"/>
                <a:sym typeface="Exo 2 Bold"/>
              </a:rPr>
              <a:t>3 dalykai, siekiant užtikrinti maksimalią spausdinimo kokybę</a:t>
            </a:r>
          </a:p>
        </p:txBody>
      </p:sp>
      <p:grpSp>
        <p:nvGrpSpPr>
          <p:cNvPr name="Group 7" id="7"/>
          <p:cNvGrpSpPr/>
          <p:nvPr/>
        </p:nvGrpSpPr>
        <p:grpSpPr>
          <a:xfrm rot="0">
            <a:off x="1837582" y="325196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2</a:t>
              </a:r>
            </a:p>
          </p:txBody>
        </p:sp>
      </p:grpSp>
      <p:grpSp>
        <p:nvGrpSpPr>
          <p:cNvPr name="Group 11" id="11"/>
          <p:cNvGrpSpPr/>
          <p:nvPr/>
        </p:nvGrpSpPr>
        <p:grpSpPr>
          <a:xfrm rot="0">
            <a:off x="2792968" y="325196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Laidų instaliacija</a:t>
              </a:r>
            </a:p>
          </p:txBody>
        </p:sp>
      </p:grpSp>
      <p:sp>
        <p:nvSpPr>
          <p:cNvPr name="Freeform 15" id="15"/>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16" id="16"/>
          <p:cNvSpPr txBox="true"/>
          <p:nvPr/>
        </p:nvSpPr>
        <p:spPr>
          <a:xfrm rot="0">
            <a:off x="1938547" y="4818888"/>
            <a:ext cx="7607789" cy="3400425"/>
          </a:xfrm>
          <a:prstGeom prst="rect">
            <a:avLst/>
          </a:prstGeom>
        </p:spPr>
        <p:txBody>
          <a:bodyPr anchor="t" rtlCol="false" tIns="0" lIns="0" bIns="0" rIns="0">
            <a:spAutoFit/>
          </a:bodyPr>
          <a:lstStyle/>
          <a:p>
            <a:pPr algn="l" marL="772161" indent="-386080" lvl="1">
              <a:lnSpc>
                <a:spcPts val="3840"/>
              </a:lnSpc>
              <a:spcBef>
                <a:spcPct val="0"/>
              </a:spcBef>
              <a:buFont typeface="Arial"/>
              <a:buChar char="•"/>
            </a:pPr>
            <a:r>
              <a:rPr lang="en-US" sz="3200">
                <a:solidFill>
                  <a:srgbClr val="FFFFFF"/>
                </a:solidFill>
                <a:latin typeface="Source Sans Pro"/>
                <a:ea typeface="Source Sans Pro"/>
                <a:cs typeface="Source Sans Pro"/>
                <a:sym typeface="Source Sans Pro"/>
              </a:rPr>
              <a:t>Paj</a:t>
            </a:r>
            <a:r>
              <a:rPr lang="en-US" sz="3200" strike="noStrike" u="none">
                <a:solidFill>
                  <a:srgbClr val="FFFFFF"/>
                </a:solidFill>
                <a:latin typeface="Source Sans Pro"/>
                <a:ea typeface="Source Sans Pro"/>
                <a:cs typeface="Source Sans Pro"/>
                <a:sym typeface="Source Sans Pro"/>
              </a:rPr>
              <a:t>udinkite X, Y ir Z ašis, </a:t>
            </a:r>
            <a:r>
              <a:rPr lang="en-US" sz="3200" strike="noStrike" u="none">
                <a:solidFill>
                  <a:srgbClr val="FFFFFF"/>
                </a:solidFill>
                <a:latin typeface="Source Sans Pro"/>
                <a:ea typeface="Source Sans Pro"/>
                <a:cs typeface="Source Sans Pro"/>
                <a:sym typeface="Source Sans Pro"/>
              </a:rPr>
              <a:t>kad įsi</a:t>
            </a:r>
            <a:r>
              <a:rPr lang="en-US" sz="3200" strike="noStrike" u="none">
                <a:solidFill>
                  <a:srgbClr val="FFFFFF"/>
                </a:solidFill>
                <a:latin typeface="Source Sans Pro"/>
                <a:ea typeface="Source Sans Pro"/>
                <a:cs typeface="Source Sans Pro"/>
                <a:sym typeface="Source Sans Pro"/>
              </a:rPr>
              <a:t>tikin</a:t>
            </a:r>
            <a:r>
              <a:rPr lang="en-US" sz="3200" strike="noStrike" u="none">
                <a:solidFill>
                  <a:srgbClr val="FFFFFF"/>
                </a:solidFill>
                <a:latin typeface="Source Sans Pro"/>
                <a:ea typeface="Source Sans Pro"/>
                <a:cs typeface="Source Sans Pro"/>
                <a:sym typeface="Source Sans Pro"/>
              </a:rPr>
              <a:t>tu</a:t>
            </a:r>
            <a:r>
              <a:rPr lang="en-US" sz="3200" strike="noStrike" u="none">
                <a:solidFill>
                  <a:srgbClr val="FFFFFF"/>
                </a:solidFill>
                <a:latin typeface="Source Sans Pro"/>
                <a:ea typeface="Source Sans Pro"/>
                <a:cs typeface="Source Sans Pro"/>
                <a:sym typeface="Source Sans Pro"/>
              </a:rPr>
              <a:t>m</a:t>
            </a:r>
            <a:r>
              <a:rPr lang="en-US" sz="3200" strike="noStrike" u="none">
                <a:solidFill>
                  <a:srgbClr val="FFFFFF"/>
                </a:solidFill>
                <a:latin typeface="Source Sans Pro"/>
                <a:ea typeface="Source Sans Pro"/>
                <a:cs typeface="Source Sans Pro"/>
                <a:sym typeface="Source Sans Pro"/>
              </a:rPr>
              <a:t>ėte</a:t>
            </a:r>
            <a:r>
              <a:rPr lang="en-US" sz="3200" strike="noStrike" u="none">
                <a:solidFill>
                  <a:srgbClr val="FFFFFF"/>
                </a:solidFill>
                <a:latin typeface="Source Sans Pro"/>
                <a:ea typeface="Source Sans Pro"/>
                <a:cs typeface="Source Sans Pro"/>
                <a:sym typeface="Source Sans Pro"/>
              </a:rPr>
              <a:t>, </a:t>
            </a:r>
            <a:r>
              <a:rPr lang="en-US" sz="3200" strike="noStrike" u="none">
                <a:solidFill>
                  <a:srgbClr val="FFFFFF"/>
                </a:solidFill>
                <a:latin typeface="Source Sans Pro"/>
                <a:ea typeface="Source Sans Pro"/>
                <a:cs typeface="Source Sans Pro"/>
                <a:sym typeface="Source Sans Pro"/>
              </a:rPr>
              <a:t>jog</a:t>
            </a:r>
            <a:r>
              <a:rPr lang="en-US" sz="3200" strike="noStrike" u="none">
                <a:solidFill>
                  <a:srgbClr val="FFFFFF"/>
                </a:solidFill>
                <a:latin typeface="Source Sans Pro"/>
                <a:ea typeface="Source Sans Pro"/>
                <a:cs typeface="Source Sans Pro"/>
                <a:sym typeface="Source Sans Pro"/>
              </a:rPr>
              <a:t> n</a:t>
            </a:r>
            <a:r>
              <a:rPr lang="en-US" sz="3200" strike="noStrike" u="none">
                <a:solidFill>
                  <a:srgbClr val="FFFFFF"/>
                </a:solidFill>
                <a:latin typeface="Source Sans Pro"/>
                <a:ea typeface="Source Sans Pro"/>
                <a:cs typeface="Source Sans Pro"/>
                <a:sym typeface="Source Sans Pro"/>
              </a:rPr>
              <a:t>ei</a:t>
            </a:r>
            <a:r>
              <a:rPr lang="en-US" sz="3200" strike="noStrike" u="none">
                <a:solidFill>
                  <a:srgbClr val="FFFFFF"/>
                </a:solidFill>
                <a:latin typeface="Source Sans Pro"/>
                <a:ea typeface="Source Sans Pro"/>
                <a:cs typeface="Source Sans Pro"/>
                <a:sym typeface="Source Sans Pro"/>
              </a:rPr>
              <a:t> vienas kabelis neturi galimybės užsikabinti</a:t>
            </a:r>
            <a:r>
              <a:rPr lang="en-US" sz="3200" strike="noStrike" u="none">
                <a:solidFill>
                  <a:srgbClr val="FFFFFF"/>
                </a:solidFill>
                <a:latin typeface="Source Sans Pro"/>
                <a:ea typeface="Source Sans Pro"/>
                <a:cs typeface="Source Sans Pro"/>
                <a:sym typeface="Source Sans Pro"/>
              </a:rPr>
              <a:t> ar būti įtemptas</a:t>
            </a:r>
            <a:r>
              <a:rPr lang="en-US" sz="3200" strike="noStrike" u="none">
                <a:solidFill>
                  <a:srgbClr val="FFFFFF"/>
                </a:solidFill>
                <a:latin typeface="Source Sans Pro"/>
                <a:ea typeface="Source Sans Pro"/>
                <a:cs typeface="Source Sans Pro"/>
                <a:sym typeface="Source Sans Pro"/>
              </a:rPr>
              <a:t>.</a:t>
            </a:r>
          </a:p>
          <a:p>
            <a:pPr algn="l" marL="772161" indent="-386080" lvl="1">
              <a:lnSpc>
                <a:spcPts val="3840"/>
              </a:lnSpc>
              <a:spcBef>
                <a:spcPct val="0"/>
              </a:spcBef>
              <a:buFont typeface="Arial"/>
              <a:buChar char="•"/>
            </a:pPr>
            <a:r>
              <a:rPr lang="en-US" sz="3200" strike="noStrike" u="none">
                <a:solidFill>
                  <a:srgbClr val="FFFFFF"/>
                </a:solidFill>
                <a:latin typeface="Source Sans Pro"/>
                <a:ea typeface="Source Sans Pro"/>
                <a:cs typeface="Source Sans Pro"/>
                <a:sym typeface="Source Sans Pro"/>
              </a:rPr>
              <a:t> Šį p</a:t>
            </a:r>
            <a:r>
              <a:rPr lang="en-US" sz="3200" strike="noStrike" u="none">
                <a:solidFill>
                  <a:srgbClr val="FFFFFF"/>
                </a:solidFill>
                <a:latin typeface="Source Sans Pro"/>
                <a:ea typeface="Source Sans Pro"/>
                <a:cs typeface="Source Sans Pro"/>
                <a:sym typeface="Source Sans Pro"/>
              </a:rPr>
              <a:t>a</a:t>
            </a:r>
            <a:r>
              <a:rPr lang="en-US" sz="3200" strike="noStrike" u="none">
                <a:solidFill>
                  <a:srgbClr val="FFFFFF"/>
                </a:solidFill>
                <a:latin typeface="Source Sans Pro"/>
                <a:ea typeface="Source Sans Pro"/>
                <a:cs typeface="Source Sans Pro"/>
                <a:sym typeface="Source Sans Pro"/>
              </a:rPr>
              <a:t>tikr</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nimą</a:t>
            </a:r>
            <a:r>
              <a:rPr lang="en-US" sz="3200" strike="noStrike" u="none">
                <a:solidFill>
                  <a:srgbClr val="FFFFFF"/>
                </a:solidFill>
                <a:latin typeface="Source Sans Pro"/>
                <a:ea typeface="Source Sans Pro"/>
                <a:cs typeface="Source Sans Pro"/>
                <a:sym typeface="Source Sans Pro"/>
              </a:rPr>
              <a:t> a</a:t>
            </a:r>
            <a:r>
              <a:rPr lang="en-US" sz="3200" strike="noStrike" u="none">
                <a:solidFill>
                  <a:srgbClr val="FFFFFF"/>
                </a:solidFill>
                <a:latin typeface="Source Sans Pro"/>
                <a:ea typeface="Source Sans Pro"/>
                <a:cs typeface="Source Sans Pro"/>
                <a:sym typeface="Source Sans Pro"/>
              </a:rPr>
              <a:t>tli</a:t>
            </a:r>
            <a:r>
              <a:rPr lang="en-US" sz="3200" strike="noStrike" u="none">
                <a:solidFill>
                  <a:srgbClr val="FFFFFF"/>
                </a:solidFill>
                <a:latin typeface="Source Sans Pro"/>
                <a:ea typeface="Source Sans Pro"/>
                <a:cs typeface="Source Sans Pro"/>
                <a:sym typeface="Source Sans Pro"/>
              </a:rPr>
              <a:t>kite kiekvieną kartą prieš</a:t>
            </a:r>
            <a:r>
              <a:rPr lang="en-US" sz="3200" strike="noStrike" u="none">
                <a:solidFill>
                  <a:srgbClr val="FFFFFF"/>
                </a:solidFill>
                <a:latin typeface="Source Sans Pro"/>
                <a:ea typeface="Source Sans Pro"/>
                <a:cs typeface="Source Sans Pro"/>
                <a:sym typeface="Source Sans Pro"/>
              </a:rPr>
              <a:t> pradedant</a:t>
            </a:r>
            <a:r>
              <a:rPr lang="en-US" sz="3200" strike="noStrike" u="none">
                <a:solidFill>
                  <a:srgbClr val="FFFFFF"/>
                </a:solidFill>
                <a:latin typeface="Source Sans Pro"/>
                <a:ea typeface="Source Sans Pro"/>
                <a:cs typeface="Source Sans Pro"/>
                <a:sym typeface="Source Sans Pro"/>
              </a:rPr>
              <a:t> spausdin</a:t>
            </a:r>
            <a:r>
              <a:rPr lang="en-US" sz="3200" strike="noStrike" u="none">
                <a:solidFill>
                  <a:srgbClr val="FFFFFF"/>
                </a:solidFill>
                <a:latin typeface="Source Sans Pro"/>
                <a:ea typeface="Source Sans Pro"/>
                <a:cs typeface="Source Sans Pro"/>
                <a:sym typeface="Source Sans Pro"/>
              </a:rPr>
              <a:t>i</a:t>
            </a:r>
            <a:r>
              <a:rPr lang="en-US" sz="3200" strike="noStrike" u="none">
                <a:solidFill>
                  <a:srgbClr val="FFFFFF"/>
                </a:solidFill>
                <a:latin typeface="Source Sans Pro"/>
                <a:ea typeface="Source Sans Pro"/>
                <a:cs typeface="Source Sans Pro"/>
                <a:sym typeface="Source Sans Pro"/>
              </a:rPr>
              <a:t>m</a:t>
            </a:r>
            <a:r>
              <a:rPr lang="en-US" sz="3200" strike="noStrike" u="none">
                <a:solidFill>
                  <a:srgbClr val="FFFFFF"/>
                </a:solidFill>
                <a:latin typeface="Source Sans Pro"/>
                <a:ea typeface="Source Sans Pro"/>
                <a:cs typeface="Source Sans Pro"/>
                <a:sym typeface="Source Sans Pro"/>
              </a:rPr>
              <a:t>ą</a:t>
            </a:r>
            <a:r>
              <a:rPr lang="en-US" sz="3200" strike="noStrike" u="none">
                <a:solidFill>
                  <a:srgbClr val="FFFFFF"/>
                </a:solidFill>
                <a:latin typeface="Source Sans Pro"/>
                <a:ea typeface="Source Sans Pro"/>
                <a:cs typeface="Source Sans Pro"/>
                <a:sym typeface="Source Sans Pro"/>
              </a:rPr>
              <a:t>, kai </a:t>
            </a:r>
            <a:r>
              <a:rPr lang="en-US" sz="3200" strike="noStrike" u="none">
                <a:solidFill>
                  <a:srgbClr val="FFFFFF"/>
                </a:solidFill>
                <a:latin typeface="Source Sans Pro"/>
                <a:ea typeface="Source Sans Pro"/>
                <a:cs typeface="Source Sans Pro"/>
                <a:sym typeface="Source Sans Pro"/>
              </a:rPr>
              <a:t>3D </a:t>
            </a:r>
            <a:r>
              <a:rPr lang="en-US" sz="3200" strike="noStrike" u="none">
                <a:solidFill>
                  <a:srgbClr val="FFFFFF"/>
                </a:solidFill>
                <a:latin typeface="Source Sans Pro"/>
                <a:ea typeface="Source Sans Pro"/>
                <a:cs typeface="Source Sans Pro"/>
                <a:sym typeface="Source Sans Pro"/>
              </a:rPr>
              <a:t>spausdintuvas </a:t>
            </a:r>
            <a:r>
              <a:rPr lang="en-US" sz="3200" strike="noStrike" u="none">
                <a:solidFill>
                  <a:srgbClr val="FFFFFF"/>
                </a:solidFill>
                <a:latin typeface="Source Sans Pro"/>
                <a:ea typeface="Source Sans Pro"/>
                <a:cs typeface="Source Sans Pro"/>
                <a:sym typeface="Source Sans Pro"/>
              </a:rPr>
              <a:t>yra </a:t>
            </a:r>
            <a:r>
              <a:rPr lang="en-US" sz="3200" strike="noStrike" u="none">
                <a:solidFill>
                  <a:srgbClr val="FFFFFF"/>
                </a:solidFill>
                <a:latin typeface="Source Sans Pro"/>
                <a:ea typeface="Source Sans Pro"/>
                <a:cs typeface="Source Sans Pro"/>
                <a:sym typeface="Source Sans Pro"/>
              </a:rPr>
              <a:t>įjungtas.</a:t>
            </a:r>
          </a:p>
        </p:txBody>
      </p:sp>
      <p:sp>
        <p:nvSpPr>
          <p:cNvPr name="Freeform 17" id="17" descr="Mašina su laidais ir dėžute  Aprašymas generuojamas automatiškai"/>
          <p:cNvSpPr/>
          <p:nvPr/>
        </p:nvSpPr>
        <p:spPr>
          <a:xfrm flipH="false" flipV="false" rot="0">
            <a:off x="10325281" y="4010092"/>
            <a:ext cx="6522720" cy="4892040"/>
          </a:xfrm>
          <a:custGeom>
            <a:avLst/>
            <a:gdLst/>
            <a:ahLst/>
            <a:cxnLst/>
            <a:rect r="r" b="b" t="t" l="l"/>
            <a:pathLst>
              <a:path h="4892040" w="6522720">
                <a:moveTo>
                  <a:pt x="0" y="0"/>
                </a:moveTo>
                <a:lnTo>
                  <a:pt x="6522720" y="0"/>
                </a:lnTo>
                <a:lnTo>
                  <a:pt x="6522720" y="4892040"/>
                </a:lnTo>
                <a:lnTo>
                  <a:pt x="0" y="4892040"/>
                </a:lnTo>
                <a:lnTo>
                  <a:pt x="0" y="0"/>
                </a:lnTo>
                <a:close/>
              </a:path>
            </a:pathLst>
          </a:custGeom>
          <a:blipFill>
            <a:blip r:embed="rId6"/>
            <a:stretch>
              <a:fillRect l="0" t="0" r="0" b="0"/>
            </a:stretch>
          </a:blipFill>
        </p:spPr>
      </p:sp>
    </p:spTree>
  </p:cSld>
  <p:clrMapOvr>
    <a:masterClrMapping/>
  </p:clrMapOvr>
</p:sld>
</file>

<file path=ppt/slides/slide7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6" id="6"/>
          <p:cNvSpPr txBox="true"/>
          <p:nvPr/>
        </p:nvSpPr>
        <p:spPr>
          <a:xfrm rot="0">
            <a:off x="10" y="971950"/>
            <a:ext cx="18287990" cy="1952625"/>
          </a:xfrm>
          <a:prstGeom prst="rect">
            <a:avLst/>
          </a:prstGeom>
        </p:spPr>
        <p:txBody>
          <a:bodyPr anchor="t" rtlCol="false" tIns="0" lIns="0" bIns="0" rIns="0">
            <a:spAutoFit/>
          </a:bodyPr>
          <a:lstStyle/>
          <a:p>
            <a:pPr algn="ctr" marL="0" indent="0" lvl="0">
              <a:lnSpc>
                <a:spcPts val="7679"/>
              </a:lnSpc>
              <a:spcBef>
                <a:spcPct val="0"/>
              </a:spcBef>
            </a:pPr>
            <a:r>
              <a:rPr lang="en-US" b="true" sz="6399" strike="noStrike" u="none">
                <a:solidFill>
                  <a:srgbClr val="FFFFFF"/>
                </a:solidFill>
                <a:latin typeface="Exo 2 Bold"/>
                <a:ea typeface="Exo 2 Bold"/>
                <a:cs typeface="Exo 2 Bold"/>
                <a:sym typeface="Exo 2 Bold"/>
              </a:rPr>
              <a:t>3 dalykai, siekiant užtikrinti maksimalią spausdinimo kokybę</a:t>
            </a:r>
          </a:p>
        </p:txBody>
      </p:sp>
      <p:grpSp>
        <p:nvGrpSpPr>
          <p:cNvPr name="Group 7" id="7"/>
          <p:cNvGrpSpPr/>
          <p:nvPr/>
        </p:nvGrpSpPr>
        <p:grpSpPr>
          <a:xfrm rot="0">
            <a:off x="1837582" y="3251968"/>
            <a:ext cx="588454" cy="648965"/>
            <a:chOff x="0" y="0"/>
            <a:chExt cx="784606" cy="865287"/>
          </a:xfrm>
        </p:grpSpPr>
        <p:sp>
          <p:nvSpPr>
            <p:cNvPr name="Freeform 8" id="8"/>
            <p:cNvSpPr/>
            <p:nvPr/>
          </p:nvSpPr>
          <p:spPr>
            <a:xfrm flipH="false" flipV="false" rot="0">
              <a:off x="12700" y="14006"/>
              <a:ext cx="759206" cy="837275"/>
            </a:xfrm>
            <a:custGeom>
              <a:avLst/>
              <a:gdLst/>
              <a:ahLst/>
              <a:cxnLst/>
              <a:rect r="r" b="b" t="t" l="l"/>
              <a:pathLst>
                <a:path h="837275" w="759206">
                  <a:moveTo>
                    <a:pt x="0" y="0"/>
                  </a:moveTo>
                  <a:lnTo>
                    <a:pt x="759206" y="0"/>
                  </a:lnTo>
                  <a:lnTo>
                    <a:pt x="759206" y="837275"/>
                  </a:lnTo>
                  <a:lnTo>
                    <a:pt x="0" y="837275"/>
                  </a:lnTo>
                  <a:close/>
                </a:path>
              </a:pathLst>
            </a:custGeom>
            <a:solidFill>
              <a:srgbClr val="B392EA"/>
            </a:solidFill>
            <a:ln w="12700">
              <a:solidFill>
                <a:srgbClr val="000000"/>
              </a:solidFill>
            </a:ln>
          </p:spPr>
        </p:sp>
        <p:sp>
          <p:nvSpPr>
            <p:cNvPr name="Freeform 9" id="9"/>
            <p:cNvSpPr/>
            <p:nvPr/>
          </p:nvSpPr>
          <p:spPr>
            <a:xfrm flipH="false" flipV="false" rot="0">
              <a:off x="0" y="0"/>
              <a:ext cx="784606" cy="865287"/>
            </a:xfrm>
            <a:custGeom>
              <a:avLst/>
              <a:gdLst/>
              <a:ahLst/>
              <a:cxnLst/>
              <a:rect r="r" b="b" t="t" l="l"/>
              <a:pathLst>
                <a:path h="865287" w="784606">
                  <a:moveTo>
                    <a:pt x="12700" y="0"/>
                  </a:moveTo>
                  <a:lnTo>
                    <a:pt x="771906" y="0"/>
                  </a:lnTo>
                  <a:cubicBezTo>
                    <a:pt x="778891" y="0"/>
                    <a:pt x="784606" y="6303"/>
                    <a:pt x="784606" y="14006"/>
                  </a:cubicBezTo>
                  <a:lnTo>
                    <a:pt x="784606" y="851281"/>
                  </a:lnTo>
                  <a:cubicBezTo>
                    <a:pt x="784606" y="858984"/>
                    <a:pt x="778891" y="865287"/>
                    <a:pt x="771906" y="865287"/>
                  </a:cubicBezTo>
                  <a:lnTo>
                    <a:pt x="12700" y="865287"/>
                  </a:lnTo>
                  <a:cubicBezTo>
                    <a:pt x="5715" y="865287"/>
                    <a:pt x="0" y="858984"/>
                    <a:pt x="0" y="851281"/>
                  </a:cubicBezTo>
                  <a:lnTo>
                    <a:pt x="0" y="14006"/>
                  </a:lnTo>
                  <a:cubicBezTo>
                    <a:pt x="0" y="6303"/>
                    <a:pt x="5715" y="0"/>
                    <a:pt x="12700" y="0"/>
                  </a:cubicBezTo>
                  <a:moveTo>
                    <a:pt x="12700" y="28012"/>
                  </a:moveTo>
                  <a:lnTo>
                    <a:pt x="12700" y="14006"/>
                  </a:lnTo>
                  <a:lnTo>
                    <a:pt x="25400" y="14006"/>
                  </a:lnTo>
                  <a:lnTo>
                    <a:pt x="25400" y="851281"/>
                  </a:lnTo>
                  <a:lnTo>
                    <a:pt x="12700" y="851281"/>
                  </a:lnTo>
                  <a:lnTo>
                    <a:pt x="12700" y="837275"/>
                  </a:lnTo>
                  <a:lnTo>
                    <a:pt x="771906" y="837275"/>
                  </a:lnTo>
                  <a:lnTo>
                    <a:pt x="771906" y="851281"/>
                  </a:lnTo>
                  <a:lnTo>
                    <a:pt x="759206" y="851281"/>
                  </a:lnTo>
                  <a:lnTo>
                    <a:pt x="759206" y="14006"/>
                  </a:lnTo>
                  <a:lnTo>
                    <a:pt x="771906" y="14006"/>
                  </a:lnTo>
                  <a:lnTo>
                    <a:pt x="771906" y="28012"/>
                  </a:lnTo>
                  <a:lnTo>
                    <a:pt x="12700" y="28012"/>
                  </a:lnTo>
                  <a:close/>
                </a:path>
              </a:pathLst>
            </a:custGeom>
            <a:solidFill>
              <a:srgbClr val="000000"/>
            </a:solidFill>
            <a:ln w="12700">
              <a:solidFill>
                <a:srgbClr val="000000"/>
              </a:solidFill>
            </a:ln>
          </p:spPr>
        </p:sp>
        <p:sp>
          <p:nvSpPr>
            <p:cNvPr name="TextBox 10" id="10"/>
            <p:cNvSpPr txBox="true"/>
            <p:nvPr/>
          </p:nvSpPr>
          <p:spPr>
            <a:xfrm>
              <a:off x="0" y="-19050"/>
              <a:ext cx="784606" cy="884337"/>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Arial"/>
                  <a:ea typeface="Arial"/>
                  <a:cs typeface="Arial"/>
                  <a:sym typeface="Arial"/>
                </a:rPr>
                <a:t>3</a:t>
              </a:r>
            </a:p>
          </p:txBody>
        </p:sp>
      </p:grpSp>
      <p:grpSp>
        <p:nvGrpSpPr>
          <p:cNvPr name="Group 11" id="11"/>
          <p:cNvGrpSpPr/>
          <p:nvPr/>
        </p:nvGrpSpPr>
        <p:grpSpPr>
          <a:xfrm rot="0">
            <a:off x="2792968" y="3251968"/>
            <a:ext cx="7619848" cy="610514"/>
            <a:chOff x="0" y="0"/>
            <a:chExt cx="10159797" cy="814019"/>
          </a:xfrm>
        </p:grpSpPr>
        <p:sp>
          <p:nvSpPr>
            <p:cNvPr name="Freeform 12" id="12"/>
            <p:cNvSpPr/>
            <p:nvPr/>
          </p:nvSpPr>
          <p:spPr>
            <a:xfrm flipH="false" flipV="false" rot="0">
              <a:off x="12700" y="13176"/>
              <a:ext cx="10134346" cy="787667"/>
            </a:xfrm>
            <a:custGeom>
              <a:avLst/>
              <a:gdLst/>
              <a:ahLst/>
              <a:cxnLst/>
              <a:rect r="r" b="b" t="t" l="l"/>
              <a:pathLst>
                <a:path h="787667" w="10134346">
                  <a:moveTo>
                    <a:pt x="0" y="0"/>
                  </a:moveTo>
                  <a:lnTo>
                    <a:pt x="10134346" y="0"/>
                  </a:lnTo>
                  <a:lnTo>
                    <a:pt x="10134346" y="787667"/>
                  </a:lnTo>
                  <a:lnTo>
                    <a:pt x="0" y="787667"/>
                  </a:lnTo>
                  <a:close/>
                </a:path>
              </a:pathLst>
            </a:custGeom>
            <a:solidFill>
              <a:srgbClr val="FFFFFF"/>
            </a:solidFill>
            <a:ln w="12700">
              <a:solidFill>
                <a:srgbClr val="000000"/>
              </a:solidFill>
            </a:ln>
          </p:spPr>
        </p:sp>
        <p:sp>
          <p:nvSpPr>
            <p:cNvPr name="Freeform 13" id="13"/>
            <p:cNvSpPr/>
            <p:nvPr/>
          </p:nvSpPr>
          <p:spPr>
            <a:xfrm flipH="false" flipV="false" rot="0">
              <a:off x="0" y="0"/>
              <a:ext cx="10159746" cy="814019"/>
            </a:xfrm>
            <a:custGeom>
              <a:avLst/>
              <a:gdLst/>
              <a:ahLst/>
              <a:cxnLst/>
              <a:rect r="r" b="b" t="t" l="l"/>
              <a:pathLst>
                <a:path h="814019" w="10159746">
                  <a:moveTo>
                    <a:pt x="12700" y="0"/>
                  </a:moveTo>
                  <a:lnTo>
                    <a:pt x="10147046" y="0"/>
                  </a:lnTo>
                  <a:cubicBezTo>
                    <a:pt x="10154031" y="0"/>
                    <a:pt x="10159746" y="5929"/>
                    <a:pt x="10159746" y="13176"/>
                  </a:cubicBezTo>
                  <a:lnTo>
                    <a:pt x="10159746" y="800843"/>
                  </a:lnTo>
                  <a:cubicBezTo>
                    <a:pt x="10159746" y="808090"/>
                    <a:pt x="10154031" y="814019"/>
                    <a:pt x="10147046" y="814019"/>
                  </a:cubicBezTo>
                  <a:lnTo>
                    <a:pt x="12700" y="814019"/>
                  </a:lnTo>
                  <a:cubicBezTo>
                    <a:pt x="5715" y="814019"/>
                    <a:pt x="0" y="808090"/>
                    <a:pt x="0" y="800843"/>
                  </a:cubicBezTo>
                  <a:lnTo>
                    <a:pt x="0" y="13176"/>
                  </a:lnTo>
                  <a:cubicBezTo>
                    <a:pt x="0" y="5929"/>
                    <a:pt x="5715" y="0"/>
                    <a:pt x="12700" y="0"/>
                  </a:cubicBezTo>
                  <a:moveTo>
                    <a:pt x="12700" y="26352"/>
                  </a:moveTo>
                  <a:lnTo>
                    <a:pt x="12700" y="13176"/>
                  </a:lnTo>
                  <a:lnTo>
                    <a:pt x="25400" y="13176"/>
                  </a:lnTo>
                  <a:lnTo>
                    <a:pt x="25400" y="800843"/>
                  </a:lnTo>
                  <a:lnTo>
                    <a:pt x="12700" y="800843"/>
                  </a:lnTo>
                  <a:lnTo>
                    <a:pt x="12700" y="787667"/>
                  </a:lnTo>
                  <a:lnTo>
                    <a:pt x="10147046" y="787667"/>
                  </a:lnTo>
                  <a:lnTo>
                    <a:pt x="10147046" y="800843"/>
                  </a:lnTo>
                  <a:lnTo>
                    <a:pt x="10134346" y="800843"/>
                  </a:lnTo>
                  <a:lnTo>
                    <a:pt x="10134346" y="13176"/>
                  </a:lnTo>
                  <a:lnTo>
                    <a:pt x="10147046" y="13176"/>
                  </a:lnTo>
                  <a:lnTo>
                    <a:pt x="10147046" y="26352"/>
                  </a:lnTo>
                  <a:lnTo>
                    <a:pt x="12700" y="26352"/>
                  </a:lnTo>
                  <a:close/>
                </a:path>
              </a:pathLst>
            </a:custGeom>
            <a:solidFill>
              <a:srgbClr val="000000"/>
            </a:solidFill>
            <a:ln w="12700">
              <a:solidFill>
                <a:srgbClr val="000000"/>
              </a:solidFill>
            </a:ln>
          </p:spPr>
        </p:sp>
        <p:sp>
          <p:nvSpPr>
            <p:cNvPr name="TextBox 14" id="14"/>
            <p:cNvSpPr txBox="true"/>
            <p:nvPr/>
          </p:nvSpPr>
          <p:spPr>
            <a:xfrm>
              <a:off x="0" y="0"/>
              <a:ext cx="10159797" cy="814019"/>
            </a:xfrm>
            <a:prstGeom prst="rect">
              <a:avLst/>
            </a:prstGeom>
          </p:spPr>
          <p:txBody>
            <a:bodyPr anchor="ctr" rtlCol="false" tIns="50800" lIns="50800" bIns="50800" rIns="50800"/>
            <a:lstStyle/>
            <a:p>
              <a:pPr algn="l" marL="0" indent="0" lvl="0">
                <a:lnSpc>
                  <a:spcPts val="3359"/>
                </a:lnSpc>
                <a:spcBef>
                  <a:spcPct val="0"/>
                </a:spcBef>
              </a:pPr>
              <a:r>
                <a:rPr lang="en-US" sz="2799" strike="noStrike" u="none">
                  <a:solidFill>
                    <a:srgbClr val="000000"/>
                  </a:solidFill>
                  <a:latin typeface="Source Sans Pro"/>
                  <a:ea typeface="Source Sans Pro"/>
                  <a:cs typeface="Source Sans Pro"/>
                  <a:sym typeface="Source Sans Pro"/>
                </a:rPr>
                <a:t>Tvirtas antgalis</a:t>
              </a:r>
            </a:p>
          </p:txBody>
        </p:sp>
      </p:grpSp>
      <p:sp>
        <p:nvSpPr>
          <p:cNvPr name="Freeform 15" id="15"/>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TextBox 16" id="16"/>
          <p:cNvSpPr txBox="true"/>
          <p:nvPr/>
        </p:nvSpPr>
        <p:spPr>
          <a:xfrm rot="0">
            <a:off x="1938547" y="4097465"/>
            <a:ext cx="7607789" cy="1695450"/>
          </a:xfrm>
          <a:prstGeom prst="rect">
            <a:avLst/>
          </a:prstGeom>
        </p:spPr>
        <p:txBody>
          <a:bodyPr anchor="t" rtlCol="false" tIns="0" lIns="0" bIns="0" rIns="0">
            <a:spAutoFit/>
          </a:bodyPr>
          <a:lstStyle/>
          <a:p>
            <a:pPr algn="l">
              <a:lnSpc>
                <a:spcPts val="3359"/>
              </a:lnSpc>
              <a:spcBef>
                <a:spcPct val="0"/>
              </a:spcBef>
            </a:pPr>
            <a:r>
              <a:rPr lang="en-US" sz="2799" strike="noStrike" u="none">
                <a:solidFill>
                  <a:srgbClr val="FFFFFF"/>
                </a:solidFill>
                <a:latin typeface="Arial"/>
                <a:ea typeface="Arial"/>
                <a:cs typeface="Arial"/>
                <a:sym typeface="Arial"/>
              </a:rPr>
              <a:t>Patikrinkite, ar </a:t>
            </a:r>
            <a:r>
              <a:rPr lang="en-US" sz="2799" strike="noStrike" u="none">
                <a:solidFill>
                  <a:srgbClr val="FFFFFF"/>
                </a:solidFill>
                <a:latin typeface="Arial"/>
                <a:ea typeface="Arial"/>
                <a:cs typeface="Arial"/>
                <a:sym typeface="Arial"/>
              </a:rPr>
              <a:t>antgalis yra </a:t>
            </a:r>
            <a:r>
              <a:rPr lang="en-US" sz="2799" strike="noStrike" u="none">
                <a:solidFill>
                  <a:srgbClr val="FFFFFF"/>
                </a:solidFill>
                <a:latin typeface="Arial"/>
                <a:ea typeface="Arial"/>
                <a:cs typeface="Arial"/>
                <a:sym typeface="Arial"/>
              </a:rPr>
              <a:t>sandariai </a:t>
            </a:r>
            <a:r>
              <a:rPr lang="en-US" sz="2799" strike="noStrike" u="none">
                <a:solidFill>
                  <a:srgbClr val="FFFFFF"/>
                </a:solidFill>
                <a:latin typeface="Arial"/>
                <a:ea typeface="Arial"/>
                <a:cs typeface="Arial"/>
                <a:sym typeface="Arial"/>
              </a:rPr>
              <a:t>p</a:t>
            </a:r>
            <a:r>
              <a:rPr lang="en-US" sz="2799" strike="noStrike" u="none">
                <a:solidFill>
                  <a:srgbClr val="FFFFFF"/>
                </a:solidFill>
                <a:latin typeface="Arial"/>
                <a:ea typeface="Arial"/>
                <a:cs typeface="Arial"/>
                <a:sym typeface="Arial"/>
              </a:rPr>
              <a:t>r</a:t>
            </a:r>
            <a:r>
              <a:rPr lang="en-US" sz="2799" strike="noStrike" u="none">
                <a:solidFill>
                  <a:srgbClr val="FFFFFF"/>
                </a:solidFill>
                <a:latin typeface="Arial"/>
                <a:ea typeface="Arial"/>
                <a:cs typeface="Arial"/>
                <a:sym typeface="Arial"/>
              </a:rPr>
              <a:t>isuk</a:t>
            </a:r>
            <a:r>
              <a:rPr lang="en-US" sz="2799" strike="noStrike" u="none">
                <a:solidFill>
                  <a:srgbClr val="FFFFFF"/>
                </a:solidFill>
                <a:latin typeface="Arial"/>
                <a:ea typeface="Arial"/>
                <a:cs typeface="Arial"/>
                <a:sym typeface="Arial"/>
              </a:rPr>
              <a:t>tas.</a:t>
            </a:r>
            <a:r>
              <a:rPr lang="en-US" sz="2799" strike="noStrike" u="none">
                <a:solidFill>
                  <a:srgbClr val="FFFFFF"/>
                </a:solidFill>
                <a:latin typeface="Arial"/>
                <a:ea typeface="Arial"/>
                <a:cs typeface="Arial"/>
                <a:sym typeface="Arial"/>
              </a:rPr>
              <a:t> </a:t>
            </a:r>
            <a:r>
              <a:rPr lang="en-US" sz="2799" strike="noStrike" u="none">
                <a:solidFill>
                  <a:srgbClr val="FFFFFF"/>
                </a:solidFill>
                <a:latin typeface="Arial"/>
                <a:ea typeface="Arial"/>
                <a:cs typeface="Arial"/>
                <a:sym typeface="Arial"/>
              </a:rPr>
              <a:t>Jei antgalis nėra sandarus, išsilydžiusi medžiaga </a:t>
            </a:r>
            <a:r>
              <a:rPr lang="en-US" sz="2799" strike="noStrike" u="none">
                <a:solidFill>
                  <a:srgbClr val="FFFFFF"/>
                </a:solidFill>
                <a:latin typeface="Arial"/>
                <a:ea typeface="Arial"/>
                <a:cs typeface="Arial"/>
                <a:sym typeface="Arial"/>
              </a:rPr>
              <a:t>g</a:t>
            </a:r>
            <a:r>
              <a:rPr lang="en-US" sz="2799" strike="noStrike" u="none">
                <a:solidFill>
                  <a:srgbClr val="FFFFFF"/>
                </a:solidFill>
                <a:latin typeface="Arial"/>
                <a:ea typeface="Arial"/>
                <a:cs typeface="Arial"/>
                <a:sym typeface="Arial"/>
              </a:rPr>
              <a:t>a</a:t>
            </a:r>
            <a:r>
              <a:rPr lang="en-US" sz="2799" strike="noStrike" u="none">
                <a:solidFill>
                  <a:srgbClr val="FFFFFF"/>
                </a:solidFill>
                <a:latin typeface="Arial"/>
                <a:ea typeface="Arial"/>
                <a:cs typeface="Arial"/>
                <a:sym typeface="Arial"/>
              </a:rPr>
              <a:t>li </a:t>
            </a:r>
            <a:r>
              <a:rPr lang="en-US" sz="2799" strike="noStrike" u="none">
                <a:solidFill>
                  <a:srgbClr val="FFFFFF"/>
                </a:solidFill>
                <a:latin typeface="Arial"/>
                <a:ea typeface="Arial"/>
                <a:cs typeface="Arial"/>
                <a:sym typeface="Arial"/>
              </a:rPr>
              <a:t>n</a:t>
            </a:r>
            <a:r>
              <a:rPr lang="en-US" sz="2799" strike="noStrike" u="none">
                <a:solidFill>
                  <a:srgbClr val="FFFFFF"/>
                </a:solidFill>
                <a:latin typeface="Arial"/>
                <a:ea typeface="Arial"/>
                <a:cs typeface="Arial"/>
                <a:sym typeface="Arial"/>
              </a:rPr>
              <a:t>utekėti </a:t>
            </a:r>
            <a:r>
              <a:rPr lang="en-US" sz="2799" strike="noStrike" u="none">
                <a:solidFill>
                  <a:srgbClr val="FFFFFF"/>
                </a:solidFill>
                <a:latin typeface="Arial"/>
                <a:ea typeface="Arial"/>
                <a:cs typeface="Arial"/>
                <a:sym typeface="Arial"/>
              </a:rPr>
              <a:t>i</a:t>
            </a:r>
            <a:r>
              <a:rPr lang="en-US" sz="2799" strike="noStrike" u="none">
                <a:solidFill>
                  <a:srgbClr val="FFFFFF"/>
                </a:solidFill>
                <a:latin typeface="Arial"/>
                <a:ea typeface="Arial"/>
                <a:cs typeface="Arial"/>
                <a:sym typeface="Arial"/>
              </a:rPr>
              <a:t>r</a:t>
            </a:r>
            <a:r>
              <a:rPr lang="en-US" sz="2799" strike="noStrike" u="none">
                <a:solidFill>
                  <a:srgbClr val="FFFFFF"/>
                </a:solidFill>
                <a:latin typeface="Arial"/>
                <a:ea typeface="Arial"/>
                <a:cs typeface="Arial"/>
                <a:sym typeface="Arial"/>
              </a:rPr>
              <a:t> sugadin</a:t>
            </a:r>
            <a:r>
              <a:rPr lang="en-US" sz="2799" strike="noStrike" u="none">
                <a:solidFill>
                  <a:srgbClr val="FFFFFF"/>
                </a:solidFill>
                <a:latin typeface="Arial"/>
                <a:ea typeface="Arial"/>
                <a:cs typeface="Arial"/>
                <a:sym typeface="Arial"/>
              </a:rPr>
              <a:t>ti</a:t>
            </a:r>
            <a:r>
              <a:rPr lang="en-US" sz="2799" strike="noStrike" u="none">
                <a:solidFill>
                  <a:srgbClr val="FFFFFF"/>
                </a:solidFill>
                <a:latin typeface="Arial"/>
                <a:ea typeface="Arial"/>
                <a:cs typeface="Arial"/>
                <a:sym typeface="Arial"/>
              </a:rPr>
              <a:t> spau</a:t>
            </a:r>
            <a:r>
              <a:rPr lang="en-US" sz="2799" strike="noStrike" u="none">
                <a:solidFill>
                  <a:srgbClr val="FFFFFF"/>
                </a:solidFill>
                <a:latin typeface="Arial"/>
                <a:ea typeface="Arial"/>
                <a:cs typeface="Arial"/>
                <a:sym typeface="Arial"/>
              </a:rPr>
              <a:t>s</a:t>
            </a:r>
            <a:r>
              <a:rPr lang="en-US" sz="2799" strike="noStrike" u="none">
                <a:solidFill>
                  <a:srgbClr val="FFFFFF"/>
                </a:solidFill>
                <a:latin typeface="Arial"/>
                <a:ea typeface="Arial"/>
                <a:cs typeface="Arial"/>
                <a:sym typeface="Arial"/>
              </a:rPr>
              <a:t>din</a:t>
            </a:r>
            <a:r>
              <a:rPr lang="en-US" sz="2799" strike="noStrike" u="none">
                <a:solidFill>
                  <a:srgbClr val="FFFFFF"/>
                </a:solidFill>
                <a:latin typeface="Arial"/>
                <a:ea typeface="Arial"/>
                <a:cs typeface="Arial"/>
                <a:sym typeface="Arial"/>
              </a:rPr>
              <a:t>amą objektą</a:t>
            </a:r>
            <a:r>
              <a:rPr lang="en-US" sz="2799" strike="noStrike" u="none">
                <a:solidFill>
                  <a:srgbClr val="FFFFFF"/>
                </a:solidFill>
                <a:latin typeface="Arial"/>
                <a:ea typeface="Arial"/>
                <a:cs typeface="Arial"/>
                <a:sym typeface="Arial"/>
              </a:rPr>
              <a:t>.</a:t>
            </a:r>
          </a:p>
        </p:txBody>
      </p:sp>
      <p:sp>
        <p:nvSpPr>
          <p:cNvPr name="Freeform 17" id="17" descr="Stambus planas su mašina  Aprašymas generuojamas automatiškai"/>
          <p:cNvSpPr/>
          <p:nvPr/>
        </p:nvSpPr>
        <p:spPr>
          <a:xfrm flipH="false" flipV="false" rot="0">
            <a:off x="11179388" y="4066575"/>
            <a:ext cx="6324991" cy="3565560"/>
          </a:xfrm>
          <a:custGeom>
            <a:avLst/>
            <a:gdLst/>
            <a:ahLst/>
            <a:cxnLst/>
            <a:rect r="r" b="b" t="t" l="l"/>
            <a:pathLst>
              <a:path h="3565560" w="6324991">
                <a:moveTo>
                  <a:pt x="0" y="0"/>
                </a:moveTo>
                <a:lnTo>
                  <a:pt x="6324990" y="0"/>
                </a:lnTo>
                <a:lnTo>
                  <a:pt x="6324990" y="3565560"/>
                </a:lnTo>
                <a:lnTo>
                  <a:pt x="0" y="3565560"/>
                </a:lnTo>
                <a:lnTo>
                  <a:pt x="0" y="0"/>
                </a:lnTo>
                <a:close/>
              </a:path>
            </a:pathLst>
          </a:custGeom>
          <a:blipFill>
            <a:blip r:embed="rId6"/>
            <a:stretch>
              <a:fillRect l="0" t="0" r="0" b="0"/>
            </a:stretch>
          </a:blipFill>
        </p:spPr>
      </p:sp>
      <p:sp>
        <p:nvSpPr>
          <p:cNvPr name="Freeform 18" id="18" descr="Metalinio objekto, iš kurio laša žalias skystis, stambus planas  Aprašymas sugeneruotas automatiškai"/>
          <p:cNvSpPr/>
          <p:nvPr/>
        </p:nvSpPr>
        <p:spPr>
          <a:xfrm flipH="false" flipV="false" rot="0">
            <a:off x="6223721" y="6157541"/>
            <a:ext cx="5441442" cy="3505714"/>
          </a:xfrm>
          <a:custGeom>
            <a:avLst/>
            <a:gdLst/>
            <a:ahLst/>
            <a:cxnLst/>
            <a:rect r="r" b="b" t="t" l="l"/>
            <a:pathLst>
              <a:path h="3505714" w="5441442">
                <a:moveTo>
                  <a:pt x="0" y="0"/>
                </a:moveTo>
                <a:lnTo>
                  <a:pt x="5441442" y="0"/>
                </a:lnTo>
                <a:lnTo>
                  <a:pt x="5441442" y="3505714"/>
                </a:lnTo>
                <a:lnTo>
                  <a:pt x="0" y="3505714"/>
                </a:lnTo>
                <a:lnTo>
                  <a:pt x="0" y="0"/>
                </a:lnTo>
                <a:close/>
              </a:path>
            </a:pathLst>
          </a:custGeom>
          <a:blipFill>
            <a:blip r:embed="rId7"/>
            <a:stretch>
              <a:fillRect l="0" t="0" r="0" b="-17964"/>
            </a:stretch>
          </a:blipFill>
        </p:spPr>
      </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19867" y="7258183"/>
            <a:ext cx="1519599" cy="3343151"/>
          </a:xfrm>
          <a:custGeom>
            <a:avLst/>
            <a:gdLst/>
            <a:ahLst/>
            <a:cxnLst/>
            <a:rect r="r" b="b" t="t" l="l"/>
            <a:pathLst>
              <a:path h="3343151" w="1519599">
                <a:moveTo>
                  <a:pt x="0" y="0"/>
                </a:moveTo>
                <a:lnTo>
                  <a:pt x="1519599" y="0"/>
                </a:lnTo>
                <a:lnTo>
                  <a:pt x="1519599" y="3343152"/>
                </a:lnTo>
                <a:lnTo>
                  <a:pt x="0" y="3343152"/>
                </a:lnTo>
                <a:lnTo>
                  <a:pt x="0" y="0"/>
                </a:lnTo>
                <a:close/>
              </a:path>
            </a:pathLst>
          </a:custGeom>
          <a:blipFill>
            <a:blip r:embed="rId4"/>
            <a:stretch>
              <a:fillRect l="0" t="0" r="0" b="0"/>
            </a:stretch>
          </a:blipFill>
        </p:spPr>
      </p:sp>
      <p:sp>
        <p:nvSpPr>
          <p:cNvPr name="Freeform 4" id="4"/>
          <p:cNvSpPr/>
          <p:nvPr/>
        </p:nvSpPr>
        <p:spPr>
          <a:xfrm flipH="false" flipV="false" rot="5400000">
            <a:off x="14112488" y="-1899485"/>
            <a:ext cx="1519599" cy="3343151"/>
          </a:xfrm>
          <a:custGeom>
            <a:avLst/>
            <a:gdLst/>
            <a:ahLst/>
            <a:cxnLst/>
            <a:rect r="r" b="b" t="t" l="l"/>
            <a:pathLst>
              <a:path h="3343151" w="1519599">
                <a:moveTo>
                  <a:pt x="0" y="0"/>
                </a:moveTo>
                <a:lnTo>
                  <a:pt x="1519599" y="0"/>
                </a:lnTo>
                <a:lnTo>
                  <a:pt x="1519599" y="3343151"/>
                </a:lnTo>
                <a:lnTo>
                  <a:pt x="0" y="3343151"/>
                </a:lnTo>
                <a:lnTo>
                  <a:pt x="0" y="0"/>
                </a:lnTo>
                <a:close/>
              </a:path>
            </a:pathLst>
          </a:custGeom>
          <a:blipFill>
            <a:blip r:embed="rId4"/>
            <a:stretch>
              <a:fillRect l="0" t="0" r="0" b="0"/>
            </a:stretch>
          </a:blipFill>
        </p:spPr>
      </p:sp>
      <p:sp>
        <p:nvSpPr>
          <p:cNvPr name="Freeform 5" id="5"/>
          <p:cNvSpPr/>
          <p:nvPr/>
        </p:nvSpPr>
        <p:spPr>
          <a:xfrm flipH="false" flipV="false" rot="2886660">
            <a:off x="8678047" y="8904227"/>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sp>
        <p:nvSpPr>
          <p:cNvPr name="Freeform 6" id="6"/>
          <p:cNvSpPr/>
          <p:nvPr/>
        </p:nvSpPr>
        <p:spPr>
          <a:xfrm flipH="false" flipV="false" rot="2886660">
            <a:off x="-3055601" y="-1762630"/>
            <a:ext cx="4803200" cy="4978146"/>
          </a:xfrm>
          <a:custGeom>
            <a:avLst/>
            <a:gdLst/>
            <a:ahLst/>
            <a:cxnLst/>
            <a:rect r="r" b="b" t="t" l="l"/>
            <a:pathLst>
              <a:path h="4978146" w="4803200">
                <a:moveTo>
                  <a:pt x="0" y="0"/>
                </a:moveTo>
                <a:lnTo>
                  <a:pt x="4803200" y="0"/>
                </a:lnTo>
                <a:lnTo>
                  <a:pt x="4803200" y="4978146"/>
                </a:lnTo>
                <a:lnTo>
                  <a:pt x="0" y="4978146"/>
                </a:lnTo>
                <a:lnTo>
                  <a:pt x="0" y="0"/>
                </a:lnTo>
                <a:close/>
              </a:path>
            </a:pathLst>
          </a:custGeom>
          <a:blipFill>
            <a:blip r:embed="rId5"/>
            <a:stretch>
              <a:fillRect l="0" t="0" r="0" b="0"/>
            </a:stretch>
          </a:blipFill>
        </p:spPr>
      </p:sp>
      <p:grpSp>
        <p:nvGrpSpPr>
          <p:cNvPr name="Group 7" id="7"/>
          <p:cNvGrpSpPr/>
          <p:nvPr/>
        </p:nvGrpSpPr>
        <p:grpSpPr>
          <a:xfrm rot="0">
            <a:off x="3435001" y="3975002"/>
            <a:ext cx="11417998" cy="2796007"/>
            <a:chOff x="0" y="0"/>
            <a:chExt cx="15223998" cy="3728009"/>
          </a:xfrm>
        </p:grpSpPr>
        <p:sp>
          <p:nvSpPr>
            <p:cNvPr name="Freeform 8" id="8"/>
            <p:cNvSpPr/>
            <p:nvPr/>
          </p:nvSpPr>
          <p:spPr>
            <a:xfrm flipH="false" flipV="false" rot="0">
              <a:off x="0" y="0"/>
              <a:ext cx="15223999" cy="3728013"/>
            </a:xfrm>
            <a:custGeom>
              <a:avLst/>
              <a:gdLst/>
              <a:ahLst/>
              <a:cxnLst/>
              <a:rect r="r" b="b" t="t" l="l"/>
              <a:pathLst>
                <a:path h="3728013" w="15223999">
                  <a:moveTo>
                    <a:pt x="0" y="0"/>
                  </a:moveTo>
                  <a:lnTo>
                    <a:pt x="15223999" y="0"/>
                  </a:lnTo>
                  <a:lnTo>
                    <a:pt x="15223999" y="3728013"/>
                  </a:lnTo>
                  <a:lnTo>
                    <a:pt x="0" y="3728013"/>
                  </a:lnTo>
                  <a:close/>
                </a:path>
              </a:pathLst>
            </a:custGeom>
            <a:solidFill>
              <a:srgbClr val="000000">
                <a:alpha val="0"/>
              </a:srgbClr>
            </a:solidFill>
            <a:ln w="12700">
              <a:solidFill>
                <a:srgbClr val="000000"/>
              </a:solidFill>
            </a:ln>
          </p:spPr>
        </p:sp>
        <p:sp>
          <p:nvSpPr>
            <p:cNvPr name="TextBox 9" id="9"/>
            <p:cNvSpPr txBox="true"/>
            <p:nvPr/>
          </p:nvSpPr>
          <p:spPr>
            <a:xfrm>
              <a:off x="0" y="-9525"/>
              <a:ext cx="15223998" cy="3737534"/>
            </a:xfrm>
            <a:prstGeom prst="rect">
              <a:avLst/>
            </a:prstGeom>
          </p:spPr>
          <p:txBody>
            <a:bodyPr anchor="ctr" rtlCol="false" tIns="0" lIns="0" bIns="0" rIns="0"/>
            <a:lstStyle/>
            <a:p>
              <a:pPr algn="ctr" marL="0" indent="0" lvl="0">
                <a:lnSpc>
                  <a:spcPts val="15840"/>
                </a:lnSpc>
                <a:spcBef>
                  <a:spcPct val="0"/>
                </a:spcBef>
              </a:pPr>
              <a:r>
                <a:rPr lang="en-US" b="true" sz="13200" strike="noStrike" u="none">
                  <a:solidFill>
                    <a:srgbClr val="FFFFFF"/>
                  </a:solidFill>
                  <a:latin typeface="Exo 2 Bold"/>
                  <a:ea typeface="Exo 2 Bold"/>
                  <a:cs typeface="Exo 2 Bold"/>
                  <a:sym typeface="Exo 2 Bold"/>
                </a:rPr>
                <a:t>Ačiū!</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DAG_Ehtga0M</dc:identifier>
  <dcterms:modified xsi:type="dcterms:W3CDTF">2011-08-01T06:04:30Z</dcterms:modified>
  <cp:revision>1</cp:revision>
  <dc:title>3D spausdinimas: pradedantiesiems</dc:title>
</cp:coreProperties>
</file>